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6" r:id="rId2"/>
  </p:sldMasterIdLst>
  <p:notesMasterIdLst>
    <p:notesMasterId r:id="rId45"/>
  </p:notesMasterIdLst>
  <p:sldIdLst>
    <p:sldId id="256" r:id="rId3"/>
    <p:sldId id="321" r:id="rId4"/>
    <p:sldId id="268" r:id="rId5"/>
    <p:sldId id="269" r:id="rId6"/>
    <p:sldId id="270"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2" r:id="rId27"/>
    <p:sldId id="293" r:id="rId28"/>
    <p:sldId id="294" r:id="rId29"/>
    <p:sldId id="295" r:id="rId30"/>
    <p:sldId id="296" r:id="rId31"/>
    <p:sldId id="297" r:id="rId32"/>
    <p:sldId id="301" r:id="rId33"/>
    <p:sldId id="312" r:id="rId34"/>
    <p:sldId id="261" r:id="rId35"/>
    <p:sldId id="317" r:id="rId36"/>
    <p:sldId id="262" r:id="rId37"/>
    <p:sldId id="318" r:id="rId38"/>
    <p:sldId id="263" r:id="rId39"/>
    <p:sldId id="319" r:id="rId40"/>
    <p:sldId id="264" r:id="rId41"/>
    <p:sldId id="320" r:id="rId42"/>
    <p:sldId id="265" r:id="rId43"/>
    <p:sldId id="266" r:id="rId44"/>
  </p:sldIdLst>
  <p:sldSz cx="9144000" cy="6858000" type="screen4x3"/>
  <p:notesSz cx="6858000" cy="9144000"/>
  <p:defaultTextStyle>
    <a:defPPr>
      <a:defRPr lang="id-ID"/>
    </a:defPPr>
    <a:lvl1pPr algn="l"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a" initials="M" lastIdx="3" clrIdx="0"/>
  <p:cmAuthor id="1" name="hbadmin"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75" autoAdjust="0"/>
  </p:normalViewPr>
  <p:slideViewPr>
    <p:cSldViewPr>
      <p:cViewPr varScale="1">
        <p:scale>
          <a:sx n="59" d="100"/>
          <a:sy n="59" d="100"/>
        </p:scale>
        <p:origin x="-1474" y="-67"/>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678" y="-8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502878-AAC9-4389-A4EB-F9A244A2F6A6}" type="datetimeFigureOut">
              <a:rPr lang="en-US" smtClean="0"/>
              <a:pPr/>
              <a:t>7/30/2012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01FC9D-7B3B-41B6-92E8-3C745EAC67F6}" type="slidenum">
              <a:rPr lang="en-US" smtClean="0"/>
              <a:pPr/>
              <a:t>‹#›</a:t>
            </a:fld>
            <a:endParaRPr lang="en-US" dirty="0"/>
          </a:p>
        </p:txBody>
      </p:sp>
    </p:spTree>
    <p:extLst>
      <p:ext uri="{BB962C8B-B14F-4D97-AF65-F5344CB8AC3E}">
        <p14:creationId xmlns:p14="http://schemas.microsoft.com/office/powerpoint/2010/main" val="621081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1298.in/index.htm"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www.moksha-yug.in/"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01FC9D-7B3B-41B6-92E8-3C745EAC67F6}" type="slidenum">
              <a:rPr lang="en-US" smtClean="0"/>
              <a:pPr/>
              <a:t>1</a:t>
            </a:fld>
            <a:endParaRPr lang="en-US" dirty="0"/>
          </a:p>
        </p:txBody>
      </p:sp>
    </p:spTree>
    <p:extLst>
      <p:ext uri="{BB962C8B-B14F-4D97-AF65-F5344CB8AC3E}">
        <p14:creationId xmlns:p14="http://schemas.microsoft.com/office/powerpoint/2010/main" val="3203090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01FC9D-7B3B-41B6-92E8-3C745EAC67F6}" type="slidenum">
              <a:rPr lang="en-US" smtClean="0"/>
              <a:pPr/>
              <a:t>2</a:t>
            </a:fld>
            <a:endParaRPr lang="en-US" dirty="0"/>
          </a:p>
        </p:txBody>
      </p:sp>
    </p:spTree>
    <p:extLst>
      <p:ext uri="{BB962C8B-B14F-4D97-AF65-F5344CB8AC3E}">
        <p14:creationId xmlns:p14="http://schemas.microsoft.com/office/powerpoint/2010/main" val="2457655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78AD5D-D497-444F-8C27-2FB5CAB4621D}" type="slidenum">
              <a:rPr lang="en-US"/>
              <a:pPr/>
              <a:t>3</a:t>
            </a:fld>
            <a:endParaRPr lang="en-US" dirty="0"/>
          </a:p>
        </p:txBody>
      </p:sp>
      <p:sp>
        <p:nvSpPr>
          <p:cNvPr id="530434" name="Rectangle 2"/>
          <p:cNvSpPr>
            <a:spLocks noGrp="1" noRot="1" noChangeAspect="1" noChangeArrowheads="1" noTextEdit="1"/>
          </p:cNvSpPr>
          <p:nvPr>
            <p:ph type="sldImg"/>
          </p:nvPr>
        </p:nvSpPr>
        <p:spPr>
          <a:ln/>
        </p:spPr>
      </p:sp>
      <p:sp>
        <p:nvSpPr>
          <p:cNvPr id="5304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72608D-C5C7-46E6-8879-9EFACF8356B1}" type="slidenum">
              <a:rPr lang="en-US"/>
              <a:pPr/>
              <a:t>4</a:t>
            </a:fld>
            <a:endParaRPr lang="en-US" dirty="0"/>
          </a:p>
        </p:txBody>
      </p:sp>
      <p:sp>
        <p:nvSpPr>
          <p:cNvPr id="531458" name="Rectangle 2"/>
          <p:cNvSpPr>
            <a:spLocks noGrp="1" noRot="1" noChangeAspect="1" noChangeArrowheads="1" noTextEdit="1"/>
          </p:cNvSpPr>
          <p:nvPr>
            <p:ph type="sldImg"/>
          </p:nvPr>
        </p:nvSpPr>
        <p:spPr>
          <a:ln/>
        </p:spPr>
      </p:sp>
      <p:sp>
        <p:nvSpPr>
          <p:cNvPr id="531459" name="Rectangle 3"/>
          <p:cNvSpPr>
            <a:spLocks noGrp="1" noChangeArrowheads="1"/>
          </p:cNvSpPr>
          <p:nvPr>
            <p:ph type="body" idx="1"/>
          </p:nvPr>
        </p:nvSpPr>
        <p:spPr/>
        <p:txBody>
          <a:bodyPr/>
          <a:lstStyle/>
          <a:p>
            <a:endParaRPr lang="en-US" dirty="0"/>
          </a:p>
          <a:p>
            <a:endParaRPr lang="en-US" dirty="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DD56E5-90AC-4C9D-83BA-5453C4748814}" type="slidenum">
              <a:rPr lang="en-US"/>
              <a:pPr/>
              <a:t>5</a:t>
            </a:fld>
            <a:endParaRPr lang="en-US" dirty="0"/>
          </a:p>
        </p:txBody>
      </p:sp>
      <p:sp>
        <p:nvSpPr>
          <p:cNvPr id="539650" name="Rectangle 2"/>
          <p:cNvSpPr>
            <a:spLocks noGrp="1" noRot="1" noChangeAspect="1" noChangeArrowheads="1" noTextEdit="1"/>
          </p:cNvSpPr>
          <p:nvPr>
            <p:ph type="sldImg"/>
          </p:nvPr>
        </p:nvSpPr>
        <p:spPr>
          <a:ln/>
        </p:spPr>
      </p:sp>
      <p:sp>
        <p:nvSpPr>
          <p:cNvPr id="539651" name="Rectangle 3"/>
          <p:cNvSpPr>
            <a:spLocks noGrp="1" noChangeArrowheads="1"/>
          </p:cNvSpPr>
          <p:nvPr>
            <p:ph type="body" idx="1"/>
          </p:nvPr>
        </p:nvSpPr>
        <p:spPr/>
        <p:txBody>
          <a:bodyPr/>
          <a:lstStyle/>
          <a:p>
            <a:pPr>
              <a:lnSpc>
                <a:spcPct val="90000"/>
              </a:lnSpc>
            </a:pPr>
            <a:r>
              <a:rPr lang="en-US" b="1" i="1" u="sng" dirty="0"/>
              <a:t>Figure Caption:</a:t>
            </a:r>
            <a:r>
              <a:rPr lang="en-US" dirty="0"/>
              <a:t>  </a:t>
            </a:r>
          </a:p>
          <a:p>
            <a:pPr>
              <a:lnSpc>
                <a:spcPct val="90000"/>
              </a:lnSpc>
            </a:pPr>
            <a:r>
              <a:rPr lang="en-US" b="1" dirty="0"/>
              <a:t>Figure 3-1: The Demand Schedule and the Demand Curve</a:t>
            </a:r>
          </a:p>
          <a:p>
            <a:pPr>
              <a:lnSpc>
                <a:spcPct val="90000"/>
              </a:lnSpc>
            </a:pPr>
            <a:r>
              <a:rPr lang="en-US" dirty="0"/>
              <a:t>The demand schedule for </a:t>
            </a:r>
            <a:r>
              <a:rPr lang="en-US" dirty="0" smtClean="0"/>
              <a:t>cotton </a:t>
            </a:r>
            <a:r>
              <a:rPr lang="en-US" dirty="0"/>
              <a:t>yields the corresponding demand curve, which shows how much of a good or service consumers want to buy at any given price. The demand curve and the demand schedule reflect the law of demand: As price rises, the quantity demanded falls. Similarly, a decrease in price raises the quantity demanded. As a result, the demand curve is downward sloping.</a:t>
            </a:r>
          </a:p>
          <a:p>
            <a:pPr>
              <a:lnSpc>
                <a:spcPct val="90000"/>
              </a:lnSpc>
            </a:pP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1EEDB8-D625-4180-9D4B-C545BF83CEA2}" type="slidenum">
              <a:rPr lang="en-US"/>
              <a:pPr/>
              <a:t>6</a:t>
            </a:fld>
            <a:endParaRPr lang="en-US" dirty="0"/>
          </a:p>
        </p:txBody>
      </p:sp>
      <p:sp>
        <p:nvSpPr>
          <p:cNvPr id="547842" name="Rectangle 2"/>
          <p:cNvSpPr>
            <a:spLocks noGrp="1" noRot="1" noChangeAspect="1" noChangeArrowheads="1" noTextEdit="1"/>
          </p:cNvSpPr>
          <p:nvPr>
            <p:ph type="sldImg"/>
          </p:nvPr>
        </p:nvSpPr>
        <p:spPr>
          <a:ln/>
        </p:spPr>
      </p:sp>
      <p:sp>
        <p:nvSpPr>
          <p:cNvPr id="5478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4A4E2D-FC85-49B7-88FA-4BEB2A666644}" type="slidenum">
              <a:rPr lang="en-US"/>
              <a:pPr/>
              <a:t>7</a:t>
            </a:fld>
            <a:endParaRPr lang="en-US" dirty="0"/>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r>
              <a:rPr lang="en-US" b="1" i="1" u="sng" dirty="0"/>
              <a:t>Figure Caption:</a:t>
            </a:r>
            <a:r>
              <a:rPr lang="en-US" dirty="0"/>
              <a:t>  </a:t>
            </a:r>
          </a:p>
          <a:p>
            <a:r>
              <a:rPr lang="en-US" b="1" dirty="0"/>
              <a:t>Figure 3-2: An increase in demand</a:t>
            </a:r>
          </a:p>
          <a:p>
            <a:r>
              <a:rPr lang="en-US" dirty="0"/>
              <a:t>An increase in the population and other factors generate an increase in demand—a rise in the quantity </a:t>
            </a:r>
            <a:r>
              <a:rPr lang="en-US" dirty="0" smtClean="0"/>
              <a:t>demanded at </a:t>
            </a:r>
            <a:r>
              <a:rPr lang="en-US" dirty="0"/>
              <a:t>any given price. This is represented by the two demand schedules—one showing demand in </a:t>
            </a:r>
            <a:r>
              <a:rPr lang="en-US" dirty="0" smtClean="0"/>
              <a:t>2007, </a:t>
            </a:r>
            <a:r>
              <a:rPr lang="en-US" dirty="0"/>
              <a:t>before the rise in population, the other showing demand in </a:t>
            </a:r>
            <a:r>
              <a:rPr lang="en-US" dirty="0" smtClean="0"/>
              <a:t>2010, </a:t>
            </a:r>
            <a:r>
              <a:rPr lang="en-US" dirty="0"/>
              <a:t>after the rise in population—and their corresponding demand curves. The increase in demand shifts the demand curve to the right.</a:t>
            </a:r>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D45FC1-1D29-4EFE-9772-2CA7820BABB9}" type="slidenum">
              <a:rPr lang="en-US"/>
              <a:pPr/>
              <a:t>8</a:t>
            </a:fld>
            <a:endParaRPr lang="en-US" dirty="0"/>
          </a:p>
        </p:txBody>
      </p:sp>
      <p:sp>
        <p:nvSpPr>
          <p:cNvPr id="549890" name="Rectangle 2"/>
          <p:cNvSpPr>
            <a:spLocks noGrp="1" noRot="1" noChangeAspect="1" noChangeArrowheads="1" noTextEdit="1"/>
          </p:cNvSpPr>
          <p:nvPr>
            <p:ph type="sldImg"/>
          </p:nvPr>
        </p:nvSpPr>
        <p:spPr>
          <a:ln/>
        </p:spPr>
      </p:sp>
      <p:sp>
        <p:nvSpPr>
          <p:cNvPr id="549891" name="Rectangle 3"/>
          <p:cNvSpPr>
            <a:spLocks noGrp="1" noChangeArrowheads="1"/>
          </p:cNvSpPr>
          <p:nvPr>
            <p:ph type="body" idx="1"/>
          </p:nvPr>
        </p:nvSpPr>
        <p:spPr/>
        <p:txBody>
          <a:bodyPr>
            <a:normAutofit/>
          </a:bodyPr>
          <a:lstStyle/>
          <a:p>
            <a:pPr>
              <a:lnSpc>
                <a:spcPct val="80000"/>
              </a:lnSpc>
            </a:pPr>
            <a:r>
              <a:rPr lang="en-US" sz="800" b="1" i="1" u="sng" dirty="0"/>
              <a:t>Figure Caption:</a:t>
            </a:r>
            <a:r>
              <a:rPr lang="en-US" sz="800" dirty="0"/>
              <a:t>  </a:t>
            </a:r>
          </a:p>
          <a:p>
            <a:pPr>
              <a:lnSpc>
                <a:spcPct val="80000"/>
              </a:lnSpc>
            </a:pPr>
            <a:r>
              <a:rPr lang="en-US" sz="800" b="1" dirty="0"/>
              <a:t>Figure 3-3: Movement Along the Demand Curve Versus Shift of the Demand Curve</a:t>
            </a:r>
          </a:p>
          <a:p>
            <a:pPr>
              <a:lnSpc>
                <a:spcPct val="80000"/>
              </a:lnSpc>
            </a:pPr>
            <a:r>
              <a:rPr lang="en-US" sz="800" dirty="0"/>
              <a:t>The rise in quantity demanded when going from point A to point B reflects a movement along the demand curve: it is the result of </a:t>
            </a:r>
            <a:r>
              <a:rPr lang="en-US" sz="800" dirty="0" smtClean="0"/>
              <a:t>a fall </a:t>
            </a:r>
            <a:r>
              <a:rPr lang="en-US" sz="800" dirty="0"/>
              <a:t>in the price of the good. The rise in quantity demanded when going from point A to point C reflects a shift of the demand </a:t>
            </a:r>
            <a:r>
              <a:rPr lang="en-US" sz="800" dirty="0" smtClean="0"/>
              <a:t>curve: it </a:t>
            </a:r>
            <a:r>
              <a:rPr lang="en-US" sz="800" dirty="0"/>
              <a:t>is the result of a rise in the quantity demanded at any given price.</a:t>
            </a:r>
          </a:p>
          <a:p>
            <a:pPr>
              <a:lnSpc>
                <a:spcPct val="80000"/>
              </a:lnSpc>
            </a:pPr>
            <a:endParaRPr lang="en-US" sz="8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A69BDA-B550-4959-868A-52CC5E2F1108}" type="slidenum">
              <a:rPr lang="en-US"/>
              <a:pPr/>
              <a:t>9</a:t>
            </a:fld>
            <a:endParaRPr lang="en-US" dirty="0"/>
          </a:p>
        </p:txBody>
      </p:sp>
      <p:sp>
        <p:nvSpPr>
          <p:cNvPr id="541698" name="Rectangle 2"/>
          <p:cNvSpPr>
            <a:spLocks noGrp="1" noRot="1" noChangeAspect="1" noChangeArrowheads="1" noTextEdit="1"/>
          </p:cNvSpPr>
          <p:nvPr>
            <p:ph type="sldImg"/>
          </p:nvPr>
        </p:nvSpPr>
        <p:spPr>
          <a:xfrm>
            <a:off x="1320800" y="685800"/>
            <a:ext cx="4064000" cy="3048000"/>
          </a:xfrm>
          <a:ln/>
        </p:spPr>
      </p:sp>
      <p:sp>
        <p:nvSpPr>
          <p:cNvPr id="541699" name="Rectangle 3"/>
          <p:cNvSpPr>
            <a:spLocks noGrp="1" noChangeArrowheads="1"/>
          </p:cNvSpPr>
          <p:nvPr>
            <p:ph type="body" idx="1"/>
          </p:nvPr>
        </p:nvSpPr>
        <p:spPr>
          <a:xfrm>
            <a:off x="914400" y="3886200"/>
            <a:ext cx="5029200" cy="4572000"/>
          </a:xfrm>
        </p:spPr>
        <p:txBody>
          <a:bodyPr/>
          <a:lstStyle/>
          <a:p>
            <a:r>
              <a:rPr lang="en-US" b="1" i="1" u="sng" dirty="0"/>
              <a:t>Figure Caption:</a:t>
            </a:r>
            <a:r>
              <a:rPr lang="en-US" dirty="0"/>
              <a:t>  </a:t>
            </a:r>
          </a:p>
          <a:p>
            <a:r>
              <a:rPr lang="en-US" b="1" dirty="0"/>
              <a:t>Figure 3-4: </a:t>
            </a:r>
            <a:r>
              <a:rPr lang="en-US" b="1" dirty="0">
                <a:solidFill>
                  <a:srgbClr val="800080"/>
                </a:solidFill>
                <a:latin typeface="OfficinaSans-Bold" charset="0"/>
              </a:rPr>
              <a:t>Shifts of the Demand Curve</a:t>
            </a:r>
          </a:p>
          <a:p>
            <a:r>
              <a:rPr lang="en-US" dirty="0">
                <a:solidFill>
                  <a:srgbClr val="000000"/>
                </a:solidFill>
                <a:latin typeface="OfficinaSans-Book" charset="0"/>
              </a:rPr>
              <a:t>Any event that increases demand shifts the demand curve to the right, reflecting a rise in the quantity demanded at any given price. Any event that decreases demand shifts the demand curve to the left, reflecting a fall in the quantity demanded at any given price.</a:t>
            </a:r>
            <a:endParaRPr lang="en-US" dirty="0">
              <a:solidFill>
                <a:srgbClr val="000000"/>
              </a:solidFill>
              <a:latin typeface="OfficinaSans-Bold" charset="0"/>
            </a:endParaRPr>
          </a:p>
          <a:p>
            <a:endParaRPr lang="en-US" b="1"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D321CA-786A-4DDA-ABC3-8CB779010ADF}" type="slidenum">
              <a:rPr lang="en-US"/>
              <a:pPr/>
              <a:t>10</a:t>
            </a:fld>
            <a:endParaRPr lang="en-US" dirty="0"/>
          </a:p>
        </p:txBody>
      </p:sp>
      <p:sp>
        <p:nvSpPr>
          <p:cNvPr id="556034" name="Rectangle 2"/>
          <p:cNvSpPr>
            <a:spLocks noGrp="1" noRot="1" noChangeAspect="1" noChangeArrowheads="1" noTextEdit="1"/>
          </p:cNvSpPr>
          <p:nvPr>
            <p:ph type="sldImg"/>
          </p:nvPr>
        </p:nvSpPr>
        <p:spPr>
          <a:xfrm>
            <a:off x="1320800" y="685800"/>
            <a:ext cx="4064000" cy="3048000"/>
          </a:xfrm>
          <a:ln/>
        </p:spPr>
      </p:sp>
      <p:sp>
        <p:nvSpPr>
          <p:cNvPr id="556035" name="Rectangle 3"/>
          <p:cNvSpPr>
            <a:spLocks noGrp="1" noChangeArrowheads="1"/>
          </p:cNvSpPr>
          <p:nvPr>
            <p:ph type="body" idx="1"/>
          </p:nvPr>
        </p:nvSpPr>
        <p:spPr>
          <a:xfrm>
            <a:off x="914400" y="3886200"/>
            <a:ext cx="5029200" cy="4572000"/>
          </a:xfrm>
        </p:spPr>
        <p:txBody>
          <a:bodyPr/>
          <a:lstStyle/>
          <a:p>
            <a:endParaRPr lang="en-US" b="1"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EBA72F-D502-4243-9582-82B05C4DAE29}" type="slidenum">
              <a:rPr lang="en-US"/>
              <a:pPr/>
              <a:t>11</a:t>
            </a:fld>
            <a:endParaRPr lang="en-US" dirty="0"/>
          </a:p>
        </p:txBody>
      </p:sp>
      <p:sp>
        <p:nvSpPr>
          <p:cNvPr id="558082" name="Rectangle 2"/>
          <p:cNvSpPr>
            <a:spLocks noGrp="1" noRot="1" noChangeAspect="1" noChangeArrowheads="1" noTextEdit="1"/>
          </p:cNvSpPr>
          <p:nvPr>
            <p:ph type="sldImg"/>
          </p:nvPr>
        </p:nvSpPr>
        <p:spPr>
          <a:xfrm>
            <a:off x="1320800" y="685800"/>
            <a:ext cx="4064000" cy="3048000"/>
          </a:xfrm>
          <a:ln/>
        </p:spPr>
      </p:sp>
      <p:sp>
        <p:nvSpPr>
          <p:cNvPr id="558083" name="Rectangle 3"/>
          <p:cNvSpPr>
            <a:spLocks noGrp="1" noChangeArrowheads="1"/>
          </p:cNvSpPr>
          <p:nvPr>
            <p:ph type="body" idx="1"/>
          </p:nvPr>
        </p:nvSpPr>
        <p:spPr>
          <a:xfrm>
            <a:off x="914400" y="3886200"/>
            <a:ext cx="5029200" cy="4572000"/>
          </a:xfrm>
        </p:spPr>
        <p:txBody>
          <a:bodyPr/>
          <a:lstStyle/>
          <a:p>
            <a:endParaRPr lang="en-US" dirty="0"/>
          </a:p>
          <a:p>
            <a:endParaRPr lang="en-US" b="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15BBD5-4468-4EA2-9C91-BECF23C230DC}" type="slidenum">
              <a:rPr lang="en-US"/>
              <a:pPr/>
              <a:t>12</a:t>
            </a:fld>
            <a:endParaRPr lang="en-US" dirty="0"/>
          </a:p>
        </p:txBody>
      </p:sp>
      <p:sp>
        <p:nvSpPr>
          <p:cNvPr id="564226" name="Rectangle 2"/>
          <p:cNvSpPr>
            <a:spLocks noGrp="1" noRot="1" noChangeAspect="1" noChangeArrowheads="1" noTextEdit="1"/>
          </p:cNvSpPr>
          <p:nvPr>
            <p:ph type="sldImg"/>
          </p:nvPr>
        </p:nvSpPr>
        <p:spPr>
          <a:ln/>
        </p:spPr>
      </p:sp>
      <p:sp>
        <p:nvSpPr>
          <p:cNvPr id="564227" name="Rectangle 3"/>
          <p:cNvSpPr>
            <a:spLocks noGrp="1" noChangeArrowheads="1"/>
          </p:cNvSpPr>
          <p:nvPr>
            <p:ph type="body" idx="1"/>
          </p:nvPr>
        </p:nvSpPr>
        <p:spPr/>
        <p:txBody>
          <a:bodyPr/>
          <a:lstStyle/>
          <a:p>
            <a:r>
              <a:rPr lang="en-US" b="1" i="1" u="sng" dirty="0"/>
              <a:t>Figure Caption:</a:t>
            </a:r>
            <a:r>
              <a:rPr lang="en-US" dirty="0"/>
              <a:t>  </a:t>
            </a:r>
          </a:p>
          <a:p>
            <a:r>
              <a:rPr lang="en-US" b="1" dirty="0"/>
              <a:t>Figure 3-5: Individual Demand Curves and the Market Demand Curve</a:t>
            </a:r>
          </a:p>
          <a:p>
            <a:r>
              <a:rPr lang="en-US" dirty="0"/>
              <a:t>Darla and Dino are the only two consumers of </a:t>
            </a:r>
            <a:r>
              <a:rPr lang="en-US" dirty="0" smtClean="0"/>
              <a:t>blue</a:t>
            </a:r>
            <a:r>
              <a:rPr lang="en-US" baseline="0" dirty="0" smtClean="0"/>
              <a:t> jeans</a:t>
            </a:r>
            <a:r>
              <a:rPr lang="en-US" dirty="0" smtClean="0"/>
              <a:t> </a:t>
            </a:r>
            <a:r>
              <a:rPr lang="en-US" dirty="0"/>
              <a:t>in the market. Panel (a) shows Darla’s individual demand curve: the number of </a:t>
            </a:r>
            <a:r>
              <a:rPr lang="en-US" dirty="0" smtClean="0"/>
              <a:t>pair </a:t>
            </a:r>
            <a:r>
              <a:rPr lang="en-US" dirty="0"/>
              <a:t>of </a:t>
            </a:r>
            <a:r>
              <a:rPr lang="en-US" dirty="0" smtClean="0"/>
              <a:t>jeans </a:t>
            </a:r>
            <a:r>
              <a:rPr lang="en-US" dirty="0"/>
              <a:t>she will buy per year at any given price. Panel (b) shows Dino’s individual demand curve. Given that Darla and Dino are the only two consumers, the </a:t>
            </a:r>
            <a:r>
              <a:rPr lang="en-US" i="1" dirty="0"/>
              <a:t>market demand curve, </a:t>
            </a:r>
            <a:r>
              <a:rPr lang="en-US" dirty="0"/>
              <a:t>which shows the quantity of </a:t>
            </a:r>
            <a:r>
              <a:rPr lang="en-US" dirty="0" smtClean="0"/>
              <a:t>blue jeans </a:t>
            </a:r>
            <a:r>
              <a:rPr lang="en-US" dirty="0"/>
              <a:t>demanded by all consumers at any given price, is shown in panel (c). The market demand curve is the </a:t>
            </a:r>
            <a:r>
              <a:rPr lang="en-US" i="1" dirty="0"/>
              <a:t>horizontal sum </a:t>
            </a:r>
            <a:r>
              <a:rPr lang="en-US" dirty="0"/>
              <a:t>of the individual demand curves of all consumers. In this case, at any given price, the quantity demanded by the market is the sum of the quantities demanded by Darla and Dino.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453E60-2A3F-4500-8084-C43F8E802F4A}" type="slidenum">
              <a:rPr lang="en-US"/>
              <a:pPr/>
              <a:t>13</a:t>
            </a:fld>
            <a:endParaRPr lang="en-US" dirty="0"/>
          </a:p>
        </p:txBody>
      </p:sp>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normAutofit/>
          </a:bodyPr>
          <a:lstStyle/>
          <a:p>
            <a:pPr>
              <a:lnSpc>
                <a:spcPct val="80000"/>
              </a:lnSpc>
            </a:pPr>
            <a:r>
              <a:rPr lang="en-US" sz="800" b="1" i="1" u="sng" dirty="0"/>
              <a:t>Figure Caption:</a:t>
            </a:r>
            <a:r>
              <a:rPr lang="en-US" sz="800" dirty="0"/>
              <a:t>  </a:t>
            </a:r>
          </a:p>
          <a:p>
            <a:pPr>
              <a:lnSpc>
                <a:spcPct val="80000"/>
              </a:lnSpc>
            </a:pPr>
            <a:r>
              <a:rPr lang="en-US" sz="800" b="1" dirty="0"/>
              <a:t>Figure 3-6: The Supply Schedule and the Supply Curve</a:t>
            </a:r>
          </a:p>
          <a:p>
            <a:pPr>
              <a:lnSpc>
                <a:spcPct val="80000"/>
              </a:lnSpc>
            </a:pPr>
            <a:r>
              <a:rPr lang="en-US" sz="800" dirty="0"/>
              <a:t>The supply schedule for </a:t>
            </a:r>
            <a:r>
              <a:rPr lang="en-US" sz="800" dirty="0" smtClean="0"/>
              <a:t>cotton </a:t>
            </a:r>
            <a:r>
              <a:rPr lang="en-US" sz="800" dirty="0"/>
              <a:t>is plotted to yield the corresponding supply curve, which shows how much of a good producers are willing to sell at any given price. Just as the quantity of </a:t>
            </a:r>
            <a:r>
              <a:rPr lang="en-US" sz="800" b="1" dirty="0" smtClean="0"/>
              <a:t>cotton </a:t>
            </a:r>
            <a:r>
              <a:rPr lang="en-US" sz="800" dirty="0" smtClean="0"/>
              <a:t>that </a:t>
            </a:r>
            <a:r>
              <a:rPr lang="en-US" sz="800" dirty="0"/>
              <a:t>consumers want to buy depends on the price they have to pay, the quantity that producers are willing to produce and sell—the </a:t>
            </a:r>
            <a:r>
              <a:rPr lang="en-US" sz="800" b="1" dirty="0"/>
              <a:t>quantity supplied</a:t>
            </a:r>
            <a:r>
              <a:rPr lang="en-US" sz="800" dirty="0"/>
              <a:t>—depends on the price they are offered.</a:t>
            </a:r>
          </a:p>
          <a:p>
            <a:pPr>
              <a:lnSpc>
                <a:spcPct val="80000"/>
              </a:lnSpc>
            </a:pPr>
            <a:endParaRPr lang="en-US" sz="8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164FDA-59E8-4093-A292-8232FC16DA30}" type="slidenum">
              <a:rPr lang="en-US"/>
              <a:pPr/>
              <a:t>14</a:t>
            </a:fld>
            <a:endParaRPr lang="en-US" dirty="0"/>
          </a:p>
        </p:txBody>
      </p:sp>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r>
              <a:rPr lang="en-US" b="1" i="1" u="sng" dirty="0"/>
              <a:t>Figure Caption:</a:t>
            </a:r>
            <a:r>
              <a:rPr lang="en-US" dirty="0"/>
              <a:t>  </a:t>
            </a:r>
          </a:p>
          <a:p>
            <a:r>
              <a:rPr lang="en-US" b="1" dirty="0"/>
              <a:t>Figure 3-6: The Supply Schedule and the Supply Curve</a:t>
            </a:r>
          </a:p>
          <a:p>
            <a:r>
              <a:rPr lang="en-US" dirty="0"/>
              <a:t>The supply curve and the supply schedule reflect the fact that supply curves are usually upward sloping: the quantity supplied rises when the price rises.</a:t>
            </a:r>
          </a:p>
          <a:p>
            <a:endParaRPr lang="en-US" dirty="0"/>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E8D458-4C58-4196-97DC-41B734C8F6F3}" type="slidenum">
              <a:rPr lang="en-US"/>
              <a:pPr/>
              <a:t>15</a:t>
            </a:fld>
            <a:endParaRPr lang="en-US" dirty="0"/>
          </a:p>
        </p:txBody>
      </p:sp>
      <p:sp>
        <p:nvSpPr>
          <p:cNvPr id="572418" name="Rectangle 2"/>
          <p:cNvSpPr>
            <a:spLocks noGrp="1" noRot="1" noChangeAspect="1" noChangeArrowheads="1" noTextEdit="1"/>
          </p:cNvSpPr>
          <p:nvPr>
            <p:ph type="sldImg"/>
          </p:nvPr>
        </p:nvSpPr>
        <p:spPr>
          <a:ln/>
        </p:spPr>
      </p:sp>
      <p:sp>
        <p:nvSpPr>
          <p:cNvPr id="572419" name="Rectangle 3"/>
          <p:cNvSpPr>
            <a:spLocks noGrp="1" noChangeArrowheads="1"/>
          </p:cNvSpPr>
          <p:nvPr>
            <p:ph type="body" idx="1"/>
          </p:nvPr>
        </p:nvSpPr>
        <p:spPr/>
        <p:txBody>
          <a:bodyPr/>
          <a:lstStyle/>
          <a:p>
            <a:r>
              <a:rPr lang="en-US" b="1" i="1" u="sng" dirty="0"/>
              <a:t>Figure Caption:</a:t>
            </a:r>
            <a:r>
              <a:rPr lang="en-US" dirty="0"/>
              <a:t>  </a:t>
            </a:r>
          </a:p>
          <a:p>
            <a:r>
              <a:rPr lang="en-US" b="1" dirty="0"/>
              <a:t>Figure 3-7: An increase in supply</a:t>
            </a:r>
          </a:p>
          <a:p>
            <a:r>
              <a:rPr lang="en-US" dirty="0"/>
              <a:t>The </a:t>
            </a:r>
            <a:r>
              <a:rPr lang="en-US" dirty="0" smtClean="0"/>
              <a:t>adoption</a:t>
            </a:r>
            <a:r>
              <a:rPr lang="en-US" baseline="0" dirty="0" smtClean="0"/>
              <a:t> of new technology in the </a:t>
            </a:r>
            <a:r>
              <a:rPr lang="en-US" dirty="0" smtClean="0"/>
              <a:t>cotton growing </a:t>
            </a:r>
            <a:r>
              <a:rPr lang="en-US" dirty="0"/>
              <a:t>business generated an increase in supply—a rise in the quantity supplied  at any given price. This event is represented by the two supply schedules—one showing supply before </a:t>
            </a:r>
            <a:r>
              <a:rPr lang="en-US" dirty="0" smtClean="0"/>
              <a:t>technology adoption, </a:t>
            </a:r>
            <a:r>
              <a:rPr lang="en-US" dirty="0"/>
              <a:t>the other showing supply after </a:t>
            </a:r>
            <a:r>
              <a:rPr lang="en-US" dirty="0" smtClean="0"/>
              <a:t>technology adoption—and </a:t>
            </a:r>
            <a:r>
              <a:rPr lang="en-US" dirty="0"/>
              <a:t>their corresponding supply curves. The increase in supply shifts the supply curve to the right.</a:t>
            </a: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E10E83-B2F5-42B7-9D18-C9891AE9A0FB}" type="slidenum">
              <a:rPr lang="en-US"/>
              <a:pPr/>
              <a:t>16</a:t>
            </a:fld>
            <a:endParaRPr lang="en-US" dirty="0"/>
          </a:p>
        </p:txBody>
      </p:sp>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pPr>
              <a:lnSpc>
                <a:spcPct val="90000"/>
              </a:lnSpc>
            </a:pPr>
            <a:r>
              <a:rPr lang="en-US" b="1" i="1" u="sng" dirty="0"/>
              <a:t>Figure Caption:</a:t>
            </a:r>
            <a:r>
              <a:rPr lang="en-US" dirty="0"/>
              <a:t>  </a:t>
            </a:r>
          </a:p>
          <a:p>
            <a:pPr>
              <a:lnSpc>
                <a:spcPct val="90000"/>
              </a:lnSpc>
            </a:pPr>
            <a:r>
              <a:rPr lang="en-US" b="1" dirty="0"/>
              <a:t>Figure 3-7: An increase in supply</a:t>
            </a:r>
          </a:p>
          <a:p>
            <a:r>
              <a:rPr lang="en-US" dirty="0" smtClean="0"/>
              <a:t>The adoption</a:t>
            </a:r>
            <a:r>
              <a:rPr lang="en-US" baseline="0" dirty="0" smtClean="0"/>
              <a:t> of new technology in the </a:t>
            </a:r>
            <a:r>
              <a:rPr lang="en-US" dirty="0" smtClean="0"/>
              <a:t>cotton growing business generated an increase in supply—a rise in the quantity supplied  at any given price. This event is represented by the two supply schedules—one showing supply before technology adoption, the other showing supply after technology adoption—and their corresponding supply curves. The increase in supply shifts the supply curve to the right.</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91398-BEE3-45E4-A6A4-9C99763BBEBC}" type="slidenum">
              <a:rPr lang="en-US"/>
              <a:pPr/>
              <a:t>17</a:t>
            </a:fld>
            <a:endParaRPr lang="en-US" dirty="0"/>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pPr>
              <a:lnSpc>
                <a:spcPct val="80000"/>
              </a:lnSpc>
            </a:pPr>
            <a:r>
              <a:rPr lang="en-US" sz="800" b="1" i="1" u="sng" dirty="0"/>
              <a:t>Figure Caption:</a:t>
            </a:r>
            <a:r>
              <a:rPr lang="en-US" sz="800" dirty="0"/>
              <a:t> </a:t>
            </a:r>
          </a:p>
          <a:p>
            <a:pPr>
              <a:lnSpc>
                <a:spcPct val="80000"/>
              </a:lnSpc>
            </a:pPr>
            <a:r>
              <a:rPr lang="en-US" sz="800" b="1" dirty="0"/>
              <a:t>Figure 3-8: Movement Along the Supply Curve Versus Shift of the Supply Curve</a:t>
            </a:r>
          </a:p>
          <a:p>
            <a:r>
              <a:rPr lang="en-US" dirty="0"/>
              <a:t>The increase in quantity supplied when going from point </a:t>
            </a:r>
            <a:r>
              <a:rPr lang="en-US" i="1" dirty="0"/>
              <a:t>A </a:t>
            </a:r>
            <a:r>
              <a:rPr lang="en-US" dirty="0"/>
              <a:t>to point </a:t>
            </a:r>
            <a:r>
              <a:rPr lang="en-US" i="1" dirty="0"/>
              <a:t>B </a:t>
            </a:r>
            <a:r>
              <a:rPr lang="en-US" dirty="0"/>
              <a:t>reflects a movement along the supply curve: it is the result of a rise in the price of the good. The increase in quantity supplied when going from point </a:t>
            </a:r>
            <a:r>
              <a:rPr lang="en-US" i="1" dirty="0"/>
              <a:t>A </a:t>
            </a:r>
            <a:r>
              <a:rPr lang="en-US" dirty="0"/>
              <a:t>to point </a:t>
            </a:r>
            <a:r>
              <a:rPr lang="en-US" i="1" dirty="0"/>
              <a:t>C </a:t>
            </a:r>
            <a:r>
              <a:rPr lang="en-US" dirty="0"/>
              <a:t>reflects a shift of the supply curve: it is the result of an increase in the quantity supplied at any given price.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B1B193-247F-4681-8D79-D9AA93A9C5BC}" type="slidenum">
              <a:rPr lang="en-US"/>
              <a:pPr/>
              <a:t>18</a:t>
            </a:fld>
            <a:endParaRPr lang="en-US" dirty="0"/>
          </a:p>
        </p:txBody>
      </p:sp>
      <p:sp>
        <p:nvSpPr>
          <p:cNvPr id="560130" name="Rectangle 2"/>
          <p:cNvSpPr>
            <a:spLocks noGrp="1" noRot="1" noChangeAspect="1" noChangeArrowheads="1" noTextEdit="1"/>
          </p:cNvSpPr>
          <p:nvPr>
            <p:ph type="sldImg"/>
          </p:nvPr>
        </p:nvSpPr>
        <p:spPr>
          <a:xfrm>
            <a:off x="1320800" y="685800"/>
            <a:ext cx="4064000" cy="3048000"/>
          </a:xfrm>
          <a:ln/>
        </p:spPr>
      </p:sp>
      <p:sp>
        <p:nvSpPr>
          <p:cNvPr id="560131" name="Rectangle 3"/>
          <p:cNvSpPr>
            <a:spLocks noGrp="1" noChangeArrowheads="1"/>
          </p:cNvSpPr>
          <p:nvPr>
            <p:ph type="body" idx="1"/>
          </p:nvPr>
        </p:nvSpPr>
        <p:spPr>
          <a:xfrm>
            <a:off x="914400" y="3886200"/>
            <a:ext cx="5029200" cy="4572000"/>
          </a:xfrm>
        </p:spPr>
        <p:txBody>
          <a:bodyPr/>
          <a:lstStyle/>
          <a:p>
            <a:r>
              <a:rPr lang="en-US" b="1" i="1" u="sng" dirty="0"/>
              <a:t>Figure Caption:</a:t>
            </a:r>
            <a:r>
              <a:rPr lang="en-US" dirty="0"/>
              <a:t>  </a:t>
            </a:r>
          </a:p>
          <a:p>
            <a:r>
              <a:rPr lang="en-US" b="1" dirty="0"/>
              <a:t>Figure 3-9: </a:t>
            </a:r>
            <a:r>
              <a:rPr lang="en-US" b="1" dirty="0">
                <a:solidFill>
                  <a:srgbClr val="800080"/>
                </a:solidFill>
                <a:latin typeface="OfficinaSans-Bold" charset="0"/>
              </a:rPr>
              <a:t>Shifts of the Supply Curve</a:t>
            </a:r>
          </a:p>
          <a:p>
            <a:r>
              <a:rPr lang="en-US" dirty="0"/>
              <a:t>Any event that increases supply shifts the supply curve to the right, reflecting a rise in the quantity supplied at any given price. Any event that decreases supply shifts the supply curve to the left, reflecting a fall in the quantity supplied at any given price.</a:t>
            </a:r>
          </a:p>
          <a:p>
            <a:endParaRPr lang="en-US" b="1" i="1" u="sng" dirty="0">
              <a:solidFill>
                <a:srgbClr val="000000"/>
              </a:solidFill>
              <a:latin typeface="OfficinaSans-Book" charset="0"/>
            </a:endParaRPr>
          </a:p>
          <a:p>
            <a:endParaRPr lang="en-US" dirty="0">
              <a:solidFill>
                <a:srgbClr val="000000"/>
              </a:solidFill>
              <a:latin typeface="OfficinaSans-Bold" charset="0"/>
            </a:endParaRPr>
          </a:p>
          <a:p>
            <a:endParaRPr lang="en-US" b="1"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8ABC1C-624D-452D-B37A-DAAADE472432}" type="slidenum">
              <a:rPr lang="en-US"/>
              <a:pPr/>
              <a:t>19</a:t>
            </a:fld>
            <a:endParaRPr lang="en-US" dirty="0"/>
          </a:p>
        </p:txBody>
      </p:sp>
      <p:sp>
        <p:nvSpPr>
          <p:cNvPr id="576514" name="Rectangle 2"/>
          <p:cNvSpPr>
            <a:spLocks noGrp="1" noRot="1" noChangeAspect="1" noChangeArrowheads="1" noTextEdit="1"/>
          </p:cNvSpPr>
          <p:nvPr>
            <p:ph type="sldImg"/>
          </p:nvPr>
        </p:nvSpPr>
        <p:spPr>
          <a:ln/>
        </p:spPr>
      </p:sp>
      <p:sp>
        <p:nvSpPr>
          <p:cNvPr id="576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339A6-29EB-41C8-B99B-18DB099A4442}" type="slidenum">
              <a:rPr lang="en-US"/>
              <a:pPr/>
              <a:t>20</a:t>
            </a:fld>
            <a:endParaRPr lang="en-US" dirty="0"/>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r>
              <a:rPr lang="en-US" b="1" i="1" u="sng" dirty="0"/>
              <a:t>Figure Caption:</a:t>
            </a:r>
            <a:r>
              <a:rPr lang="en-US" dirty="0"/>
              <a:t>  </a:t>
            </a:r>
          </a:p>
          <a:p>
            <a:r>
              <a:rPr lang="en-US" b="1" dirty="0"/>
              <a:t>Figure 3-10: Individual Supply Curves and the Market Supply Curve</a:t>
            </a:r>
          </a:p>
          <a:p>
            <a:r>
              <a:rPr lang="en-US" dirty="0"/>
              <a:t>Panel (a) shows the individual supply curve for Mr. </a:t>
            </a:r>
            <a:r>
              <a:rPr lang="en-US" dirty="0" smtClean="0"/>
              <a:t>Silva, </a:t>
            </a:r>
            <a:r>
              <a:rPr lang="en-US" i="1" dirty="0" smtClean="0"/>
              <a:t>S</a:t>
            </a:r>
            <a:r>
              <a:rPr lang="en-US" i="1" baseline="-25000" dirty="0" smtClean="0"/>
              <a:t>Silva</a:t>
            </a:r>
            <a:r>
              <a:rPr lang="en-US" i="1" dirty="0" smtClean="0"/>
              <a:t>, </a:t>
            </a:r>
            <a:r>
              <a:rPr lang="en-US" dirty="0"/>
              <a:t>the quantity of </a:t>
            </a:r>
            <a:r>
              <a:rPr lang="en-US" dirty="0" smtClean="0"/>
              <a:t>cotton </a:t>
            </a:r>
            <a:r>
              <a:rPr lang="en-US" dirty="0"/>
              <a:t>he will sell at any given price. Panel (b) shows the individual supply curve for Mr. </a:t>
            </a:r>
            <a:r>
              <a:rPr lang="en-US" dirty="0" smtClean="0"/>
              <a:t>Liu, </a:t>
            </a:r>
            <a:r>
              <a:rPr lang="en-US" i="1" dirty="0" smtClean="0"/>
              <a:t>S</a:t>
            </a:r>
            <a:r>
              <a:rPr lang="en-US" i="1" baseline="-25000" dirty="0" smtClean="0"/>
              <a:t>Liu.</a:t>
            </a:r>
            <a:r>
              <a:rPr lang="en-US" i="1" dirty="0" smtClean="0"/>
              <a:t> </a:t>
            </a:r>
            <a:r>
              <a:rPr lang="en-US" dirty="0"/>
              <a:t>The market supply curve, which shows the quantity of </a:t>
            </a:r>
            <a:r>
              <a:rPr lang="en-US" dirty="0" smtClean="0"/>
              <a:t>cotton </a:t>
            </a:r>
            <a:r>
              <a:rPr lang="en-US" dirty="0"/>
              <a:t>supplied by all producers at any given price, is shown in panel (c). The market supply curve is the horizontal sum of the individual supply curves of all producers.</a:t>
            </a:r>
          </a:p>
          <a:p>
            <a:endParaRPr lang="en-US" b="1" dirty="0"/>
          </a:p>
          <a:p>
            <a:r>
              <a:rPr lang="en-US" b="0" dirty="0"/>
              <a:t>At any given price, the quantity supplied to the market is the sum of the quantities supplied by Mr. </a:t>
            </a:r>
            <a:r>
              <a:rPr lang="en-US" b="0" dirty="0" smtClean="0"/>
              <a:t>Silva and </a:t>
            </a:r>
            <a:r>
              <a:rPr lang="en-US" b="0" dirty="0"/>
              <a:t>Mr. </a:t>
            </a:r>
            <a:r>
              <a:rPr lang="en-US" b="0" dirty="0" smtClean="0"/>
              <a:t>Liu. </a:t>
            </a:r>
            <a:r>
              <a:rPr lang="en-US" b="0" dirty="0"/>
              <a:t>For example, at a price of $2 per pound, Mr. </a:t>
            </a:r>
            <a:r>
              <a:rPr lang="en-US" b="0" dirty="0" smtClean="0"/>
              <a:t>Silva supplies </a:t>
            </a:r>
            <a:r>
              <a:rPr lang="en-US" b="0" dirty="0"/>
              <a:t>3,000 pounds of </a:t>
            </a:r>
            <a:r>
              <a:rPr lang="en-US" b="0" dirty="0" smtClean="0"/>
              <a:t>cotton per </a:t>
            </a:r>
            <a:r>
              <a:rPr lang="en-US" b="0" dirty="0"/>
              <a:t>year and Mr. </a:t>
            </a:r>
            <a:r>
              <a:rPr lang="en-US" b="0" strike="noStrike" baseline="0" dirty="0" smtClean="0"/>
              <a:t>Liu </a:t>
            </a:r>
            <a:r>
              <a:rPr lang="en-US" b="0" dirty="0" smtClean="0"/>
              <a:t>supplies </a:t>
            </a:r>
            <a:r>
              <a:rPr lang="en-US" b="0" dirty="0"/>
              <a:t>2,000 pounds per year, making the quantity supplied to the market 5,000 pounds.</a:t>
            </a:r>
          </a:p>
          <a:p>
            <a:endParaRPr lang="en-US" dirty="0"/>
          </a:p>
          <a:p>
            <a:r>
              <a:rPr lang="en-US" b="0" dirty="0"/>
              <a:t>Clearly, the quantity supplied to the market at any given price is larger with Mr. </a:t>
            </a:r>
            <a:r>
              <a:rPr lang="en-US" b="0" dirty="0" smtClean="0"/>
              <a:t>Liu present </a:t>
            </a:r>
            <a:r>
              <a:rPr lang="en-US" b="0" dirty="0"/>
              <a:t>than it would be if Mr. </a:t>
            </a:r>
            <a:r>
              <a:rPr lang="en-US" b="0" dirty="0" smtClean="0"/>
              <a:t>Silva was </a:t>
            </a:r>
            <a:r>
              <a:rPr lang="en-US" b="0" dirty="0"/>
              <a:t>the only supplier. The quantity supplied at a given price would be even larger if we added a third producer, then a fourth, and so on. So an increase in the number of producers leads to an increase in supply and a rightward shift of the supply curve.</a:t>
            </a:r>
          </a:p>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833945-6AB7-43E6-A26A-777DEE34477C}" type="slidenum">
              <a:rPr lang="en-US"/>
              <a:pPr/>
              <a:t>21</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AE2D4-B21C-4CE8-9ACA-D8C76F45BA23}" type="slidenum">
              <a:rPr lang="en-US"/>
              <a:pPr/>
              <a:t>22</a:t>
            </a:fld>
            <a:endParaRPr lang="en-US" dirty="0"/>
          </a:p>
        </p:txBody>
      </p:sp>
      <p:sp>
        <p:nvSpPr>
          <p:cNvPr id="582658" name="Rectangle 2"/>
          <p:cNvSpPr>
            <a:spLocks noGrp="1" noRot="1" noChangeAspect="1" noChangeArrowheads="1" noTextEdit="1"/>
          </p:cNvSpPr>
          <p:nvPr>
            <p:ph type="sldImg"/>
          </p:nvPr>
        </p:nvSpPr>
        <p:spPr>
          <a:ln/>
        </p:spPr>
      </p:sp>
      <p:sp>
        <p:nvSpPr>
          <p:cNvPr id="582659" name="Rectangle 3"/>
          <p:cNvSpPr>
            <a:spLocks noGrp="1" noChangeArrowheads="1"/>
          </p:cNvSpPr>
          <p:nvPr>
            <p:ph type="body" idx="1"/>
          </p:nvPr>
        </p:nvSpPr>
        <p:spPr/>
        <p:txBody>
          <a:bodyPr/>
          <a:lstStyle/>
          <a:p>
            <a:r>
              <a:rPr lang="en-US" b="1" i="1" u="sng" dirty="0"/>
              <a:t>Figure Caption:</a:t>
            </a:r>
            <a:r>
              <a:rPr lang="en-US" dirty="0"/>
              <a:t>  </a:t>
            </a:r>
          </a:p>
          <a:p>
            <a:r>
              <a:rPr lang="en-US" b="1" dirty="0"/>
              <a:t>Figure 3-11: </a:t>
            </a:r>
            <a:r>
              <a:rPr lang="en-US" b="1" dirty="0">
                <a:solidFill>
                  <a:srgbClr val="800080"/>
                </a:solidFill>
                <a:latin typeface="OfficinaSans-Bold" charset="0"/>
              </a:rPr>
              <a:t>Market Equilibrium</a:t>
            </a:r>
          </a:p>
          <a:p>
            <a:r>
              <a:rPr lang="en-US" dirty="0"/>
              <a:t>Market equilibrium occurs at point </a:t>
            </a:r>
            <a:r>
              <a:rPr lang="en-US" i="1" dirty="0"/>
              <a:t>E, </a:t>
            </a:r>
            <a:r>
              <a:rPr lang="en-US" dirty="0"/>
              <a:t>where the supply curve and the demand curve intersect. In equilibrium, the quantity demanded is equal</a:t>
            </a:r>
          </a:p>
          <a:p>
            <a:r>
              <a:rPr lang="en-US" dirty="0"/>
              <a:t>to the quantity supplied. In this market, the equilibrium price is $1 per pound and the equilibrium quantity is 10 billion pounds per year.</a:t>
            </a:r>
          </a:p>
          <a:p>
            <a:endParaRPr lang="en-US" dirty="0" smtClean="0"/>
          </a:p>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FB78F7-9148-4B6F-ABFE-5A9C7540455B}" type="slidenum">
              <a:rPr lang="en-US"/>
              <a:pPr/>
              <a:t>23</a:t>
            </a:fld>
            <a:endParaRPr lang="en-US" dirty="0"/>
          </a:p>
        </p:txBody>
      </p:sp>
      <p:sp>
        <p:nvSpPr>
          <p:cNvPr id="584706" name="Rectangle 2"/>
          <p:cNvSpPr>
            <a:spLocks noGrp="1" noRot="1" noChangeAspect="1" noChangeArrowheads="1" noTextEdit="1"/>
          </p:cNvSpPr>
          <p:nvPr>
            <p:ph type="sldImg"/>
          </p:nvPr>
        </p:nvSpPr>
        <p:spPr>
          <a:ln/>
        </p:spPr>
      </p:sp>
      <p:sp>
        <p:nvSpPr>
          <p:cNvPr id="584707" name="Rectangle 3"/>
          <p:cNvSpPr>
            <a:spLocks noGrp="1" noChangeArrowheads="1"/>
          </p:cNvSpPr>
          <p:nvPr>
            <p:ph type="body" idx="1"/>
          </p:nvPr>
        </p:nvSpPr>
        <p:spPr/>
        <p:txBody>
          <a:bodyPr/>
          <a:lstStyle/>
          <a:p>
            <a:r>
              <a:rPr lang="en-US" b="1" i="1" u="sng" dirty="0"/>
              <a:t>Figure Caption:</a:t>
            </a:r>
            <a:r>
              <a:rPr lang="en-US" dirty="0"/>
              <a:t>  </a:t>
            </a:r>
          </a:p>
          <a:p>
            <a:r>
              <a:rPr lang="en-US" b="1" dirty="0"/>
              <a:t>Figure 3-12: Price Above Its Equilibrium Level Creates a Surplus</a:t>
            </a:r>
            <a:endParaRPr lang="en-US" b="1" dirty="0">
              <a:solidFill>
                <a:srgbClr val="800080"/>
              </a:solidFill>
              <a:latin typeface="OfficinaSans-Bold" charset="0"/>
            </a:endParaRPr>
          </a:p>
          <a:p>
            <a:r>
              <a:rPr lang="en-US" dirty="0"/>
              <a:t>The market price of $1.50 is above the equilibrium price of $1. This creates a surplus: at a price of  $1.50, producers would like to sell 11.2 billion pounds but consumers want to buy only 8.1 billion pounds, so there is a surplus of 3.1 billion pounds. This surplus will push the price down until it reaches the equilibrium price of $1.</a:t>
            </a:r>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E27A8E-4478-4A02-B568-18B5F91C2E16}" type="slidenum">
              <a:rPr lang="en-US"/>
              <a:pPr/>
              <a:t>24</a:t>
            </a:fld>
            <a:endParaRPr lang="en-US" dirty="0"/>
          </a:p>
        </p:txBody>
      </p:sp>
      <p:sp>
        <p:nvSpPr>
          <p:cNvPr id="586754" name="Rectangle 2"/>
          <p:cNvSpPr>
            <a:spLocks noGrp="1" noRot="1" noChangeAspect="1" noChangeArrowheads="1" noTextEdit="1"/>
          </p:cNvSpPr>
          <p:nvPr>
            <p:ph type="sldImg"/>
          </p:nvPr>
        </p:nvSpPr>
        <p:spPr>
          <a:ln/>
        </p:spPr>
      </p:sp>
      <p:sp>
        <p:nvSpPr>
          <p:cNvPr id="586755" name="Rectangle 3"/>
          <p:cNvSpPr>
            <a:spLocks noGrp="1" noChangeArrowheads="1"/>
          </p:cNvSpPr>
          <p:nvPr>
            <p:ph type="body" idx="1"/>
          </p:nvPr>
        </p:nvSpPr>
        <p:spPr/>
        <p:txBody>
          <a:bodyPr/>
          <a:lstStyle/>
          <a:p>
            <a:r>
              <a:rPr lang="en-US" b="1" i="1" u="sng" dirty="0"/>
              <a:t>Figure Caption:</a:t>
            </a:r>
            <a:r>
              <a:rPr lang="en-US" dirty="0"/>
              <a:t>  </a:t>
            </a:r>
          </a:p>
          <a:p>
            <a:r>
              <a:rPr lang="en-US" b="1" dirty="0"/>
              <a:t>Figure 3-13: Price Below Its Equilibrium Level Creates a Shortage</a:t>
            </a:r>
            <a:endParaRPr lang="en-US" b="1" dirty="0">
              <a:solidFill>
                <a:srgbClr val="800080"/>
              </a:solidFill>
              <a:latin typeface="OfficinaSans-Bold" charset="0"/>
            </a:endParaRPr>
          </a:p>
          <a:p>
            <a:r>
              <a:rPr lang="en-US" dirty="0"/>
              <a:t>The market price of $0.75 is below the equilibrium price of $1. This creates a shortage: consumers want to buy 11.5 billion pounds, but</a:t>
            </a:r>
          </a:p>
          <a:p>
            <a:r>
              <a:rPr lang="en-US" dirty="0"/>
              <a:t>only 9.1 billion pounds are for sale, so there is a shortage of 2.4 billion pounds. This shortage will push the price up until it reaches the</a:t>
            </a:r>
          </a:p>
          <a:p>
            <a:r>
              <a:rPr lang="en-US" dirty="0"/>
              <a:t>equilibrium price of $1.</a:t>
            </a:r>
          </a:p>
          <a:p>
            <a:endParaRPr lang="en-US" b="1" i="1" u="sng" dirty="0">
              <a:solidFill>
                <a:srgbClr val="000000"/>
              </a:solidFill>
              <a:latin typeface="OfficinaSans-Book"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5CA360-9CDA-4547-90FA-6384CED7DCF6}" type="slidenum">
              <a:rPr lang="en-US"/>
              <a:pPr/>
              <a:t>25</a:t>
            </a:fld>
            <a:endParaRPr lang="en-US" dirty="0"/>
          </a:p>
        </p:txBody>
      </p:sp>
      <p:sp>
        <p:nvSpPr>
          <p:cNvPr id="592898" name="Rectangle 2"/>
          <p:cNvSpPr>
            <a:spLocks noGrp="1" noRot="1" noChangeAspect="1" noChangeArrowheads="1" noTextEdit="1"/>
          </p:cNvSpPr>
          <p:nvPr>
            <p:ph type="sldImg"/>
          </p:nvPr>
        </p:nvSpPr>
        <p:spPr>
          <a:xfrm>
            <a:off x="1320800" y="685800"/>
            <a:ext cx="4064000" cy="3048000"/>
          </a:xfrm>
          <a:ln/>
        </p:spPr>
      </p:sp>
      <p:sp>
        <p:nvSpPr>
          <p:cNvPr id="592899" name="Rectangle 3"/>
          <p:cNvSpPr>
            <a:spLocks noGrp="1" noChangeArrowheads="1"/>
          </p:cNvSpPr>
          <p:nvPr>
            <p:ph type="body" idx="1"/>
          </p:nvPr>
        </p:nvSpPr>
        <p:spPr>
          <a:xfrm>
            <a:off x="914400" y="3886200"/>
            <a:ext cx="5029200" cy="4572000"/>
          </a:xfrm>
        </p:spPr>
        <p:txBody>
          <a:bodyPr/>
          <a:lstStyle/>
          <a:p>
            <a:r>
              <a:rPr lang="en-US" b="1" i="1" u="sng" dirty="0"/>
              <a:t>Figure Caption:</a:t>
            </a:r>
            <a:r>
              <a:rPr lang="en-US" dirty="0"/>
              <a:t>  </a:t>
            </a:r>
          </a:p>
          <a:p>
            <a:r>
              <a:rPr lang="en-US" b="1" dirty="0"/>
              <a:t>Figure 3-14: Equilibrium and </a:t>
            </a:r>
            <a:r>
              <a:rPr lang="en-US" b="1" dirty="0">
                <a:solidFill>
                  <a:srgbClr val="800080"/>
                </a:solidFill>
                <a:latin typeface="OfficinaSans-Bold" charset="0"/>
              </a:rPr>
              <a:t>Shifts of the Demand Curve</a:t>
            </a:r>
          </a:p>
          <a:p>
            <a:r>
              <a:rPr lang="en-US" b="0" dirty="0"/>
              <a:t>The original equilibrium in the market for </a:t>
            </a:r>
            <a:r>
              <a:rPr lang="en-US" b="0" dirty="0" smtClean="0"/>
              <a:t>cotton is </a:t>
            </a:r>
            <a:r>
              <a:rPr lang="en-US" b="0" dirty="0"/>
              <a:t>at </a:t>
            </a:r>
            <a:r>
              <a:rPr lang="en-US" b="0" i="1" dirty="0"/>
              <a:t>E</a:t>
            </a:r>
            <a:r>
              <a:rPr lang="en-US" b="0" dirty="0"/>
              <a:t>1, at the intersection of the supply curve and the original demand curve, </a:t>
            </a:r>
            <a:r>
              <a:rPr lang="en-US" b="0" i="1" dirty="0"/>
              <a:t>D</a:t>
            </a:r>
            <a:r>
              <a:rPr lang="en-US" b="0" dirty="0"/>
              <a:t>1. A rise in</a:t>
            </a:r>
          </a:p>
          <a:p>
            <a:r>
              <a:rPr lang="en-US" b="0" dirty="0"/>
              <a:t>the price of </a:t>
            </a:r>
            <a:r>
              <a:rPr lang="en-US" b="0" strike="noStrike" baseline="0" dirty="0" smtClean="0">
                <a:solidFill>
                  <a:schemeClr val="tx1"/>
                </a:solidFill>
              </a:rPr>
              <a:t>polyester</a:t>
            </a:r>
            <a:r>
              <a:rPr lang="en-US" b="0" strike="dblStrike" baseline="0" dirty="0" smtClean="0">
                <a:solidFill>
                  <a:schemeClr val="tx1"/>
                </a:solidFill>
              </a:rPr>
              <a:t> </a:t>
            </a:r>
            <a:r>
              <a:rPr lang="en-US" b="0" dirty="0" smtClean="0"/>
              <a:t>, </a:t>
            </a:r>
            <a:r>
              <a:rPr lang="en-US" b="0" dirty="0"/>
              <a:t>a substitute, shifts the demand curve rightward to </a:t>
            </a:r>
            <a:r>
              <a:rPr lang="en-US" b="0" i="1" dirty="0"/>
              <a:t>D</a:t>
            </a:r>
            <a:r>
              <a:rPr lang="en-US" b="0" dirty="0"/>
              <a:t>2. A shortage exists at the original price, </a:t>
            </a:r>
            <a:r>
              <a:rPr lang="en-US" b="0" i="1" dirty="0"/>
              <a:t>P</a:t>
            </a:r>
            <a:r>
              <a:rPr lang="en-US" b="0" dirty="0"/>
              <a:t>1, causing both the price and quantity supplied to rise, a movement along the supply curve. A new equilibrium is reached at </a:t>
            </a:r>
            <a:r>
              <a:rPr lang="en-US" b="0" i="1" dirty="0"/>
              <a:t>E</a:t>
            </a:r>
            <a:r>
              <a:rPr lang="en-US" b="0" dirty="0"/>
              <a:t>2, with a higher equilibrium price, </a:t>
            </a:r>
            <a:r>
              <a:rPr lang="en-US" b="0" i="1" dirty="0"/>
              <a:t>P</a:t>
            </a:r>
            <a:r>
              <a:rPr lang="en-US" b="0" dirty="0"/>
              <a:t>2, and a higher equilibrium quantity, </a:t>
            </a:r>
            <a:r>
              <a:rPr lang="en-US" b="0" i="1" dirty="0"/>
              <a:t>Q</a:t>
            </a:r>
            <a:r>
              <a:rPr lang="en-US" b="0" dirty="0"/>
              <a:t>2. When demand for a good or service increases, the equilibrium price and the equilibrium quantity of the good or service both rise.</a:t>
            </a:r>
          </a:p>
          <a:p>
            <a:endParaRPr lang="en-US" dirty="0"/>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DC7914-DC72-4CBA-98C3-CE3C246D5CBD}" type="slidenum">
              <a:rPr lang="en-US"/>
              <a:pPr/>
              <a:t>26</a:t>
            </a:fld>
            <a:endParaRPr lang="en-US" dirty="0"/>
          </a:p>
        </p:txBody>
      </p:sp>
      <p:sp>
        <p:nvSpPr>
          <p:cNvPr id="596994" name="Rectangle 2"/>
          <p:cNvSpPr>
            <a:spLocks noGrp="1" noRot="1" noChangeAspect="1" noChangeArrowheads="1" noTextEdit="1"/>
          </p:cNvSpPr>
          <p:nvPr>
            <p:ph type="sldImg"/>
          </p:nvPr>
        </p:nvSpPr>
        <p:spPr>
          <a:xfrm>
            <a:off x="1320800" y="685800"/>
            <a:ext cx="4064000" cy="3048000"/>
          </a:xfrm>
          <a:ln/>
        </p:spPr>
      </p:sp>
      <p:sp>
        <p:nvSpPr>
          <p:cNvPr id="596995" name="Rectangle 3"/>
          <p:cNvSpPr>
            <a:spLocks noGrp="1" noChangeArrowheads="1"/>
          </p:cNvSpPr>
          <p:nvPr>
            <p:ph type="body" idx="1"/>
          </p:nvPr>
        </p:nvSpPr>
        <p:spPr>
          <a:xfrm>
            <a:off x="914400" y="3886200"/>
            <a:ext cx="5029200" cy="4572000"/>
          </a:xfrm>
        </p:spPr>
        <p:txBody>
          <a:bodyPr/>
          <a:lstStyle/>
          <a:p>
            <a:r>
              <a:rPr lang="en-US" sz="900" dirty="0"/>
              <a:t>A drought causes a fall in the supply of </a:t>
            </a:r>
            <a:r>
              <a:rPr lang="en-US" sz="900" dirty="0" smtClean="0"/>
              <a:t>cotton. </a:t>
            </a:r>
            <a:r>
              <a:rPr lang="en-US" sz="900" dirty="0"/>
              <a:t>How does this negative supply shock affect the </a:t>
            </a:r>
            <a:r>
              <a:rPr lang="en-US" sz="900" i="1" dirty="0"/>
              <a:t>market</a:t>
            </a:r>
            <a:r>
              <a:rPr lang="en-US" sz="900" dirty="0"/>
              <a:t> for </a:t>
            </a:r>
            <a:r>
              <a:rPr lang="en-US" sz="900" dirty="0" smtClean="0"/>
              <a:t>cotton? </a:t>
            </a:r>
            <a:endParaRPr lang="en-US" sz="900" dirty="0"/>
          </a:p>
          <a:p>
            <a:endParaRPr lang="en-US" b="1" i="1" u="sng" dirty="0"/>
          </a:p>
          <a:p>
            <a:r>
              <a:rPr lang="en-US" b="1" i="1" u="sng" dirty="0"/>
              <a:t>Figure Caption:</a:t>
            </a:r>
            <a:r>
              <a:rPr lang="en-US" dirty="0"/>
              <a:t>  </a:t>
            </a:r>
          </a:p>
          <a:p>
            <a:r>
              <a:rPr lang="en-US" b="1" dirty="0"/>
              <a:t>Figure 3-15: Equilibrium and </a:t>
            </a:r>
            <a:r>
              <a:rPr lang="en-US" b="1" dirty="0">
                <a:solidFill>
                  <a:srgbClr val="800080"/>
                </a:solidFill>
                <a:latin typeface="OfficinaSans-Bold" charset="0"/>
              </a:rPr>
              <a:t>Shifts of the Demand Curve</a:t>
            </a:r>
          </a:p>
          <a:p>
            <a:r>
              <a:rPr lang="en-US" b="0" dirty="0"/>
              <a:t>The original equilibrium in the market for </a:t>
            </a:r>
            <a:r>
              <a:rPr lang="en-US" b="0" strike="noStrike" baseline="0" dirty="0" smtClean="0"/>
              <a:t>cotton i</a:t>
            </a:r>
            <a:r>
              <a:rPr lang="en-US" b="0" dirty="0" smtClean="0"/>
              <a:t>s </a:t>
            </a:r>
            <a:r>
              <a:rPr lang="en-US" b="0" dirty="0"/>
              <a:t>at </a:t>
            </a:r>
            <a:r>
              <a:rPr lang="en-US" b="0" i="1" dirty="0"/>
              <a:t>E</a:t>
            </a:r>
            <a:r>
              <a:rPr lang="en-US" b="0" dirty="0"/>
              <a:t>1. A drought causes a fall in the supply of </a:t>
            </a:r>
            <a:r>
              <a:rPr lang="en-US" b="0" strike="noStrike" baseline="0" dirty="0" smtClean="0">
                <a:solidFill>
                  <a:schemeClr val="tx1"/>
                </a:solidFill>
              </a:rPr>
              <a:t>cotton </a:t>
            </a:r>
            <a:r>
              <a:rPr lang="en-US" b="0" dirty="0" smtClean="0"/>
              <a:t>and </a:t>
            </a:r>
            <a:r>
              <a:rPr lang="en-US" b="0" dirty="0"/>
              <a:t>shifts the supply curve leftward from </a:t>
            </a:r>
            <a:r>
              <a:rPr lang="en-US" b="0" i="1" dirty="0"/>
              <a:t>S</a:t>
            </a:r>
            <a:r>
              <a:rPr lang="en-US" b="0" dirty="0"/>
              <a:t>1 to </a:t>
            </a:r>
            <a:r>
              <a:rPr lang="en-US" b="0" i="1" dirty="0"/>
              <a:t>S</a:t>
            </a:r>
            <a:r>
              <a:rPr lang="en-US" b="0" dirty="0"/>
              <a:t>2. A new equilibrium is established at </a:t>
            </a:r>
            <a:r>
              <a:rPr lang="en-US" b="0" i="1" dirty="0"/>
              <a:t>E</a:t>
            </a:r>
            <a:r>
              <a:rPr lang="en-US" b="0" dirty="0"/>
              <a:t>2, with a higher equilibrium price, </a:t>
            </a:r>
            <a:r>
              <a:rPr lang="en-US" b="0" i="1" dirty="0"/>
              <a:t>P</a:t>
            </a:r>
            <a:r>
              <a:rPr lang="en-US" b="0" dirty="0"/>
              <a:t>2, and a lower equilibrium quantity, </a:t>
            </a:r>
            <a:r>
              <a:rPr lang="en-US" b="0" i="1" dirty="0"/>
              <a:t>Q</a:t>
            </a:r>
            <a:r>
              <a:rPr lang="en-US" b="0" dirty="0"/>
              <a:t>2</a:t>
            </a:r>
            <a:r>
              <a:rPr lang="en-US" b="0" dirty="0" smtClean="0"/>
              <a:t>.</a:t>
            </a:r>
            <a:endParaRPr lang="en-US" b="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648B78-B567-4885-89DA-09EFA792D61F}" type="slidenum">
              <a:rPr lang="en-US"/>
              <a:pPr/>
              <a:t>27</a:t>
            </a:fld>
            <a:endParaRPr lang="en-US" dirty="0"/>
          </a:p>
        </p:txBody>
      </p:sp>
      <p:sp>
        <p:nvSpPr>
          <p:cNvPr id="599042" name="Rectangle 2"/>
          <p:cNvSpPr>
            <a:spLocks noGrp="1" noRot="1" noChangeAspect="1" noChangeArrowheads="1" noTextEdit="1"/>
          </p:cNvSpPr>
          <p:nvPr>
            <p:ph type="sldImg"/>
          </p:nvPr>
        </p:nvSpPr>
        <p:spPr>
          <a:xfrm>
            <a:off x="1320800" y="685800"/>
            <a:ext cx="4064000" cy="3048000"/>
          </a:xfrm>
          <a:ln/>
        </p:spPr>
      </p:sp>
      <p:sp>
        <p:nvSpPr>
          <p:cNvPr id="599043" name="Rectangle 3"/>
          <p:cNvSpPr>
            <a:spLocks noGrp="1" noChangeArrowheads="1"/>
          </p:cNvSpPr>
          <p:nvPr>
            <p:ph type="body" idx="1"/>
          </p:nvPr>
        </p:nvSpPr>
        <p:spPr>
          <a:xfrm>
            <a:off x="914400" y="3886200"/>
            <a:ext cx="5029200" cy="4572000"/>
          </a:xfrm>
        </p:spPr>
        <p:txBody>
          <a:bodyPr/>
          <a:lstStyle/>
          <a:p>
            <a:endParaRPr lang="en-US" b="0" strike="dblStrike" baseline="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6D0406-B14D-417E-A1C0-3B13B863A89D}" type="slidenum">
              <a:rPr lang="en-US"/>
              <a:pPr/>
              <a:t>28</a:t>
            </a:fld>
            <a:endParaRPr lang="en-US" dirty="0"/>
          </a:p>
        </p:txBody>
      </p:sp>
      <p:sp>
        <p:nvSpPr>
          <p:cNvPr id="613378" name="Rectangle 2"/>
          <p:cNvSpPr>
            <a:spLocks noGrp="1" noRot="1" noChangeAspect="1" noChangeArrowheads="1" noTextEdit="1"/>
          </p:cNvSpPr>
          <p:nvPr>
            <p:ph type="sldImg"/>
          </p:nvPr>
        </p:nvSpPr>
        <p:spPr>
          <a:xfrm>
            <a:off x="1320800" y="685800"/>
            <a:ext cx="4064000" cy="3048000"/>
          </a:xfrm>
          <a:ln/>
        </p:spPr>
      </p:sp>
      <p:sp>
        <p:nvSpPr>
          <p:cNvPr id="613379" name="Rectangle 3"/>
          <p:cNvSpPr>
            <a:spLocks noGrp="1" noChangeArrowheads="1"/>
          </p:cNvSpPr>
          <p:nvPr>
            <p:ph type="body" idx="1"/>
          </p:nvPr>
        </p:nvSpPr>
        <p:spPr>
          <a:xfrm>
            <a:off x="914400" y="3886200"/>
            <a:ext cx="5029200" cy="4572000"/>
          </a:xfrm>
        </p:spPr>
        <p:txBody>
          <a:bodyPr/>
          <a:lstStyle/>
          <a:p>
            <a:r>
              <a:rPr lang="en-US" b="1" i="1" u="sng" dirty="0"/>
              <a:t>Figure Caption:</a:t>
            </a:r>
            <a:r>
              <a:rPr lang="en-US" dirty="0"/>
              <a:t>  </a:t>
            </a:r>
          </a:p>
          <a:p>
            <a:r>
              <a:rPr lang="en-US" b="1" dirty="0"/>
              <a:t>Figure 3-16 (a) </a:t>
            </a:r>
            <a:r>
              <a:rPr lang="en-US" dirty="0"/>
              <a:t>There is a simultaneous rightward shift of the demand curve and leftward shift of the supply curve. Here</a:t>
            </a:r>
          </a:p>
          <a:p>
            <a:r>
              <a:rPr lang="en-US" dirty="0"/>
              <a:t>the increase in demand is relatively larger than the decrease in supply, so the equilibrium price and equilibrium quantity both rise.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7E3D6A-FE3F-4DDE-90FE-E9147C8C8247}" type="slidenum">
              <a:rPr lang="en-US"/>
              <a:pPr/>
              <a:t>29</a:t>
            </a:fld>
            <a:endParaRPr lang="en-US" dirty="0"/>
          </a:p>
        </p:txBody>
      </p:sp>
      <p:sp>
        <p:nvSpPr>
          <p:cNvPr id="615426" name="Rectangle 2"/>
          <p:cNvSpPr>
            <a:spLocks noGrp="1" noRot="1" noChangeAspect="1" noChangeArrowheads="1" noTextEdit="1"/>
          </p:cNvSpPr>
          <p:nvPr>
            <p:ph type="sldImg"/>
          </p:nvPr>
        </p:nvSpPr>
        <p:spPr>
          <a:xfrm>
            <a:off x="1320800" y="685800"/>
            <a:ext cx="4064000" cy="3048000"/>
          </a:xfrm>
          <a:ln/>
        </p:spPr>
      </p:sp>
      <p:sp>
        <p:nvSpPr>
          <p:cNvPr id="615427" name="Rectangle 3"/>
          <p:cNvSpPr>
            <a:spLocks noGrp="1" noChangeArrowheads="1"/>
          </p:cNvSpPr>
          <p:nvPr>
            <p:ph type="body" idx="1"/>
          </p:nvPr>
        </p:nvSpPr>
        <p:spPr>
          <a:xfrm>
            <a:off x="914400" y="3886200"/>
            <a:ext cx="5029200" cy="4572000"/>
          </a:xfrm>
        </p:spPr>
        <p:txBody>
          <a:bodyPr/>
          <a:lstStyle/>
          <a:p>
            <a:r>
              <a:rPr lang="en-US" b="1" i="1" u="sng" dirty="0"/>
              <a:t>Figure Caption:</a:t>
            </a:r>
            <a:r>
              <a:rPr lang="en-US" dirty="0"/>
              <a:t>  </a:t>
            </a:r>
          </a:p>
          <a:p>
            <a:r>
              <a:rPr lang="en-US" b="1" dirty="0"/>
              <a:t>Figure 3-16 (b) </a:t>
            </a:r>
            <a:r>
              <a:rPr lang="en-US" dirty="0"/>
              <a:t>There is also a simultaneous rightward shift of the demand curve and leftward shift of the supply curve. Here the decrease in supply is relatively larger than the increase in demand, so the equilibrium price rises and the equilibrium quantity falls.</a:t>
            </a:r>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D9F060-D66D-43EE-A3A3-D67E7FFDE3EF}" type="slidenum">
              <a:rPr lang="en-US"/>
              <a:pPr/>
              <a:t>30</a:t>
            </a:fld>
            <a:endParaRPr lang="en-US" dirty="0"/>
          </a:p>
        </p:txBody>
      </p:sp>
      <p:sp>
        <p:nvSpPr>
          <p:cNvPr id="601090" name="Rectangle 2"/>
          <p:cNvSpPr>
            <a:spLocks noGrp="1" noRot="1" noChangeAspect="1" noChangeArrowheads="1" noTextEdit="1"/>
          </p:cNvSpPr>
          <p:nvPr>
            <p:ph type="sldImg"/>
          </p:nvPr>
        </p:nvSpPr>
        <p:spPr>
          <a:ln/>
        </p:spPr>
      </p:sp>
      <p:sp>
        <p:nvSpPr>
          <p:cNvPr id="601091" name="Rectangle 3"/>
          <p:cNvSpPr>
            <a:spLocks noGrp="1" noChangeArrowheads="1"/>
          </p:cNvSpPr>
          <p:nvPr>
            <p:ph type="body" idx="1"/>
          </p:nvPr>
        </p:nvSpPr>
        <p:spPr/>
        <p:txBody>
          <a:bodyPr>
            <a:normAutofit/>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B6FAD1-7A7C-42ED-B322-DAA08C2502DD}" type="slidenum">
              <a:rPr lang="en-US"/>
              <a:pPr/>
              <a:t>31</a:t>
            </a:fld>
            <a:endParaRPr lang="en-US" dirty="0"/>
          </a:p>
        </p:txBody>
      </p:sp>
      <p:sp>
        <p:nvSpPr>
          <p:cNvPr id="609282" name="Rectangle 2"/>
          <p:cNvSpPr>
            <a:spLocks noGrp="1" noRot="1" noChangeAspect="1" noChangeArrowheads="1" noTextEdit="1"/>
          </p:cNvSpPr>
          <p:nvPr>
            <p:ph type="sldImg"/>
          </p:nvPr>
        </p:nvSpPr>
        <p:spPr>
          <a:ln/>
        </p:spPr>
      </p:sp>
      <p:sp>
        <p:nvSpPr>
          <p:cNvPr id="6092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Shaffi Mather was a successful young entrepreneur, who brought a family-run real estate business to the forefront of the local market before moving on to take major positions at two of India’s largest communication corporations -- Essel Group and Reliance Industries. However, after a perilous ride to the hospital with his mother he was forced to confront India’s need for a dependable ambulance service. </a:t>
            </a:r>
            <a:r>
              <a:rPr lang="en-US" sz="1200" b="1" i="0" kern="1200" dirty="0" smtClean="0">
                <a:solidFill>
                  <a:schemeClr val="tx1"/>
                </a:solidFill>
                <a:latin typeface="+mn-lt"/>
                <a:ea typeface="+mn-ea"/>
                <a:cs typeface="+mn-cs"/>
              </a:rPr>
              <a:t>He left his career at Reliance and founded </a:t>
            </a:r>
            <a:r>
              <a:rPr lang="en-US" sz="1200" b="1" i="0" u="none" strike="noStrike" kern="1200" dirty="0" smtClean="0">
                <a:solidFill>
                  <a:schemeClr val="tx1"/>
                </a:solidFill>
                <a:latin typeface="+mn-lt"/>
                <a:ea typeface="+mn-ea"/>
                <a:cs typeface="+mn-cs"/>
                <a:hlinkClick r:id="rId3"/>
              </a:rPr>
              <a:t>1298 for Ambulance</a:t>
            </a:r>
            <a:r>
              <a:rPr lang="en-US" sz="1200" b="1" i="0" kern="1200" dirty="0" smtClean="0">
                <a:solidFill>
                  <a:schemeClr val="tx1"/>
                </a:solidFill>
                <a:latin typeface="+mn-lt"/>
                <a:ea typeface="+mn-ea"/>
                <a:cs typeface="+mn-cs"/>
              </a:rPr>
              <a:t>, a for-profit service with a sliding scale payment system that has revolutionized medical transport in Mumbai and Kerala.</a:t>
            </a:r>
            <a:r>
              <a:rPr lang="en-US" sz="1200" b="0" i="0" kern="1200" dirty="0" smtClean="0">
                <a:solidFill>
                  <a:schemeClr val="tx1"/>
                </a:solidFill>
                <a:latin typeface="+mn-lt"/>
                <a:ea typeface="+mn-ea"/>
                <a:cs typeface="+mn-cs"/>
              </a:rPr>
              <a:t> </a:t>
            </a:r>
            <a:r>
              <a:rPr lang="en-US" dirty="0" smtClean="0"/>
              <a:t/>
            </a:r>
            <a:br>
              <a:rPr lang="en-US" dirty="0" smtClean="0"/>
            </a:br>
            <a:r>
              <a:rPr lang="en-US" dirty="0" smtClean="0"/>
              <a:t/>
            </a:r>
            <a:br>
              <a:rPr lang="en-US" dirty="0" smtClean="0"/>
            </a:br>
            <a:r>
              <a:rPr lang="en-US" sz="1200" b="0" i="0" kern="1200" dirty="0" smtClean="0">
                <a:solidFill>
                  <a:schemeClr val="tx1"/>
                </a:solidFill>
                <a:latin typeface="+mn-lt"/>
                <a:ea typeface="+mn-ea"/>
                <a:cs typeface="+mn-cs"/>
              </a:rPr>
              <a:t>Today, Mather is also a co-founder of </a:t>
            </a:r>
            <a:r>
              <a:rPr lang="en-US" sz="1200" b="0" i="0" u="none" strike="noStrike" kern="1200" dirty="0" smtClean="0">
                <a:solidFill>
                  <a:schemeClr val="tx1"/>
                </a:solidFill>
                <a:latin typeface="+mn-lt"/>
                <a:ea typeface="+mn-ea"/>
                <a:cs typeface="+mn-cs"/>
                <a:hlinkClick r:id="rId4"/>
              </a:rPr>
              <a:t>Moksha-Yug Access</a:t>
            </a:r>
            <a:r>
              <a:rPr lang="en-US" sz="1200" b="0" i="0" kern="1200" dirty="0" smtClean="0">
                <a:solidFill>
                  <a:schemeClr val="tx1"/>
                </a:solidFill>
                <a:latin typeface="+mn-lt"/>
                <a:ea typeface="+mn-ea"/>
                <a:cs typeface="+mn-cs"/>
              </a:rPr>
              <a:t>, a microfinance institution that operates in rural India, and The Education Initiative, which is involved in e-learning and in creating schools across India. In addition, Mather is a lawyer focusing on litigation in public interest -- battling for transparency in governance and use of public funds, human rights, civil rights and primacy of constitution. He is </a:t>
            </a:r>
            <a:r>
              <a:rPr lang="en-US" sz="1200" b="0" i="0" kern="1200" smtClean="0">
                <a:solidFill>
                  <a:schemeClr val="tx1"/>
                </a:solidFill>
                <a:latin typeface="+mn-lt"/>
                <a:ea typeface="+mn-ea"/>
                <a:cs typeface="+mn-cs"/>
              </a:rPr>
              <a:t>a TED India </a:t>
            </a:r>
            <a:r>
              <a:rPr lang="en-US" sz="1200" b="0" i="0" kern="1200" dirty="0" smtClean="0">
                <a:solidFill>
                  <a:schemeClr val="tx1"/>
                </a:solidFill>
                <a:latin typeface="+mn-lt"/>
                <a:ea typeface="+mn-ea"/>
                <a:cs typeface="+mn-cs"/>
              </a:rPr>
              <a:t>Fellow.</a:t>
            </a:r>
            <a:endParaRPr lang="en-US" dirty="0"/>
          </a:p>
        </p:txBody>
      </p:sp>
      <p:sp>
        <p:nvSpPr>
          <p:cNvPr id="4" name="Slide Number Placeholder 3"/>
          <p:cNvSpPr>
            <a:spLocks noGrp="1"/>
          </p:cNvSpPr>
          <p:nvPr>
            <p:ph type="sldNum" sz="quarter" idx="10"/>
          </p:nvPr>
        </p:nvSpPr>
        <p:spPr/>
        <p:txBody>
          <a:bodyPr/>
          <a:lstStyle/>
          <a:p>
            <a:fld id="{8A01FC9D-7B3B-41B6-92E8-3C745EAC67F6}"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41B7E6-9929-4C0B-A352-A6664AC5D04D}" type="slidenum">
              <a:rPr lang="en-US"/>
              <a:pPr/>
              <a:t>33</a:t>
            </a:fld>
            <a:endParaRPr lang="en-US" dirty="0"/>
          </a:p>
        </p:txBody>
      </p:sp>
      <p:sp>
        <p:nvSpPr>
          <p:cNvPr id="534530" name="Rectangle 2"/>
          <p:cNvSpPr>
            <a:spLocks noGrp="1" noRot="1" noChangeAspect="1" noChangeArrowheads="1" noTextEdit="1"/>
          </p:cNvSpPr>
          <p:nvPr>
            <p:ph type="sldImg"/>
          </p:nvPr>
        </p:nvSpPr>
        <p:spPr>
          <a:ln/>
        </p:spPr>
      </p:sp>
      <p:sp>
        <p:nvSpPr>
          <p:cNvPr id="5345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41B7E6-9929-4C0B-A352-A6664AC5D04D}" type="slidenum">
              <a:rPr lang="en-US"/>
              <a:pPr/>
              <a:t>34</a:t>
            </a:fld>
            <a:endParaRPr lang="en-US" dirty="0"/>
          </a:p>
        </p:txBody>
      </p:sp>
      <p:sp>
        <p:nvSpPr>
          <p:cNvPr id="534530" name="Rectangle 2"/>
          <p:cNvSpPr>
            <a:spLocks noGrp="1" noRot="1" noChangeAspect="1" noChangeArrowheads="1" noTextEdit="1"/>
          </p:cNvSpPr>
          <p:nvPr>
            <p:ph type="sldImg"/>
          </p:nvPr>
        </p:nvSpPr>
        <p:spPr>
          <a:ln/>
        </p:spPr>
      </p:sp>
      <p:sp>
        <p:nvSpPr>
          <p:cNvPr id="5345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CD9F75-A423-4E75-9689-D46F40E7E1AA}" type="slidenum">
              <a:rPr lang="en-US"/>
              <a:pPr/>
              <a:t>35</a:t>
            </a:fld>
            <a:endParaRPr lang="en-US" dirty="0"/>
          </a:p>
        </p:txBody>
      </p:sp>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CD9F75-A423-4E75-9689-D46F40E7E1AA}" type="slidenum">
              <a:rPr lang="en-US"/>
              <a:pPr/>
              <a:t>36</a:t>
            </a:fld>
            <a:endParaRPr lang="en-US" dirty="0"/>
          </a:p>
        </p:txBody>
      </p:sp>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B7AD68-9C66-4AD5-9E72-80EE903A69E9}" type="slidenum">
              <a:rPr lang="en-US"/>
              <a:pPr/>
              <a:t>37</a:t>
            </a:fld>
            <a:endParaRPr lang="en-US" dirty="0"/>
          </a:p>
        </p:txBody>
      </p:sp>
      <p:sp>
        <p:nvSpPr>
          <p:cNvPr id="536578" name="Rectangle 2"/>
          <p:cNvSpPr>
            <a:spLocks noGrp="1" noRot="1" noChangeAspect="1" noChangeArrowheads="1" noTextEdit="1"/>
          </p:cNvSpPr>
          <p:nvPr>
            <p:ph type="sldImg"/>
          </p:nvPr>
        </p:nvSpPr>
        <p:spPr>
          <a:ln/>
        </p:spPr>
      </p:sp>
      <p:sp>
        <p:nvSpPr>
          <p:cNvPr id="5365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B7AD68-9C66-4AD5-9E72-80EE903A69E9}" type="slidenum">
              <a:rPr lang="en-US"/>
              <a:pPr/>
              <a:t>38</a:t>
            </a:fld>
            <a:endParaRPr lang="en-US" dirty="0"/>
          </a:p>
        </p:txBody>
      </p:sp>
      <p:sp>
        <p:nvSpPr>
          <p:cNvPr id="536578" name="Rectangle 2"/>
          <p:cNvSpPr>
            <a:spLocks noGrp="1" noRot="1" noChangeAspect="1" noChangeArrowheads="1" noTextEdit="1"/>
          </p:cNvSpPr>
          <p:nvPr>
            <p:ph type="sldImg"/>
          </p:nvPr>
        </p:nvSpPr>
        <p:spPr>
          <a:ln/>
        </p:spPr>
      </p:sp>
      <p:sp>
        <p:nvSpPr>
          <p:cNvPr id="53657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01231" y="4965336"/>
            <a:ext cx="5786478" cy="535366"/>
          </a:xfrm>
        </p:spPr>
        <p:txBody>
          <a:bodyPr/>
          <a:lstStyle>
            <a:lvl1pPr algn="r">
              <a:defRPr sz="36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id-ID" dirty="0"/>
          </a:p>
        </p:txBody>
      </p:sp>
      <p:sp>
        <p:nvSpPr>
          <p:cNvPr id="3" name="Subtitle 2"/>
          <p:cNvSpPr>
            <a:spLocks noGrp="1"/>
          </p:cNvSpPr>
          <p:nvPr>
            <p:ph type="subTitle" idx="1"/>
          </p:nvPr>
        </p:nvSpPr>
        <p:spPr>
          <a:xfrm>
            <a:off x="2285984" y="5500726"/>
            <a:ext cx="6700887" cy="642918"/>
          </a:xfrm>
        </p:spPr>
        <p:txBody>
          <a:bodyPr>
            <a:normAutofit/>
          </a:bodyPr>
          <a:lstStyle>
            <a:lvl1pPr marL="0" indent="0" algn="r">
              <a:buNone/>
              <a:defRPr sz="3000" b="1">
                <a:solidFill>
                  <a:schemeClr val="tx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a:defRPr/>
            </a:lvl1pPr>
          </a:lstStyle>
          <a:p>
            <a:fld id="{4F75FCD4-B002-4475-9D8C-273F41817A32}" type="datetime1">
              <a:rPr lang="id-ID"/>
              <a:pPr/>
              <a:t>30/07/2012</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fld id="{BE977D6D-E3B2-41F6-8112-EB7547E88F9E}" type="slidenum">
              <a:rPr lang="id-ID"/>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4" name="Date Placeholder 3"/>
          <p:cNvSpPr>
            <a:spLocks noGrp="1"/>
          </p:cNvSpPr>
          <p:nvPr>
            <p:ph type="dt" sz="half" idx="10"/>
          </p:nvPr>
        </p:nvSpPr>
        <p:spPr/>
        <p:txBody>
          <a:bodyPr/>
          <a:lstStyle>
            <a:lvl1pPr>
              <a:defRPr/>
            </a:lvl1pPr>
          </a:lstStyle>
          <a:p>
            <a:fld id="{02D51A72-1ADF-4A74-A726-D0060670AC3A}" type="datetime1">
              <a:rPr lang="id-ID"/>
              <a:pPr/>
              <a:t>30/07/2012</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fld id="{38928F75-3B29-43F9-9670-44CBD30A4836}" type="slidenum">
              <a:rPr lang="id-ID"/>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57290" y="4406900"/>
            <a:ext cx="7137422" cy="1362075"/>
          </a:xfrm>
        </p:spPr>
        <p:txBody>
          <a:bodyPr anchor="t"/>
          <a:lstStyle>
            <a:lvl1pPr algn="l">
              <a:defRPr sz="4000" b="1" cap="all">
                <a:solidFill>
                  <a:schemeClr val="tx1"/>
                </a:solidFill>
              </a:defRPr>
            </a:lvl1pPr>
          </a:lstStyle>
          <a:p>
            <a:r>
              <a:rPr lang="en-US" smtClean="0"/>
              <a:t>Click to edit Master title style</a:t>
            </a:r>
            <a:endParaRPr lang="id-ID" dirty="0"/>
          </a:p>
        </p:txBody>
      </p:sp>
      <p:sp>
        <p:nvSpPr>
          <p:cNvPr id="3" name="Text Placeholder 2"/>
          <p:cNvSpPr>
            <a:spLocks noGrp="1"/>
          </p:cNvSpPr>
          <p:nvPr>
            <p:ph type="body" idx="1"/>
          </p:nvPr>
        </p:nvSpPr>
        <p:spPr>
          <a:xfrm>
            <a:off x="1357290" y="2906713"/>
            <a:ext cx="713742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C87594E-746D-4449-8366-94AB0EFBCAE7}" type="datetime1">
              <a:rPr lang="id-ID"/>
              <a:pPr/>
              <a:t>30/07/2012</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fld id="{86291EE7-B4DB-4BB8-A660-3CCE2360EE72}" type="slidenum">
              <a:rPr lang="id-ID"/>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86116" y="428604"/>
            <a:ext cx="5572164" cy="5857916"/>
          </a:xfrm>
        </p:spPr>
        <p:txBody>
          <a:bodyPr/>
          <a:lstStyle>
            <a:lvl1pPr>
              <a:defRPr sz="24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9" name="Text Placeholder 8"/>
          <p:cNvSpPr>
            <a:spLocks noGrp="1"/>
          </p:cNvSpPr>
          <p:nvPr>
            <p:ph type="body" sz="quarter" idx="13"/>
          </p:nvPr>
        </p:nvSpPr>
        <p:spPr>
          <a:xfrm>
            <a:off x="357188" y="1357313"/>
            <a:ext cx="2143125" cy="3786187"/>
          </a:xfrm>
        </p:spPr>
        <p:txBody>
          <a:bodyPr anchor="ctr">
            <a:normAutofit/>
          </a:bodyPr>
          <a:lstStyle>
            <a:lvl1pPr marL="0" indent="0" algn="ctr">
              <a:buNone/>
              <a:defRPr sz="3200" b="1" baseline="0">
                <a:solidFill>
                  <a:schemeClr val="bg1"/>
                </a:solidFill>
                <a:effectLst>
                  <a:outerShdw blurRad="38100" dist="38100" dir="2700000" algn="tl">
                    <a:srgbClr val="000000">
                      <a:alpha val="43137"/>
                    </a:srgbClr>
                  </a:outerShdw>
                </a:effectLst>
              </a:defRPr>
            </a:lvl1pPr>
          </a:lstStyle>
          <a:p>
            <a:pPr lvl="0"/>
            <a:r>
              <a:rPr lang="en-US" dirty="0" smtClean="0"/>
              <a:t>Click to edit</a:t>
            </a:r>
            <a:r>
              <a:rPr lang="id-ID" dirty="0" smtClean="0"/>
              <a:t> </a:t>
            </a:r>
            <a:r>
              <a:rPr lang="en-US" dirty="0" smtClean="0"/>
              <a:t>Master text styles</a:t>
            </a:r>
          </a:p>
        </p:txBody>
      </p:sp>
      <p:sp>
        <p:nvSpPr>
          <p:cNvPr id="5" name="Date Placeholder 4"/>
          <p:cNvSpPr>
            <a:spLocks noGrp="1"/>
          </p:cNvSpPr>
          <p:nvPr>
            <p:ph type="dt" sz="half" idx="14"/>
          </p:nvPr>
        </p:nvSpPr>
        <p:spPr/>
        <p:txBody>
          <a:bodyPr/>
          <a:lstStyle>
            <a:lvl1pPr>
              <a:defRPr/>
            </a:lvl1pPr>
          </a:lstStyle>
          <a:p>
            <a:fld id="{67AB5285-B4FB-4CDD-BB52-D2E0B41D80DF}" type="datetime1">
              <a:rPr lang="id-ID"/>
              <a:pPr/>
              <a:t>30/07/2012</a:t>
            </a:fld>
            <a:endParaRPr lang="id-ID"/>
          </a:p>
        </p:txBody>
      </p:sp>
      <p:sp>
        <p:nvSpPr>
          <p:cNvPr id="6" name="Footer Placeholder 5"/>
          <p:cNvSpPr>
            <a:spLocks noGrp="1"/>
          </p:cNvSpPr>
          <p:nvPr>
            <p:ph type="ftr" sz="quarter" idx="15"/>
          </p:nvPr>
        </p:nvSpPr>
        <p:spPr/>
        <p:txBody>
          <a:bodyPr/>
          <a:lstStyle>
            <a:lvl1pPr>
              <a:defRPr/>
            </a:lvl1pPr>
          </a:lstStyle>
          <a:p>
            <a:pPr>
              <a:defRPr/>
            </a:pPr>
            <a:endParaRPr lang="id-ID"/>
          </a:p>
        </p:txBody>
      </p:sp>
      <p:sp>
        <p:nvSpPr>
          <p:cNvPr id="7" name="Slide Number Placeholder 6"/>
          <p:cNvSpPr>
            <a:spLocks noGrp="1"/>
          </p:cNvSpPr>
          <p:nvPr>
            <p:ph type="sldNum" sz="quarter" idx="16"/>
          </p:nvPr>
        </p:nvSpPr>
        <p:spPr/>
        <p:txBody>
          <a:bodyPr/>
          <a:lstStyle>
            <a:lvl1pPr>
              <a:defRPr/>
            </a:lvl1pPr>
          </a:lstStyle>
          <a:p>
            <a:fld id="{85997CAA-2723-4B33-A329-6411D8BBCBD4}" type="slidenum">
              <a:rPr lang="id-ID"/>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914400" y="785794"/>
            <a:ext cx="35829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14400" y="1428736"/>
            <a:ext cx="3582988" cy="469742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5" name="Text Placeholder 4"/>
          <p:cNvSpPr>
            <a:spLocks noGrp="1"/>
          </p:cNvSpPr>
          <p:nvPr>
            <p:ph type="body" sz="quarter" idx="3"/>
          </p:nvPr>
        </p:nvSpPr>
        <p:spPr>
          <a:xfrm>
            <a:off x="4645025" y="785794"/>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428736"/>
            <a:ext cx="4041775" cy="469742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3"/>
          <p:cNvSpPr>
            <a:spLocks noGrp="1"/>
          </p:cNvSpPr>
          <p:nvPr>
            <p:ph type="dt" sz="half" idx="10"/>
          </p:nvPr>
        </p:nvSpPr>
        <p:spPr/>
        <p:txBody>
          <a:bodyPr/>
          <a:lstStyle>
            <a:lvl1pPr>
              <a:defRPr/>
            </a:lvl1pPr>
          </a:lstStyle>
          <a:p>
            <a:fld id="{5A5BDA3F-117E-48CB-B9E8-1944987A8CF1}" type="datetime1">
              <a:rPr lang="id-ID"/>
              <a:pPr/>
              <a:t>30/07/2012</a:t>
            </a:fld>
            <a:endParaRPr lang="id-ID"/>
          </a:p>
        </p:txBody>
      </p:sp>
      <p:sp>
        <p:nvSpPr>
          <p:cNvPr id="8" name="Footer Placeholder 4"/>
          <p:cNvSpPr>
            <a:spLocks noGrp="1"/>
          </p:cNvSpPr>
          <p:nvPr>
            <p:ph type="ftr" sz="quarter" idx="11"/>
          </p:nvPr>
        </p:nvSpPr>
        <p:spPr/>
        <p:txBody>
          <a:bodyPr/>
          <a:lstStyle>
            <a:lvl1pPr>
              <a:defRPr/>
            </a:lvl1pPr>
          </a:lstStyle>
          <a:p>
            <a:pPr>
              <a:defRPr/>
            </a:pPr>
            <a:endParaRPr lang="id-ID"/>
          </a:p>
        </p:txBody>
      </p:sp>
      <p:sp>
        <p:nvSpPr>
          <p:cNvPr id="9" name="Slide Number Placeholder 5"/>
          <p:cNvSpPr>
            <a:spLocks noGrp="1"/>
          </p:cNvSpPr>
          <p:nvPr>
            <p:ph type="sldNum" sz="quarter" idx="12"/>
          </p:nvPr>
        </p:nvSpPr>
        <p:spPr/>
        <p:txBody>
          <a:bodyPr/>
          <a:lstStyle>
            <a:lvl1pPr>
              <a:defRPr/>
            </a:lvl1pPr>
          </a:lstStyle>
          <a:p>
            <a:fld id="{0BAD8E49-2172-475A-A6AF-E3D1135F4FA2}" type="slidenum">
              <a:rPr lang="id-ID"/>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765" y="40342"/>
            <a:ext cx="8074116" cy="578224"/>
          </a:xfrm>
        </p:spPr>
        <p:txBody>
          <a:bodyPr/>
          <a:lstStyle>
            <a:lvl1pPr>
              <a:defRPr>
                <a:solidFill>
                  <a:schemeClr val="tx1"/>
                </a:solidFill>
              </a:defRPr>
            </a:lvl1pPr>
          </a:lstStyle>
          <a:p>
            <a:r>
              <a:rPr lang="en-US" smtClean="0"/>
              <a:t>Click to edit Master title style</a:t>
            </a:r>
            <a:endParaRPr lang="id-ID"/>
          </a:p>
        </p:txBody>
      </p:sp>
      <p:sp>
        <p:nvSpPr>
          <p:cNvPr id="6" name="Content Placeholder 2"/>
          <p:cNvSpPr>
            <a:spLocks noGrp="1"/>
          </p:cNvSpPr>
          <p:nvPr>
            <p:ph idx="1"/>
          </p:nvPr>
        </p:nvSpPr>
        <p:spPr>
          <a:xfrm>
            <a:off x="887506" y="739588"/>
            <a:ext cx="7799294" cy="538657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4" name="Date Placeholder 2"/>
          <p:cNvSpPr>
            <a:spLocks noGrp="1"/>
          </p:cNvSpPr>
          <p:nvPr>
            <p:ph type="dt" sz="half" idx="10"/>
          </p:nvPr>
        </p:nvSpPr>
        <p:spPr/>
        <p:txBody>
          <a:bodyPr/>
          <a:lstStyle>
            <a:lvl1pPr>
              <a:defRPr/>
            </a:lvl1pPr>
          </a:lstStyle>
          <a:p>
            <a:fld id="{F34B5B47-3BD8-4CB9-800F-7A9FC08EA7D6}" type="datetime1">
              <a:rPr lang="id-ID"/>
              <a:pPr/>
              <a:t>30/07/2012</a:t>
            </a:fld>
            <a:endParaRPr lang="id-ID"/>
          </a:p>
        </p:txBody>
      </p:sp>
      <p:sp>
        <p:nvSpPr>
          <p:cNvPr id="5" name="Footer Placeholder 3"/>
          <p:cNvSpPr>
            <a:spLocks noGrp="1"/>
          </p:cNvSpPr>
          <p:nvPr>
            <p:ph type="ftr" sz="quarter" idx="11"/>
          </p:nvPr>
        </p:nvSpPr>
        <p:spPr/>
        <p:txBody>
          <a:bodyPr/>
          <a:lstStyle>
            <a:lvl1pPr>
              <a:defRPr/>
            </a:lvl1pPr>
          </a:lstStyle>
          <a:p>
            <a:pPr>
              <a:defRPr/>
            </a:pPr>
            <a:endParaRPr lang="id-ID"/>
          </a:p>
        </p:txBody>
      </p:sp>
      <p:sp>
        <p:nvSpPr>
          <p:cNvPr id="7" name="Slide Number Placeholder 4"/>
          <p:cNvSpPr>
            <a:spLocks noGrp="1"/>
          </p:cNvSpPr>
          <p:nvPr>
            <p:ph type="sldNum" sz="quarter" idx="12"/>
          </p:nvPr>
        </p:nvSpPr>
        <p:spPr/>
        <p:txBody>
          <a:bodyPr/>
          <a:lstStyle>
            <a:lvl1pPr>
              <a:defRPr/>
            </a:lvl1pPr>
          </a:lstStyle>
          <a:p>
            <a:fld id="{FB183D21-B9E3-49D9-BB26-68253C695671}" type="slidenum">
              <a:rPr lang="id-ID"/>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887506" y="1102660"/>
            <a:ext cx="7799294" cy="5023504"/>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6" name="Title 1"/>
          <p:cNvSpPr>
            <a:spLocks noGrp="1"/>
          </p:cNvSpPr>
          <p:nvPr>
            <p:ph type="title"/>
          </p:nvPr>
        </p:nvSpPr>
        <p:spPr>
          <a:xfrm>
            <a:off x="1075765" y="40342"/>
            <a:ext cx="8074116" cy="578224"/>
          </a:xfrm>
        </p:spPr>
        <p:txBody>
          <a:bodyPr/>
          <a:lstStyle>
            <a:lvl1pPr>
              <a:defRPr>
                <a:solidFill>
                  <a:schemeClr val="bg1"/>
                </a:solidFill>
              </a:defRPr>
            </a:lvl1pPr>
          </a:lstStyle>
          <a:p>
            <a:r>
              <a:rPr lang="en-US" smtClean="0"/>
              <a:t>Click to edit Master title style</a:t>
            </a:r>
            <a:endParaRPr lang="id-ID"/>
          </a:p>
        </p:txBody>
      </p:sp>
      <p:sp>
        <p:nvSpPr>
          <p:cNvPr id="4" name="Date Placeholder 1"/>
          <p:cNvSpPr>
            <a:spLocks noGrp="1"/>
          </p:cNvSpPr>
          <p:nvPr>
            <p:ph type="dt" sz="half" idx="10"/>
          </p:nvPr>
        </p:nvSpPr>
        <p:spPr/>
        <p:txBody>
          <a:bodyPr/>
          <a:lstStyle>
            <a:lvl1pPr>
              <a:defRPr/>
            </a:lvl1pPr>
          </a:lstStyle>
          <a:p>
            <a:fld id="{AA6C4B3E-8926-4368-915C-4D102569C943}" type="datetime1">
              <a:rPr lang="id-ID"/>
              <a:pPr/>
              <a:t>30/07/2012</a:t>
            </a:fld>
            <a:endParaRPr lang="id-ID"/>
          </a:p>
        </p:txBody>
      </p:sp>
      <p:sp>
        <p:nvSpPr>
          <p:cNvPr id="7" name="Footer Placeholder 2"/>
          <p:cNvSpPr>
            <a:spLocks noGrp="1"/>
          </p:cNvSpPr>
          <p:nvPr>
            <p:ph type="ftr" sz="quarter" idx="11"/>
          </p:nvPr>
        </p:nvSpPr>
        <p:spPr/>
        <p:txBody>
          <a:bodyPr/>
          <a:lstStyle>
            <a:lvl1pPr>
              <a:defRPr/>
            </a:lvl1pPr>
          </a:lstStyle>
          <a:p>
            <a:pPr>
              <a:defRPr/>
            </a:pPr>
            <a:endParaRPr lang="id-ID"/>
          </a:p>
        </p:txBody>
      </p:sp>
      <p:sp>
        <p:nvSpPr>
          <p:cNvPr id="8" name="Slide Number Placeholder 3"/>
          <p:cNvSpPr>
            <a:spLocks noGrp="1"/>
          </p:cNvSpPr>
          <p:nvPr>
            <p:ph type="sldNum" sz="quarter" idx="12"/>
          </p:nvPr>
        </p:nvSpPr>
        <p:spPr/>
        <p:txBody>
          <a:bodyPr/>
          <a:lstStyle>
            <a:lvl1pPr>
              <a:defRPr/>
            </a:lvl1pPr>
          </a:lstStyle>
          <a:p>
            <a:fld id="{F463D10C-D0C0-41D9-8289-40712A47FB27}" type="slidenum">
              <a:rPr lang="id-ID"/>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7506" y="714356"/>
            <a:ext cx="2578007" cy="720744"/>
          </a:xfrm>
        </p:spPr>
        <p:txBody>
          <a:bodyPr anchor="b"/>
          <a:lstStyle>
            <a:lvl1pPr algn="l">
              <a:defRPr sz="2000" b="1">
                <a:solidFill>
                  <a:schemeClr val="tx1"/>
                </a:solidFill>
              </a:defRPr>
            </a:lvl1pPr>
          </a:lstStyle>
          <a:p>
            <a:r>
              <a:rPr lang="en-US" smtClean="0"/>
              <a:t>Click to edit Master title style</a:t>
            </a:r>
            <a:endParaRPr lang="id-ID"/>
          </a:p>
        </p:txBody>
      </p:sp>
      <p:sp>
        <p:nvSpPr>
          <p:cNvPr id="3" name="Content Placeholder 2"/>
          <p:cNvSpPr>
            <a:spLocks noGrp="1"/>
          </p:cNvSpPr>
          <p:nvPr>
            <p:ph idx="1"/>
          </p:nvPr>
        </p:nvSpPr>
        <p:spPr>
          <a:xfrm>
            <a:off x="3575050" y="712694"/>
            <a:ext cx="5111750" cy="54134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4" name="Text Placeholder 3"/>
          <p:cNvSpPr>
            <a:spLocks noGrp="1"/>
          </p:cNvSpPr>
          <p:nvPr>
            <p:ph type="body" sz="half" idx="2"/>
          </p:nvPr>
        </p:nvSpPr>
        <p:spPr>
          <a:xfrm>
            <a:off x="887506" y="1435100"/>
            <a:ext cx="257800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F2E0FB3-DBAA-4E6D-909C-69B2BFE189AA}" type="datetime1">
              <a:rPr lang="id-ID"/>
              <a:pPr/>
              <a:t>30/07/2012</a:t>
            </a:fld>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fld id="{DB421496-466F-4D5F-8437-12798FDA713A}" type="slidenum">
              <a:rPr lang="id-ID"/>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defRPr>
            </a:lvl1pPr>
          </a:lstStyle>
          <a:p>
            <a:r>
              <a:rPr lang="en-US" smtClean="0"/>
              <a:t>Click to edit Master title style</a:t>
            </a:r>
            <a:endParaRPr lang="id-ID"/>
          </a:p>
        </p:txBody>
      </p:sp>
      <p:sp>
        <p:nvSpPr>
          <p:cNvPr id="3" name="Picture Placeholder 2"/>
          <p:cNvSpPr>
            <a:spLocks noGrp="1"/>
          </p:cNvSpPr>
          <p:nvPr>
            <p:ph type="pic" idx="1"/>
          </p:nvPr>
        </p:nvSpPr>
        <p:spPr>
          <a:xfrm>
            <a:off x="1792288" y="726141"/>
            <a:ext cx="5486400" cy="400143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497C604-C4E3-48BB-8D7F-85DB472941A7}" type="datetime1">
              <a:rPr lang="id-ID"/>
              <a:pPr/>
              <a:t>30/07/2012</a:t>
            </a:fld>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fld id="{D04F74D7-93ED-478B-AB46-9DC43F7C3745}" type="slidenum">
              <a:rPr lang="id-ID"/>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81B73A64-FC9E-41CD-92BF-B8FEF955CA78}" type="datetime1">
              <a:rPr lang="id-ID"/>
              <a:pPr/>
              <a:t>30/07/2012</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fld id="{3913808D-A479-4DA1-869A-C4193BE17A95}" type="slidenum">
              <a:rPr lang="id-ID"/>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5AEEC209-DD20-4E99-BA2A-9F4C113D9253}" type="datetime1">
              <a:rPr lang="id-ID"/>
              <a:pPr/>
              <a:t>30/07/2012</a:t>
            </a:fld>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fld id="{4FC4216F-D8B5-4A6D-9D93-0D4A0B156473}" type="slidenum">
              <a:rPr lang="id-ID"/>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6075" y="0"/>
            <a:ext cx="8763000" cy="7318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914400"/>
            <a:ext cx="42672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42672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01231" y="4965336"/>
            <a:ext cx="5786478" cy="535366"/>
          </a:xfrm>
        </p:spPr>
        <p:txBody>
          <a:bodyPr>
            <a:noAutofit/>
          </a:bodyPr>
          <a:lstStyle>
            <a:lvl1pPr algn="r">
              <a:defRPr sz="36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id-ID" dirty="0"/>
          </a:p>
        </p:txBody>
      </p:sp>
      <p:sp>
        <p:nvSpPr>
          <p:cNvPr id="3" name="Subtitle 2"/>
          <p:cNvSpPr>
            <a:spLocks noGrp="1"/>
          </p:cNvSpPr>
          <p:nvPr>
            <p:ph type="subTitle" idx="1"/>
          </p:nvPr>
        </p:nvSpPr>
        <p:spPr>
          <a:xfrm>
            <a:off x="2285984" y="5500726"/>
            <a:ext cx="6700887" cy="642918"/>
          </a:xfrm>
        </p:spPr>
        <p:txBody>
          <a:bodyPr>
            <a:normAutofit/>
          </a:bodyPr>
          <a:lstStyle>
            <a:lvl1pPr marL="0" indent="0" algn="r">
              <a:buNone/>
              <a:defRPr sz="3000" b="1">
                <a:solidFill>
                  <a:schemeClr val="tx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7824235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4" name="Date Placeholder 3"/>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72273933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57290" y="4406900"/>
            <a:ext cx="7137422" cy="1362075"/>
          </a:xfrm>
        </p:spPr>
        <p:txBody>
          <a:bodyPr anchor="t"/>
          <a:lstStyle>
            <a:lvl1pPr algn="l">
              <a:defRPr sz="4000" b="1" cap="all">
                <a:solidFill>
                  <a:schemeClr val="tx1"/>
                </a:solidFill>
              </a:defRPr>
            </a:lvl1pPr>
          </a:lstStyle>
          <a:p>
            <a:r>
              <a:rPr lang="en-US" dirty="0" smtClean="0"/>
              <a:t>Click to edit </a:t>
            </a:r>
            <a:r>
              <a:rPr lang="id-ID" dirty="0" smtClean="0"/>
              <a:t/>
            </a:r>
            <a:br>
              <a:rPr lang="id-ID" dirty="0" smtClean="0"/>
            </a:br>
            <a:r>
              <a:rPr lang="en-US" dirty="0" smtClean="0"/>
              <a:t>Master title style</a:t>
            </a:r>
            <a:endParaRPr lang="id-ID" dirty="0"/>
          </a:p>
        </p:txBody>
      </p:sp>
      <p:sp>
        <p:nvSpPr>
          <p:cNvPr id="3" name="Text Placeholder 2"/>
          <p:cNvSpPr>
            <a:spLocks noGrp="1"/>
          </p:cNvSpPr>
          <p:nvPr>
            <p:ph type="body" idx="1"/>
          </p:nvPr>
        </p:nvSpPr>
        <p:spPr>
          <a:xfrm>
            <a:off x="1357290" y="2906713"/>
            <a:ext cx="713742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8305635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86116" y="428604"/>
            <a:ext cx="5572164" cy="5857916"/>
          </a:xfrm>
        </p:spPr>
        <p:txBody>
          <a:bodyPr/>
          <a:lstStyle>
            <a:lvl1pPr>
              <a:defRPr sz="24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5" name="Date Placeholder 4"/>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
        <p:nvSpPr>
          <p:cNvPr id="9" name="Text Placeholder 8"/>
          <p:cNvSpPr>
            <a:spLocks noGrp="1"/>
          </p:cNvSpPr>
          <p:nvPr>
            <p:ph type="body" sz="quarter" idx="13"/>
          </p:nvPr>
        </p:nvSpPr>
        <p:spPr>
          <a:xfrm>
            <a:off x="357188" y="1357313"/>
            <a:ext cx="2143125" cy="3786187"/>
          </a:xfrm>
        </p:spPr>
        <p:txBody>
          <a:bodyPr anchor="ctr">
            <a:normAutofit/>
          </a:bodyPr>
          <a:lstStyle>
            <a:lvl1pPr marL="0" indent="0" algn="ctr">
              <a:buNone/>
              <a:defRPr sz="3200" b="1" baseline="0">
                <a:solidFill>
                  <a:schemeClr val="bg1"/>
                </a:solidFill>
                <a:effectLst>
                  <a:outerShdw blurRad="38100" dist="38100" dir="2700000" algn="tl">
                    <a:srgbClr val="000000">
                      <a:alpha val="43137"/>
                    </a:srgbClr>
                  </a:outerShdw>
                </a:effectLst>
              </a:defRPr>
            </a:lvl1pPr>
          </a:lstStyle>
          <a:p>
            <a:pPr lvl="0"/>
            <a:r>
              <a:rPr lang="en-US" dirty="0" smtClean="0"/>
              <a:t>Click to edit</a:t>
            </a:r>
            <a:r>
              <a:rPr lang="id-ID" dirty="0" smtClean="0"/>
              <a:t> </a:t>
            </a:r>
            <a:r>
              <a:rPr lang="en-US" dirty="0" smtClean="0"/>
              <a:t>Master text styles</a:t>
            </a:r>
          </a:p>
        </p:txBody>
      </p:sp>
    </p:spTree>
    <p:extLst>
      <p:ext uri="{BB962C8B-B14F-4D97-AF65-F5344CB8AC3E}">
        <p14:creationId xmlns:p14="http://schemas.microsoft.com/office/powerpoint/2010/main" val="309186086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914400" y="785794"/>
            <a:ext cx="35829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14400" y="1428736"/>
            <a:ext cx="3582988" cy="469742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5" name="Text Placeholder 4"/>
          <p:cNvSpPr>
            <a:spLocks noGrp="1"/>
          </p:cNvSpPr>
          <p:nvPr>
            <p:ph type="body" sz="quarter" idx="3"/>
          </p:nvPr>
        </p:nvSpPr>
        <p:spPr>
          <a:xfrm>
            <a:off x="4645025" y="785794"/>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428736"/>
            <a:ext cx="4041775" cy="469742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68843777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765" y="40342"/>
            <a:ext cx="8074116" cy="578224"/>
          </a:xfrm>
        </p:spPr>
        <p:txBody>
          <a:bodyPr/>
          <a:lstStyle>
            <a:lvl1pPr>
              <a:defRPr>
                <a:solidFill>
                  <a:schemeClr val="tx1"/>
                </a:solidFill>
              </a:defRPr>
            </a:lvl1p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
        <p:nvSpPr>
          <p:cNvPr id="6" name="Content Placeholder 2"/>
          <p:cNvSpPr>
            <a:spLocks noGrp="1"/>
          </p:cNvSpPr>
          <p:nvPr>
            <p:ph idx="1"/>
          </p:nvPr>
        </p:nvSpPr>
        <p:spPr>
          <a:xfrm>
            <a:off x="887506" y="739588"/>
            <a:ext cx="7799294" cy="538657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Tree>
    <p:extLst>
      <p:ext uri="{BB962C8B-B14F-4D97-AF65-F5344CB8AC3E}">
        <p14:creationId xmlns:p14="http://schemas.microsoft.com/office/powerpoint/2010/main" val="2066041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
        <p:nvSpPr>
          <p:cNvPr id="5" name="Content Placeholder 2"/>
          <p:cNvSpPr>
            <a:spLocks noGrp="1"/>
          </p:cNvSpPr>
          <p:nvPr>
            <p:ph idx="1"/>
          </p:nvPr>
        </p:nvSpPr>
        <p:spPr>
          <a:xfrm>
            <a:off x="887506" y="1102660"/>
            <a:ext cx="7799294" cy="5023504"/>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6" name="Title 1"/>
          <p:cNvSpPr>
            <a:spLocks noGrp="1"/>
          </p:cNvSpPr>
          <p:nvPr>
            <p:ph type="title"/>
          </p:nvPr>
        </p:nvSpPr>
        <p:spPr>
          <a:xfrm>
            <a:off x="1075765" y="40342"/>
            <a:ext cx="8074116" cy="578224"/>
          </a:xfrm>
        </p:spPr>
        <p:txBody>
          <a:bodyPr/>
          <a:lstStyle>
            <a:lvl1pPr>
              <a:defRPr>
                <a:solidFill>
                  <a:schemeClr val="bg1"/>
                </a:solidFill>
              </a:defRPr>
            </a:lvl1pPr>
          </a:lstStyle>
          <a:p>
            <a:r>
              <a:rPr lang="en-US" smtClean="0"/>
              <a:t>Click to edit Master title style</a:t>
            </a:r>
            <a:endParaRPr lang="id-ID"/>
          </a:p>
        </p:txBody>
      </p:sp>
    </p:spTree>
    <p:extLst>
      <p:ext uri="{BB962C8B-B14F-4D97-AF65-F5344CB8AC3E}">
        <p14:creationId xmlns:p14="http://schemas.microsoft.com/office/powerpoint/2010/main" val="34282091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7506" y="714356"/>
            <a:ext cx="2578007" cy="720744"/>
          </a:xfrm>
        </p:spPr>
        <p:txBody>
          <a:bodyPr anchor="b"/>
          <a:lstStyle>
            <a:lvl1pPr algn="l">
              <a:defRPr sz="2000" b="1">
                <a:solidFill>
                  <a:schemeClr val="tx1"/>
                </a:solidFill>
              </a:defRPr>
            </a:lvl1pPr>
          </a:lstStyle>
          <a:p>
            <a:r>
              <a:rPr lang="en-US" smtClean="0"/>
              <a:t>Click to edit Master title style</a:t>
            </a:r>
            <a:endParaRPr lang="id-ID"/>
          </a:p>
        </p:txBody>
      </p:sp>
      <p:sp>
        <p:nvSpPr>
          <p:cNvPr id="3" name="Content Placeholder 2"/>
          <p:cNvSpPr>
            <a:spLocks noGrp="1"/>
          </p:cNvSpPr>
          <p:nvPr>
            <p:ph idx="1"/>
          </p:nvPr>
        </p:nvSpPr>
        <p:spPr>
          <a:xfrm>
            <a:off x="3575050" y="712694"/>
            <a:ext cx="5111750" cy="54134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4" name="Text Placeholder 3"/>
          <p:cNvSpPr>
            <a:spLocks noGrp="1"/>
          </p:cNvSpPr>
          <p:nvPr>
            <p:ph type="body" sz="half" idx="2"/>
          </p:nvPr>
        </p:nvSpPr>
        <p:spPr>
          <a:xfrm>
            <a:off x="887506" y="1435100"/>
            <a:ext cx="257800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59540890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defRPr>
            </a:lvl1pPr>
          </a:lstStyle>
          <a:p>
            <a:r>
              <a:rPr lang="en-US" smtClean="0"/>
              <a:t>Click to edit Master title style</a:t>
            </a:r>
            <a:endParaRPr lang="id-ID"/>
          </a:p>
        </p:txBody>
      </p:sp>
      <p:sp>
        <p:nvSpPr>
          <p:cNvPr id="3" name="Picture Placeholder 2"/>
          <p:cNvSpPr>
            <a:spLocks noGrp="1"/>
          </p:cNvSpPr>
          <p:nvPr>
            <p:ph type="pic" idx="1"/>
          </p:nvPr>
        </p:nvSpPr>
        <p:spPr>
          <a:xfrm>
            <a:off x="1792288" y="726141"/>
            <a:ext cx="5486400" cy="400143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38313226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92756135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850F96E-6F6D-4D0D-972E-D998A0AAFE20}" type="datetimeFigureOut">
              <a:rPr lang="id-ID" smtClean="0">
                <a:solidFill>
                  <a:prstClr val="black">
                    <a:tint val="75000"/>
                  </a:prstClr>
                </a:solidFill>
              </a:rPr>
              <a:pPr/>
              <a:t>30/07/2012</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64F85C5B-36B0-4340-AACF-C6B850C3739B}"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672028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71563" y="60325"/>
            <a:ext cx="8078787" cy="555625"/>
          </a:xfrm>
          <a:prstGeom prst="rect">
            <a:avLst/>
          </a:prstGeom>
        </p:spPr>
        <p:txBody>
          <a:bodyPr vert="horz" wrap="square" lIns="91440" tIns="45720" rIns="91440" bIns="45720" numCol="1" anchor="ctr" anchorCtr="0" compatLnSpc="1">
            <a:prstTxWarp prst="textNoShape">
              <a:avLst/>
            </a:prstTxWarp>
            <a:noAutofit/>
          </a:bodyPr>
          <a:lstStyle/>
          <a:p>
            <a:pPr lvl="0"/>
            <a:r>
              <a:rPr lang="en-US" smtClean="0"/>
              <a:t>Click to edit Master title style</a:t>
            </a:r>
            <a:endParaRPr lang="id-ID" smtClean="0"/>
          </a:p>
        </p:txBody>
      </p:sp>
      <p:sp>
        <p:nvSpPr>
          <p:cNvPr id="1027" name="Text Placeholder 2"/>
          <p:cNvSpPr>
            <a:spLocks noGrp="1"/>
          </p:cNvSpPr>
          <p:nvPr>
            <p:ph type="body" idx="1"/>
          </p:nvPr>
        </p:nvSpPr>
        <p:spPr bwMode="auto">
          <a:xfrm>
            <a:off x="857250" y="714375"/>
            <a:ext cx="8001000" cy="5411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E9871519-9A48-42C4-8FEE-311DD1A5C8BD}" type="datetime1">
              <a:rPr lang="id-ID"/>
              <a:pPr/>
              <a:t>30/07/2012</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6A609910-B759-45B3-B761-6092FDF1A987}" type="slidenum">
              <a:rPr lang="id-ID"/>
              <a:pPr/>
              <a:t>‹#›</a:t>
            </a:fld>
            <a:endParaRPr lang="id-ID"/>
          </a:p>
        </p:txBody>
      </p:sp>
    </p:spTree>
  </p:cSld>
  <p:clrMap bg1="lt1" tx1="dk1" bg2="lt2" tx2="dk2" accent1="accent1" accent2="accent2" accent3="accent3" accent4="accent4" accent5="accent5" accent6="accent6" hlink="hlink" folHlink="folHlink"/>
  <p:sldLayoutIdLst>
    <p:sldLayoutId id="2147483701" r:id="rId1"/>
    <p:sldLayoutId id="2147483694" r:id="rId2"/>
    <p:sldLayoutId id="2147483695" r:id="rId3"/>
    <p:sldLayoutId id="2147483702" r:id="rId4"/>
    <p:sldLayoutId id="2147483696" r:id="rId5"/>
    <p:sldLayoutId id="2147483703" r:id="rId6"/>
    <p:sldLayoutId id="2147483704" r:id="rId7"/>
    <p:sldLayoutId id="2147483697" r:id="rId8"/>
    <p:sldLayoutId id="2147483698" r:id="rId9"/>
    <p:sldLayoutId id="2147483699" r:id="rId10"/>
    <p:sldLayoutId id="2147483700" r:id="rId11"/>
    <p:sldLayoutId id="2147483705" r:id="rId12"/>
  </p:sldLayoutIdLst>
  <p:timing>
    <p:tnLst>
      <p:par>
        <p:cTn id="1" dur="indefinite" restart="never" nodeType="tmRoot"/>
      </p:par>
    </p:tnLst>
  </p:timing>
  <p:txStyles>
    <p:titleStyle>
      <a:lvl1pPr algn="l" rtl="0" eaLnBrk="0" fontAlgn="base" hangingPunct="0">
        <a:spcBef>
          <a:spcPct val="0"/>
        </a:spcBef>
        <a:spcAft>
          <a:spcPct val="0"/>
        </a:spcAft>
        <a:defRPr sz="3200" b="1" kern="1200">
          <a:solidFill>
            <a:schemeClr val="bg1"/>
          </a:solidFill>
          <a:effectLst>
            <a:outerShdw blurRad="38100" dist="38100" dir="2700000" algn="tl">
              <a:srgbClr val="000000">
                <a:alpha val="43137"/>
              </a:srgbClr>
            </a:outerShdw>
          </a:effectLst>
          <a:latin typeface="+mj-lt"/>
          <a:ea typeface="MS PGothic" pitchFamily="34" charset="-128"/>
          <a:cs typeface="+mj-cs"/>
        </a:defRPr>
      </a:lvl1pPr>
      <a:lvl2pPr algn="l" rtl="0" eaLnBrk="0" fontAlgn="base" hangingPunct="0">
        <a:spcBef>
          <a:spcPct val="0"/>
        </a:spcBef>
        <a:spcAft>
          <a:spcPct val="0"/>
        </a:spcAft>
        <a:defRPr sz="3200" b="1">
          <a:solidFill>
            <a:schemeClr val="bg1"/>
          </a:solidFill>
          <a:latin typeface="Calibri" pitchFamily="34" charset="0"/>
          <a:ea typeface="MS PGothic" pitchFamily="34" charset="-128"/>
        </a:defRPr>
      </a:lvl2pPr>
      <a:lvl3pPr algn="l" rtl="0" eaLnBrk="0" fontAlgn="base" hangingPunct="0">
        <a:spcBef>
          <a:spcPct val="0"/>
        </a:spcBef>
        <a:spcAft>
          <a:spcPct val="0"/>
        </a:spcAft>
        <a:defRPr sz="3200" b="1">
          <a:solidFill>
            <a:schemeClr val="bg1"/>
          </a:solidFill>
          <a:latin typeface="Calibri" pitchFamily="34" charset="0"/>
          <a:ea typeface="MS PGothic" pitchFamily="34" charset="-128"/>
        </a:defRPr>
      </a:lvl3pPr>
      <a:lvl4pPr algn="l" rtl="0" eaLnBrk="0" fontAlgn="base" hangingPunct="0">
        <a:spcBef>
          <a:spcPct val="0"/>
        </a:spcBef>
        <a:spcAft>
          <a:spcPct val="0"/>
        </a:spcAft>
        <a:defRPr sz="3200" b="1">
          <a:solidFill>
            <a:schemeClr val="bg1"/>
          </a:solidFill>
          <a:latin typeface="Calibri" pitchFamily="34" charset="0"/>
          <a:ea typeface="MS PGothic" pitchFamily="34" charset="-128"/>
        </a:defRPr>
      </a:lvl4pPr>
      <a:lvl5pPr algn="l" rtl="0" eaLnBrk="0" fontAlgn="base" hangingPunct="0">
        <a:spcBef>
          <a:spcPct val="0"/>
        </a:spcBef>
        <a:spcAft>
          <a:spcPct val="0"/>
        </a:spcAft>
        <a:defRPr sz="3200" b="1">
          <a:solidFill>
            <a:schemeClr val="bg1"/>
          </a:solidFill>
          <a:latin typeface="Calibri" pitchFamily="34" charset="0"/>
          <a:ea typeface="MS PGothic" pitchFamily="34" charset="-128"/>
        </a:defRPr>
      </a:lvl5pPr>
      <a:lvl6pPr marL="457200" algn="l" rtl="0" fontAlgn="base">
        <a:spcBef>
          <a:spcPct val="0"/>
        </a:spcBef>
        <a:spcAft>
          <a:spcPct val="0"/>
        </a:spcAft>
        <a:defRPr sz="3200" b="1">
          <a:solidFill>
            <a:schemeClr val="bg1"/>
          </a:solidFill>
          <a:latin typeface="Calibri" pitchFamily="34" charset="0"/>
        </a:defRPr>
      </a:lvl6pPr>
      <a:lvl7pPr marL="914400" algn="l" rtl="0" fontAlgn="base">
        <a:spcBef>
          <a:spcPct val="0"/>
        </a:spcBef>
        <a:spcAft>
          <a:spcPct val="0"/>
        </a:spcAft>
        <a:defRPr sz="3200" b="1">
          <a:solidFill>
            <a:schemeClr val="bg1"/>
          </a:solidFill>
          <a:latin typeface="Calibri" pitchFamily="34" charset="0"/>
        </a:defRPr>
      </a:lvl7pPr>
      <a:lvl8pPr marL="1371600" algn="l" rtl="0" fontAlgn="base">
        <a:spcBef>
          <a:spcPct val="0"/>
        </a:spcBef>
        <a:spcAft>
          <a:spcPct val="0"/>
        </a:spcAft>
        <a:defRPr sz="3200" b="1">
          <a:solidFill>
            <a:schemeClr val="bg1"/>
          </a:solidFill>
          <a:latin typeface="Calibri" pitchFamily="34" charset="0"/>
        </a:defRPr>
      </a:lvl8pPr>
      <a:lvl9pPr marL="1828800" algn="l" rtl="0" fontAlgn="base">
        <a:spcBef>
          <a:spcPct val="0"/>
        </a:spcBef>
        <a:spcAft>
          <a:spcPct val="0"/>
        </a:spcAft>
        <a:defRPr sz="3200" b="1">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Wingdings" pitchFamily="2" charset="2"/>
        <a:buChar char="§"/>
        <a:defRPr sz="22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Wingdings" pitchFamily="2" charset="2"/>
        <a:buChar char="ü"/>
        <a:defRPr sz="20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71539" y="60340"/>
            <a:ext cx="8078342" cy="555684"/>
          </a:xfrm>
          <a:prstGeom prst="rect">
            <a:avLst/>
          </a:prstGeom>
        </p:spPr>
        <p:txBody>
          <a:bodyPr vert="horz" lIns="91440" tIns="45720" rIns="91440" bIns="45720" rtlCol="0" anchor="ctr">
            <a:noAutofit/>
          </a:bodyPr>
          <a:lstStyle/>
          <a:p>
            <a:r>
              <a:rPr lang="en-US" smtClean="0"/>
              <a:t>Click to edit Master title style</a:t>
            </a:r>
            <a:endParaRPr lang="id-ID"/>
          </a:p>
        </p:txBody>
      </p:sp>
      <p:sp>
        <p:nvSpPr>
          <p:cNvPr id="3" name="Text Placeholder 2"/>
          <p:cNvSpPr>
            <a:spLocks noGrp="1"/>
          </p:cNvSpPr>
          <p:nvPr>
            <p:ph type="body" idx="1"/>
          </p:nvPr>
        </p:nvSpPr>
        <p:spPr>
          <a:xfrm>
            <a:off x="857224" y="714356"/>
            <a:ext cx="8001056" cy="541180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6850F96E-6F6D-4D0D-972E-D998A0AAFE20}" type="datetimeFigureOut">
              <a:rPr lang="id-ID" smtClean="0">
                <a:solidFill>
                  <a:prstClr val="black">
                    <a:tint val="75000"/>
                  </a:prstClr>
                </a:solidFill>
                <a:latin typeface="Calibri"/>
                <a:ea typeface="+mn-ea"/>
              </a:rPr>
              <a:pPr fontAlgn="auto">
                <a:spcBef>
                  <a:spcPts val="0"/>
                </a:spcBef>
                <a:spcAft>
                  <a:spcPts val="0"/>
                </a:spcAft>
              </a:pPr>
              <a:t>30/07/2012</a:t>
            </a:fld>
            <a:endParaRPr lang="id-ID">
              <a:solidFill>
                <a:prstClr val="black">
                  <a:tint val="75000"/>
                </a:prstClr>
              </a:solidFill>
              <a:latin typeface="Calibri"/>
              <a:ea typeface="+mn-ea"/>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d-ID">
              <a:solidFill>
                <a:prstClr val="black">
                  <a:tint val="75000"/>
                </a:prstClr>
              </a:solidFill>
              <a:latin typeface="Calibri"/>
              <a:ea typeface="+mn-ea"/>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4F85C5B-36B0-4340-AACF-C6B850C3739B}" type="slidenum">
              <a:rPr lang="id-ID" smtClean="0">
                <a:solidFill>
                  <a:prstClr val="black">
                    <a:tint val="75000"/>
                  </a:prstClr>
                </a:solidFill>
                <a:latin typeface="Calibri"/>
                <a:ea typeface="+mn-ea"/>
              </a:rPr>
              <a:pPr fontAlgn="auto">
                <a:spcBef>
                  <a:spcPts val="0"/>
                </a:spcBef>
                <a:spcAft>
                  <a:spcPts val="0"/>
                </a:spcAft>
              </a:pPr>
              <a:t>‹#›</a:t>
            </a:fld>
            <a:endParaRPr lang="id-ID">
              <a:solidFill>
                <a:prstClr val="black">
                  <a:tint val="75000"/>
                </a:prstClr>
              </a:solidFill>
              <a:latin typeface="Calibri"/>
              <a:ea typeface="+mn-ea"/>
            </a:endParaRPr>
          </a:p>
        </p:txBody>
      </p:sp>
    </p:spTree>
    <p:extLst>
      <p:ext uri="{BB962C8B-B14F-4D97-AF65-F5344CB8AC3E}">
        <p14:creationId xmlns:p14="http://schemas.microsoft.com/office/powerpoint/2010/main" val="41550009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iming>
    <p:tnLst>
      <p:par>
        <p:cTn id="1" dur="indefinite" restart="never" nodeType="tmRoot"/>
      </p:par>
    </p:tnLst>
  </p:timing>
  <p:txStyles>
    <p:titleStyle>
      <a:lvl1pPr algn="l"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ü"/>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ted.com/talks/shaffi_mather_a_new_way_to_fight_corruption.html"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7" name="Subtitle 16"/>
          <p:cNvSpPr>
            <a:spLocks noGrp="1"/>
          </p:cNvSpPr>
          <p:nvPr>
            <p:ph type="subTitle" idx="1"/>
          </p:nvPr>
        </p:nvSpPr>
        <p:spPr>
          <a:xfrm>
            <a:off x="2286000" y="5500688"/>
            <a:ext cx="6700838" cy="642937"/>
          </a:xfrm>
        </p:spPr>
        <p:txBody>
          <a:bodyPr rtlCol="0"/>
          <a:lstStyle/>
          <a:p>
            <a:pPr eaLnBrk="1" fontAlgn="auto" hangingPunct="1">
              <a:spcAft>
                <a:spcPts val="0"/>
              </a:spcAft>
              <a:defRPr/>
            </a:pPr>
            <a:r>
              <a:rPr lang="en-US" dirty="0" smtClean="0">
                <a:solidFill>
                  <a:schemeClr val="bg1"/>
                </a:solidFill>
                <a:ea typeface="+mn-ea"/>
              </a:rPr>
              <a:t>Supply and Demand</a:t>
            </a:r>
            <a:endParaRPr lang="id-ID" dirty="0">
              <a:solidFill>
                <a:schemeClr val="bg1"/>
              </a:solidFill>
              <a:ea typeface="+mn-ea"/>
            </a:endParaRPr>
          </a:p>
        </p:txBody>
      </p:sp>
      <p:sp>
        <p:nvSpPr>
          <p:cNvPr id="4" name="Title 3"/>
          <p:cNvSpPr>
            <a:spLocks noGrp="1"/>
          </p:cNvSpPr>
          <p:nvPr>
            <p:ph type="ctrTitle"/>
          </p:nvPr>
        </p:nvSpPr>
        <p:spPr/>
        <p:txBody>
          <a:bodyPr/>
          <a:lstStyle/>
          <a:p>
            <a:r>
              <a:rPr lang="en-US" dirty="0" smtClean="0"/>
              <a:t>Chapter 3</a:t>
            </a:r>
            <a:endParaRPr lang="en-US" dirty="0"/>
          </a:p>
        </p:txBody>
      </p:sp>
      <p:sp>
        <p:nvSpPr>
          <p:cNvPr id="5" name="Content Placeholder 7"/>
          <p:cNvSpPr txBox="1">
            <a:spLocks/>
          </p:cNvSpPr>
          <p:nvPr/>
        </p:nvSpPr>
        <p:spPr>
          <a:xfrm>
            <a:off x="4434840" y="-1416"/>
            <a:ext cx="4709160" cy="4114800"/>
          </a:xfrm>
          <a:prstGeom prst="rect">
            <a:avLst/>
          </a:prstGeom>
          <a:solidFill>
            <a:schemeClr val="accent4">
              <a:lumMod val="75000"/>
            </a:schemeClr>
          </a:solidFill>
        </p:spPr>
        <p:txBody>
          <a:bodyPr/>
          <a:lstStyle>
            <a:lvl1pPr marL="342900" indent="-3429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1pPr>
            <a:lvl2pPr marL="457200" indent="0" algn="ctr" rtl="0" eaLnBrk="0" fontAlgn="base" hangingPunct="0">
              <a:spcBef>
                <a:spcPct val="20000"/>
              </a:spcBef>
              <a:spcAft>
                <a:spcPct val="0"/>
              </a:spcAft>
              <a:buFont typeface="Wingdings" pitchFamily="2" charset="2"/>
              <a:buNone/>
              <a:defRPr sz="4400" b="1" kern="1200">
                <a:solidFill>
                  <a:schemeClr val="bg1"/>
                </a:solidFill>
                <a:effectLst>
                  <a:outerShdw blurRad="38100" dist="38100" dir="2700000" algn="tl">
                    <a:srgbClr val="000000">
                      <a:alpha val="43137"/>
                    </a:srgbClr>
                  </a:outerShdw>
                </a:effectLst>
                <a:latin typeface="+mn-lt"/>
                <a:ea typeface="MS PGothic" pitchFamily="34" charset="-128"/>
                <a:cs typeface="+mn-cs"/>
              </a:defRPr>
            </a:lvl2pPr>
            <a:lvl3pPr marL="1143000" indent="-228600" algn="l" rtl="0" eaLnBrk="0" fontAlgn="base" hangingPunct="0">
              <a:spcBef>
                <a:spcPct val="20000"/>
              </a:spcBef>
              <a:spcAft>
                <a:spcPct val="0"/>
              </a:spcAft>
              <a:buFont typeface="Wingdings" pitchFamily="2" charset="2"/>
              <a:buChar char="ü"/>
              <a:defRPr sz="20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r"/>
            <a:r>
              <a:rPr lang="en-US" sz="3200" b="0" dirty="0" smtClean="0">
                <a:solidFill>
                  <a:schemeClr val="accent6"/>
                </a:solidFill>
                <a:effectLst/>
              </a:rPr>
              <a:t>THIRD EDITION</a:t>
            </a:r>
          </a:p>
          <a:p>
            <a:pPr lvl="1" algn="r"/>
            <a:r>
              <a:rPr lang="en-US" sz="3800" dirty="0" smtClean="0"/>
              <a:t>ECONOMICS</a:t>
            </a:r>
          </a:p>
          <a:p>
            <a:pPr lvl="1" algn="r"/>
            <a:r>
              <a:rPr lang="en-US" sz="3200" dirty="0" smtClean="0">
                <a:effectLst/>
              </a:rPr>
              <a:t>and</a:t>
            </a:r>
            <a:endParaRPr lang="en-US" sz="3200" dirty="0">
              <a:effectLst/>
            </a:endParaRPr>
          </a:p>
          <a:p>
            <a:pPr lvl="1" algn="r"/>
            <a:r>
              <a:rPr lang="en-US" sz="3800" dirty="0" smtClean="0"/>
              <a:t>MACROECONOMICS</a:t>
            </a:r>
            <a:r>
              <a:rPr lang="en-US" sz="3900" dirty="0" smtClean="0"/>
              <a:t/>
            </a:r>
            <a:br>
              <a:rPr lang="en-US" sz="3900" dirty="0" smtClean="0"/>
            </a:br>
            <a:r>
              <a:rPr lang="en-US" sz="2400" b="0" dirty="0" smtClean="0">
                <a:effectLst/>
              </a:rPr>
              <a:t>Paul Krugman | Robin Wells</a:t>
            </a:r>
            <a:endParaRPr lang="en-US" sz="2400" b="0" dirty="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sz="half" idx="2"/>
          </p:nvPr>
        </p:nvSpPr>
        <p:spPr/>
        <p:txBody>
          <a:bodyPr/>
          <a:lstStyle/>
          <a:p>
            <a:r>
              <a:rPr lang="en-US" dirty="0" smtClean="0"/>
              <a:t>What a </a:t>
            </a:r>
            <a:r>
              <a:rPr lang="en-US" b="1" dirty="0" smtClean="0"/>
              <a:t>competitive market </a:t>
            </a:r>
            <a:r>
              <a:rPr lang="en-US" dirty="0" smtClean="0"/>
              <a:t>is and how it is described by the </a:t>
            </a:r>
            <a:r>
              <a:rPr lang="en-US" b="1" dirty="0" smtClean="0"/>
              <a:t>supply and demand model</a:t>
            </a:r>
          </a:p>
          <a:p>
            <a:r>
              <a:rPr lang="en-US" dirty="0" smtClean="0"/>
              <a:t>What the </a:t>
            </a:r>
            <a:r>
              <a:rPr lang="en-US" b="1" dirty="0" smtClean="0"/>
              <a:t>demand curve </a:t>
            </a:r>
            <a:r>
              <a:rPr lang="en-US" dirty="0" smtClean="0"/>
              <a:t>and </a:t>
            </a:r>
            <a:r>
              <a:rPr lang="en-US" b="1" dirty="0" smtClean="0"/>
              <a:t>supply curve </a:t>
            </a:r>
            <a:r>
              <a:rPr lang="en-US" dirty="0" smtClean="0"/>
              <a:t>are</a:t>
            </a:r>
          </a:p>
          <a:p>
            <a:r>
              <a:rPr lang="en-US" dirty="0" smtClean="0"/>
              <a:t>The difference between </a:t>
            </a:r>
            <a:r>
              <a:rPr lang="en-US" b="1" dirty="0" smtClean="0"/>
              <a:t>movements along a curve </a:t>
            </a:r>
            <a:r>
              <a:rPr lang="en-US" dirty="0" smtClean="0"/>
              <a:t>and </a:t>
            </a:r>
            <a:r>
              <a:rPr lang="en-US" b="1" dirty="0" smtClean="0"/>
              <a:t>shifts of a curve</a:t>
            </a:r>
          </a:p>
          <a:p>
            <a:r>
              <a:rPr lang="en-US" dirty="0" smtClean="0"/>
              <a:t>How the supply and demand curves determine a market’s </a:t>
            </a:r>
            <a:r>
              <a:rPr lang="en-US" b="1" dirty="0" smtClean="0"/>
              <a:t>equilibrium price </a:t>
            </a:r>
            <a:r>
              <a:rPr lang="en-US" dirty="0" smtClean="0"/>
              <a:t>and </a:t>
            </a:r>
            <a:r>
              <a:rPr lang="en-US" b="1" dirty="0" smtClean="0"/>
              <a:t>equilibrium quantity</a:t>
            </a:r>
          </a:p>
          <a:p>
            <a:r>
              <a:rPr lang="en-US" dirty="0" smtClean="0"/>
              <a:t>In the case of a </a:t>
            </a:r>
            <a:r>
              <a:rPr lang="en-US" b="1" dirty="0" smtClean="0"/>
              <a:t>shortage </a:t>
            </a:r>
            <a:r>
              <a:rPr lang="en-US" dirty="0" smtClean="0"/>
              <a:t>or </a:t>
            </a:r>
            <a:r>
              <a:rPr lang="en-US" b="1" dirty="0" smtClean="0"/>
              <a:t>surplus, </a:t>
            </a:r>
            <a:r>
              <a:rPr lang="en-US" dirty="0" smtClean="0"/>
              <a:t>how price moves the market back to equilibrium</a:t>
            </a:r>
          </a:p>
          <a:p>
            <a:endParaRPr lang="id-ID" dirty="0"/>
          </a:p>
        </p:txBody>
      </p:sp>
      <p:sp>
        <p:nvSpPr>
          <p:cNvPr id="3" name="TextBox 2"/>
          <p:cNvSpPr txBox="1"/>
          <p:nvPr/>
        </p:nvSpPr>
        <p:spPr>
          <a:xfrm>
            <a:off x="146058" y="1857364"/>
            <a:ext cx="2493902" cy="2062103"/>
          </a:xfrm>
          <a:prstGeom prst="rect">
            <a:avLst/>
          </a:prstGeom>
          <a:noFill/>
        </p:spPr>
        <p:txBody>
          <a:bodyPr wrap="square" rtlCol="0">
            <a:spAutoFit/>
          </a:bodyPr>
          <a:lstStyle/>
          <a:p>
            <a:pPr algn="ctr" fontAlgn="auto">
              <a:spcBef>
                <a:spcPts val="0"/>
              </a:spcBef>
              <a:spcAft>
                <a:spcPts val="0"/>
              </a:spcAft>
            </a:pPr>
            <a:r>
              <a:rPr lang="id-ID" sz="3200" b="1" dirty="0" smtClean="0">
                <a:solidFill>
                  <a:prstClr val="white"/>
                </a:solidFill>
                <a:effectLst>
                  <a:outerShdw blurRad="38100" dist="38100" dir="2700000" algn="tl">
                    <a:srgbClr val="000000">
                      <a:alpha val="43137"/>
                    </a:srgbClr>
                  </a:outerShdw>
                </a:effectLst>
                <a:latin typeface="Calibri"/>
                <a:ea typeface="+mn-ea"/>
              </a:rPr>
              <a:t>WHAT YOU</a:t>
            </a:r>
          </a:p>
          <a:p>
            <a:pPr algn="ctr" fontAlgn="auto">
              <a:spcBef>
                <a:spcPts val="0"/>
              </a:spcBef>
              <a:spcAft>
                <a:spcPts val="0"/>
              </a:spcAft>
            </a:pPr>
            <a:r>
              <a:rPr lang="id-ID" sz="3200" b="1" dirty="0" smtClean="0">
                <a:solidFill>
                  <a:prstClr val="white"/>
                </a:solidFill>
                <a:effectLst>
                  <a:outerShdw blurRad="38100" dist="38100" dir="2700000" algn="tl">
                    <a:srgbClr val="000000">
                      <a:alpha val="43137"/>
                    </a:srgbClr>
                  </a:outerShdw>
                </a:effectLst>
                <a:latin typeface="Calibri"/>
                <a:ea typeface="+mn-ea"/>
              </a:rPr>
              <a:t>WILL LEARN</a:t>
            </a:r>
          </a:p>
          <a:p>
            <a:pPr algn="ctr" fontAlgn="auto">
              <a:spcBef>
                <a:spcPts val="0"/>
              </a:spcBef>
              <a:spcAft>
                <a:spcPts val="0"/>
              </a:spcAft>
            </a:pPr>
            <a:r>
              <a:rPr lang="id-ID" sz="3200" b="1" dirty="0" smtClean="0">
                <a:solidFill>
                  <a:prstClr val="white"/>
                </a:solidFill>
                <a:effectLst>
                  <a:outerShdw blurRad="38100" dist="38100" dir="2700000" algn="tl">
                    <a:srgbClr val="000000">
                      <a:alpha val="43137"/>
                    </a:srgbClr>
                  </a:outerShdw>
                </a:effectLst>
                <a:latin typeface="Calibri"/>
                <a:ea typeface="+mn-ea"/>
              </a:rPr>
              <a:t>IN THIS CHAPTER</a:t>
            </a:r>
            <a:endParaRPr lang="id-ID" sz="3200" b="1" dirty="0">
              <a:solidFill>
                <a:prstClr val="white"/>
              </a:solidFill>
              <a:effectLst>
                <a:outerShdw blurRad="38100" dist="38100" dir="2700000" algn="tl">
                  <a:srgbClr val="000000">
                    <a:alpha val="43137"/>
                  </a:srgbClr>
                </a:outerShdw>
              </a:effectLst>
              <a:latin typeface="Calibri"/>
              <a:ea typeface="+mn-ea"/>
            </a:endParaRPr>
          </a:p>
        </p:txBody>
      </p:sp>
    </p:spTree>
    <p:extLst>
      <p:ext uri="{BB962C8B-B14F-4D97-AF65-F5344CB8AC3E}">
        <p14:creationId xmlns:p14="http://schemas.microsoft.com/office/powerpoint/2010/main" val="17823221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rrowheads="1"/>
          </p:cNvSpPr>
          <p:nvPr>
            <p:ph type="title"/>
          </p:nvPr>
        </p:nvSpPr>
        <p:spPr>
          <a:xfrm>
            <a:off x="899592" y="60325"/>
            <a:ext cx="7992888" cy="555625"/>
          </a:xfrm>
        </p:spPr>
        <p:txBody>
          <a:bodyPr/>
          <a:lstStyle/>
          <a:p>
            <a:r>
              <a:rPr lang="en-US" dirty="0"/>
              <a:t>Supply and Demand</a:t>
            </a:r>
          </a:p>
        </p:txBody>
      </p:sp>
      <p:sp>
        <p:nvSpPr>
          <p:cNvPr id="228355" name="Rectangle 3"/>
          <p:cNvSpPr>
            <a:spLocks noGrp="1" noChangeArrowheads="1"/>
          </p:cNvSpPr>
          <p:nvPr>
            <p:ph type="body" idx="1"/>
          </p:nvPr>
        </p:nvSpPr>
        <p:spPr>
          <a:xfrm>
            <a:off x="899592" y="908719"/>
            <a:ext cx="8064896" cy="5217443"/>
          </a:xfrm>
        </p:spPr>
        <p:txBody>
          <a:bodyPr/>
          <a:lstStyle/>
          <a:p>
            <a:r>
              <a:rPr lang="en-US" dirty="0"/>
              <a:t>A </a:t>
            </a:r>
            <a:r>
              <a:rPr lang="en-US" b="1" dirty="0"/>
              <a:t>competitive market</a:t>
            </a:r>
            <a:r>
              <a:rPr lang="en-US" dirty="0"/>
              <a:t>:</a:t>
            </a:r>
            <a:endParaRPr lang="en-US" u="sng" dirty="0"/>
          </a:p>
          <a:p>
            <a:pPr lvl="1"/>
            <a:r>
              <a:rPr lang="en-US" i="1" dirty="0"/>
              <a:t>Many</a:t>
            </a:r>
            <a:r>
              <a:rPr lang="en-US" dirty="0"/>
              <a:t> buyers and sellers </a:t>
            </a:r>
            <a:endParaRPr lang="en-US" u="sng" dirty="0"/>
          </a:p>
          <a:p>
            <a:pPr lvl="1"/>
            <a:r>
              <a:rPr lang="en-US" i="1" dirty="0"/>
              <a:t>Same</a:t>
            </a:r>
            <a:r>
              <a:rPr lang="en-US" dirty="0"/>
              <a:t> good or </a:t>
            </a:r>
            <a:r>
              <a:rPr lang="en-US" dirty="0" smtClean="0"/>
              <a:t>service</a:t>
            </a:r>
            <a:br>
              <a:rPr lang="en-US" dirty="0" smtClean="0"/>
            </a:br>
            <a:endParaRPr lang="en-US" dirty="0"/>
          </a:p>
          <a:p>
            <a:r>
              <a:rPr lang="en-US" dirty="0"/>
              <a:t>The </a:t>
            </a:r>
            <a:r>
              <a:rPr lang="en-US" b="1" dirty="0"/>
              <a:t>supply and demand</a:t>
            </a:r>
            <a:r>
              <a:rPr lang="en-US" dirty="0"/>
              <a:t> </a:t>
            </a:r>
            <a:r>
              <a:rPr lang="en-US" b="1" dirty="0"/>
              <a:t>model</a:t>
            </a:r>
            <a:r>
              <a:rPr lang="en-US" dirty="0"/>
              <a:t> is a model of how a competitive market works. </a:t>
            </a:r>
            <a:r>
              <a:rPr lang="en-US" dirty="0" smtClean="0"/>
              <a:t/>
            </a:r>
            <a:br>
              <a:rPr lang="en-US" dirty="0" smtClean="0"/>
            </a:br>
            <a:endParaRPr lang="en-US" dirty="0"/>
          </a:p>
          <a:p>
            <a:r>
              <a:rPr lang="en-US" dirty="0"/>
              <a:t>Five key elements:</a:t>
            </a:r>
          </a:p>
          <a:p>
            <a:pPr lvl="1"/>
            <a:r>
              <a:rPr lang="en-US" dirty="0"/>
              <a:t>Demand curve</a:t>
            </a:r>
          </a:p>
          <a:p>
            <a:pPr lvl="1"/>
            <a:r>
              <a:rPr lang="en-US" dirty="0"/>
              <a:t>Supply curve</a:t>
            </a:r>
          </a:p>
          <a:p>
            <a:pPr lvl="1"/>
            <a:r>
              <a:rPr lang="en-US" dirty="0"/>
              <a:t>Demand and supply curve shifts</a:t>
            </a:r>
          </a:p>
          <a:p>
            <a:pPr lvl="1"/>
            <a:r>
              <a:rPr lang="en-US" dirty="0"/>
              <a:t>Market equilibrium</a:t>
            </a:r>
          </a:p>
          <a:p>
            <a:pPr lvl="1"/>
            <a:r>
              <a:rPr lang="en-US" dirty="0"/>
              <a:t>Changes in the market equilibrium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8355">
                                            <p:txEl>
                                              <p:pRg st="0" end="0"/>
                                            </p:txEl>
                                          </p:spTgt>
                                        </p:tgtEl>
                                        <p:attrNameLst>
                                          <p:attrName>style.visibility</p:attrName>
                                        </p:attrNameLst>
                                      </p:cBhvr>
                                      <p:to>
                                        <p:strVal val="visible"/>
                                      </p:to>
                                    </p:set>
                                    <p:animEffect transition="in" filter="fade">
                                      <p:cBhvr>
                                        <p:cTn id="7" dur="500"/>
                                        <p:tgtEl>
                                          <p:spTgt spid="22835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8355">
                                            <p:txEl>
                                              <p:pRg st="1" end="1"/>
                                            </p:txEl>
                                          </p:spTgt>
                                        </p:tgtEl>
                                        <p:attrNameLst>
                                          <p:attrName>style.visibility</p:attrName>
                                        </p:attrNameLst>
                                      </p:cBhvr>
                                      <p:to>
                                        <p:strVal val="visible"/>
                                      </p:to>
                                    </p:set>
                                    <p:animEffect transition="in" filter="fade">
                                      <p:cBhvr>
                                        <p:cTn id="10" dur="500"/>
                                        <p:tgtEl>
                                          <p:spTgt spid="22835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8355">
                                            <p:txEl>
                                              <p:pRg st="2" end="2"/>
                                            </p:txEl>
                                          </p:spTgt>
                                        </p:tgtEl>
                                        <p:attrNameLst>
                                          <p:attrName>style.visibility</p:attrName>
                                        </p:attrNameLst>
                                      </p:cBhvr>
                                      <p:to>
                                        <p:strVal val="visible"/>
                                      </p:to>
                                    </p:set>
                                    <p:animEffect transition="in" filter="fade">
                                      <p:cBhvr>
                                        <p:cTn id="13" dur="500"/>
                                        <p:tgtEl>
                                          <p:spTgt spid="22835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28355">
                                            <p:txEl>
                                              <p:pRg st="3" end="3"/>
                                            </p:txEl>
                                          </p:spTgt>
                                        </p:tgtEl>
                                        <p:attrNameLst>
                                          <p:attrName>style.visibility</p:attrName>
                                        </p:attrNameLst>
                                      </p:cBhvr>
                                      <p:to>
                                        <p:strVal val="visible"/>
                                      </p:to>
                                    </p:set>
                                    <p:animEffect transition="in" filter="fade">
                                      <p:cBhvr>
                                        <p:cTn id="18" dur="500"/>
                                        <p:tgtEl>
                                          <p:spTgt spid="22835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8355">
                                            <p:txEl>
                                              <p:pRg st="4" end="4"/>
                                            </p:txEl>
                                          </p:spTgt>
                                        </p:tgtEl>
                                        <p:attrNameLst>
                                          <p:attrName>style.visibility</p:attrName>
                                        </p:attrNameLst>
                                      </p:cBhvr>
                                      <p:to>
                                        <p:strVal val="visible"/>
                                      </p:to>
                                    </p:set>
                                    <p:animEffect transition="in" filter="fade">
                                      <p:cBhvr>
                                        <p:cTn id="23" dur="500"/>
                                        <p:tgtEl>
                                          <p:spTgt spid="228355">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8355">
                                            <p:txEl>
                                              <p:pRg st="5" end="5"/>
                                            </p:txEl>
                                          </p:spTgt>
                                        </p:tgtEl>
                                        <p:attrNameLst>
                                          <p:attrName>style.visibility</p:attrName>
                                        </p:attrNameLst>
                                      </p:cBhvr>
                                      <p:to>
                                        <p:strVal val="visible"/>
                                      </p:to>
                                    </p:set>
                                    <p:animEffect transition="in" filter="fade">
                                      <p:cBhvr>
                                        <p:cTn id="26" dur="500"/>
                                        <p:tgtEl>
                                          <p:spTgt spid="22835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8355">
                                            <p:txEl>
                                              <p:pRg st="6" end="6"/>
                                            </p:txEl>
                                          </p:spTgt>
                                        </p:tgtEl>
                                        <p:attrNameLst>
                                          <p:attrName>style.visibility</p:attrName>
                                        </p:attrNameLst>
                                      </p:cBhvr>
                                      <p:to>
                                        <p:strVal val="visible"/>
                                      </p:to>
                                    </p:set>
                                    <p:animEffect transition="in" filter="fade">
                                      <p:cBhvr>
                                        <p:cTn id="29" dur="500"/>
                                        <p:tgtEl>
                                          <p:spTgt spid="228355">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8355">
                                            <p:txEl>
                                              <p:pRg st="7" end="7"/>
                                            </p:txEl>
                                          </p:spTgt>
                                        </p:tgtEl>
                                        <p:attrNameLst>
                                          <p:attrName>style.visibility</p:attrName>
                                        </p:attrNameLst>
                                      </p:cBhvr>
                                      <p:to>
                                        <p:strVal val="visible"/>
                                      </p:to>
                                    </p:set>
                                    <p:animEffect transition="in" filter="fade">
                                      <p:cBhvr>
                                        <p:cTn id="32" dur="500"/>
                                        <p:tgtEl>
                                          <p:spTgt spid="228355">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8355">
                                            <p:txEl>
                                              <p:pRg st="8" end="8"/>
                                            </p:txEl>
                                          </p:spTgt>
                                        </p:tgtEl>
                                        <p:attrNameLst>
                                          <p:attrName>style.visibility</p:attrName>
                                        </p:attrNameLst>
                                      </p:cBhvr>
                                      <p:to>
                                        <p:strVal val="visible"/>
                                      </p:to>
                                    </p:set>
                                    <p:animEffect transition="in" filter="fade">
                                      <p:cBhvr>
                                        <p:cTn id="35" dur="500"/>
                                        <p:tgtEl>
                                          <p:spTgt spid="228355">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8355">
                                            <p:txEl>
                                              <p:pRg st="9" end="9"/>
                                            </p:txEl>
                                          </p:spTgt>
                                        </p:tgtEl>
                                        <p:attrNameLst>
                                          <p:attrName>style.visibility</p:attrName>
                                        </p:attrNameLst>
                                      </p:cBhvr>
                                      <p:to>
                                        <p:strVal val="visible"/>
                                      </p:to>
                                    </p:set>
                                    <p:animEffect transition="in" filter="fade">
                                      <p:cBhvr>
                                        <p:cTn id="38" dur="500"/>
                                        <p:tgtEl>
                                          <p:spTgt spid="2283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9378" name="Rectangle 2"/>
          <p:cNvSpPr>
            <a:spLocks noGrp="1" noRot="1" noChangeArrowheads="1"/>
          </p:cNvSpPr>
          <p:nvPr>
            <p:ph type="title"/>
          </p:nvPr>
        </p:nvSpPr>
        <p:spPr>
          <a:xfrm>
            <a:off x="899592" y="0"/>
            <a:ext cx="8064896" cy="731838"/>
          </a:xfrm>
        </p:spPr>
        <p:txBody>
          <a:bodyPr/>
          <a:lstStyle/>
          <a:p>
            <a:r>
              <a:rPr lang="en-US" dirty="0" smtClean="0"/>
              <a:t>Demand Schedule</a:t>
            </a:r>
            <a:endParaRPr lang="en-US" dirty="0"/>
          </a:p>
        </p:txBody>
      </p:sp>
      <p:sp>
        <p:nvSpPr>
          <p:cNvPr id="229379" name="Rectangle 3"/>
          <p:cNvSpPr>
            <a:spLocks noGrp="1" noChangeArrowheads="1"/>
          </p:cNvSpPr>
          <p:nvPr>
            <p:ph type="body" sz="half" idx="1"/>
          </p:nvPr>
        </p:nvSpPr>
        <p:spPr>
          <a:xfrm>
            <a:off x="899592" y="908720"/>
            <a:ext cx="3456384" cy="5410200"/>
          </a:xfrm>
        </p:spPr>
        <p:txBody>
          <a:bodyPr/>
          <a:lstStyle/>
          <a:p>
            <a:r>
              <a:rPr lang="en-US" dirty="0" smtClean="0"/>
              <a:t>A demand schedule shows how much of a good or service consumers will want to buy at different prices.</a:t>
            </a:r>
            <a:endParaRPr lang="en-US" u="sng" dirty="0" smtClean="0">
              <a:solidFill>
                <a:srgbClr val="3F6D4E"/>
              </a:solidFill>
            </a:endParaRPr>
          </a:p>
          <a:p>
            <a:endParaRPr lang="en-US" dirty="0"/>
          </a:p>
        </p:txBody>
      </p:sp>
      <p:grpSp>
        <p:nvGrpSpPr>
          <p:cNvPr id="2" name="Group 183"/>
          <p:cNvGrpSpPr>
            <a:grpSpLocks/>
          </p:cNvGrpSpPr>
          <p:nvPr/>
        </p:nvGrpSpPr>
        <p:grpSpPr bwMode="auto">
          <a:xfrm>
            <a:off x="4589463" y="925513"/>
            <a:ext cx="4191000" cy="5305425"/>
            <a:chOff x="2891" y="583"/>
            <a:chExt cx="2455" cy="3342"/>
          </a:xfrm>
        </p:grpSpPr>
        <p:sp>
          <p:nvSpPr>
            <p:cNvPr id="229500" name="Rectangle 124"/>
            <p:cNvSpPr>
              <a:spLocks noChangeArrowheads="1"/>
            </p:cNvSpPr>
            <p:nvPr/>
          </p:nvSpPr>
          <p:spPr bwMode="auto">
            <a:xfrm>
              <a:off x="4688" y="1619"/>
              <a:ext cx="197"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7.1</a:t>
              </a:r>
              <a:endParaRPr lang="en-US" dirty="0"/>
            </a:p>
          </p:txBody>
        </p:sp>
        <p:sp>
          <p:nvSpPr>
            <p:cNvPr id="229501" name="Rectangle 125"/>
            <p:cNvSpPr>
              <a:spLocks noChangeArrowheads="1"/>
            </p:cNvSpPr>
            <p:nvPr/>
          </p:nvSpPr>
          <p:spPr bwMode="auto">
            <a:xfrm>
              <a:off x="4688" y="1954"/>
              <a:ext cx="197"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7.5</a:t>
              </a:r>
              <a:endParaRPr lang="en-US" dirty="0"/>
            </a:p>
          </p:txBody>
        </p:sp>
        <p:sp>
          <p:nvSpPr>
            <p:cNvPr id="229502" name="Rectangle 126"/>
            <p:cNvSpPr>
              <a:spLocks noChangeArrowheads="1"/>
            </p:cNvSpPr>
            <p:nvPr/>
          </p:nvSpPr>
          <p:spPr bwMode="auto">
            <a:xfrm>
              <a:off x="4688" y="2288"/>
              <a:ext cx="197"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8.1</a:t>
              </a:r>
              <a:endParaRPr lang="en-US" dirty="0"/>
            </a:p>
          </p:txBody>
        </p:sp>
        <p:sp>
          <p:nvSpPr>
            <p:cNvPr id="229503" name="Rectangle 127"/>
            <p:cNvSpPr>
              <a:spLocks noChangeArrowheads="1"/>
            </p:cNvSpPr>
            <p:nvPr/>
          </p:nvSpPr>
          <p:spPr bwMode="auto">
            <a:xfrm>
              <a:off x="4688" y="2623"/>
              <a:ext cx="197"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8.9</a:t>
              </a:r>
              <a:endParaRPr lang="en-US" dirty="0"/>
            </a:p>
          </p:txBody>
        </p:sp>
        <p:sp>
          <p:nvSpPr>
            <p:cNvPr id="229504" name="Rectangle 128"/>
            <p:cNvSpPr>
              <a:spLocks noChangeArrowheads="1"/>
            </p:cNvSpPr>
            <p:nvPr/>
          </p:nvSpPr>
          <p:spPr bwMode="auto">
            <a:xfrm>
              <a:off x="4612" y="2960"/>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10.0</a:t>
              </a:r>
              <a:endParaRPr lang="en-US" dirty="0"/>
            </a:p>
          </p:txBody>
        </p:sp>
        <p:sp>
          <p:nvSpPr>
            <p:cNvPr id="229505" name="Rectangle 129"/>
            <p:cNvSpPr>
              <a:spLocks noChangeArrowheads="1"/>
            </p:cNvSpPr>
            <p:nvPr/>
          </p:nvSpPr>
          <p:spPr bwMode="auto">
            <a:xfrm>
              <a:off x="4612" y="3295"/>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11.5</a:t>
              </a:r>
              <a:endParaRPr lang="en-US" dirty="0"/>
            </a:p>
          </p:txBody>
        </p:sp>
        <p:sp>
          <p:nvSpPr>
            <p:cNvPr id="229506" name="Rectangle 130"/>
            <p:cNvSpPr>
              <a:spLocks noChangeArrowheads="1"/>
            </p:cNvSpPr>
            <p:nvPr/>
          </p:nvSpPr>
          <p:spPr bwMode="auto">
            <a:xfrm>
              <a:off x="4612" y="3630"/>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14.2</a:t>
              </a:r>
              <a:endParaRPr lang="en-US" dirty="0"/>
            </a:p>
          </p:txBody>
        </p:sp>
        <p:sp>
          <p:nvSpPr>
            <p:cNvPr id="229507" name="Rectangle 131"/>
            <p:cNvSpPr>
              <a:spLocks noChangeArrowheads="1"/>
            </p:cNvSpPr>
            <p:nvPr/>
          </p:nvSpPr>
          <p:spPr bwMode="auto">
            <a:xfrm>
              <a:off x="2891" y="847"/>
              <a:ext cx="2455" cy="709"/>
            </a:xfrm>
            <a:prstGeom prst="rect">
              <a:avLst/>
            </a:prstGeom>
            <a:solidFill>
              <a:srgbClr val="EBDFD7"/>
            </a:solidFill>
            <a:ln w="9525">
              <a:noFill/>
              <a:miter lim="800000"/>
              <a:headEnd/>
              <a:tailEnd/>
            </a:ln>
          </p:spPr>
          <p:txBody>
            <a:bodyPr/>
            <a:lstStyle/>
            <a:p>
              <a:endParaRPr lang="en-US" dirty="0"/>
            </a:p>
          </p:txBody>
        </p:sp>
        <p:sp>
          <p:nvSpPr>
            <p:cNvPr id="229508" name="Rectangle 132"/>
            <p:cNvSpPr>
              <a:spLocks noChangeArrowheads="1"/>
            </p:cNvSpPr>
            <p:nvPr/>
          </p:nvSpPr>
          <p:spPr bwMode="auto">
            <a:xfrm>
              <a:off x="2984" y="1023"/>
              <a:ext cx="904" cy="310"/>
            </a:xfrm>
            <a:prstGeom prst="rect">
              <a:avLst/>
            </a:prstGeom>
            <a:noFill/>
            <a:ln w="9525">
              <a:noFill/>
              <a:miter lim="800000"/>
              <a:headEnd/>
              <a:tailEnd/>
            </a:ln>
          </p:spPr>
          <p:txBody>
            <a:bodyPr lIns="0" tIns="0" rIns="0" bIns="0">
              <a:spAutoFit/>
            </a:bodyPr>
            <a:lstStyle/>
            <a:p>
              <a:pPr marL="1588" indent="-1588" algn="ctr"/>
              <a:r>
                <a:rPr lang="en-US" sz="1600" b="1" dirty="0">
                  <a:solidFill>
                    <a:srgbClr val="000000"/>
                  </a:solidFill>
                  <a:cs typeface="Arial" pitchFamily="34" charset="0"/>
                </a:rPr>
                <a:t>Price of </a:t>
              </a:r>
              <a:r>
                <a:rPr lang="en-US" sz="1600" b="1" dirty="0" smtClean="0">
                  <a:solidFill>
                    <a:srgbClr val="000000"/>
                  </a:solidFill>
                  <a:cs typeface="Arial" pitchFamily="34" charset="0"/>
                </a:rPr>
                <a:t>cotton </a:t>
              </a:r>
              <a:r>
                <a:rPr lang="en-US" sz="1600" b="1" dirty="0">
                  <a:solidFill>
                    <a:srgbClr val="000000"/>
                  </a:solidFill>
                  <a:cs typeface="Arial" pitchFamily="34" charset="0"/>
                </a:rPr>
                <a:t>(per pound)</a:t>
              </a:r>
              <a:endParaRPr lang="en-US" sz="1600" b="1" dirty="0">
                <a:cs typeface="Arial" pitchFamily="34" charset="0"/>
              </a:endParaRPr>
            </a:p>
          </p:txBody>
        </p:sp>
        <p:sp>
          <p:nvSpPr>
            <p:cNvPr id="229518" name="Rectangle 142"/>
            <p:cNvSpPr>
              <a:spLocks noChangeArrowheads="1"/>
            </p:cNvSpPr>
            <p:nvPr/>
          </p:nvSpPr>
          <p:spPr bwMode="auto">
            <a:xfrm>
              <a:off x="4080" y="959"/>
              <a:ext cx="1152" cy="465"/>
            </a:xfrm>
            <a:prstGeom prst="rect">
              <a:avLst/>
            </a:prstGeom>
            <a:noFill/>
            <a:ln w="9525">
              <a:noFill/>
              <a:miter lim="800000"/>
              <a:headEnd/>
              <a:tailEnd/>
            </a:ln>
          </p:spPr>
          <p:txBody>
            <a:bodyPr lIns="0" tIns="0" rIns="0" bIns="0">
              <a:spAutoFit/>
            </a:bodyPr>
            <a:lstStyle/>
            <a:p>
              <a:pPr marL="1588" indent="-1588" algn="ctr"/>
              <a:r>
                <a:rPr lang="en-US" sz="1600" b="1" dirty="0">
                  <a:solidFill>
                    <a:srgbClr val="000000"/>
                  </a:solidFill>
                  <a:cs typeface="Arial" pitchFamily="34" charset="0"/>
                </a:rPr>
                <a:t>Quantity of </a:t>
              </a:r>
              <a:r>
                <a:rPr lang="en-US" sz="1600" b="1" dirty="0" smtClean="0">
                  <a:solidFill>
                    <a:srgbClr val="000000"/>
                  </a:solidFill>
                  <a:cs typeface="Arial" pitchFamily="34" charset="0"/>
                </a:rPr>
                <a:t>cotton </a:t>
              </a:r>
              <a:r>
                <a:rPr lang="en-US" sz="1600" b="1" dirty="0">
                  <a:solidFill>
                    <a:srgbClr val="000000"/>
                  </a:solidFill>
                  <a:cs typeface="Arial" pitchFamily="34" charset="0"/>
                </a:rPr>
                <a:t>demanded </a:t>
              </a:r>
              <a:r>
                <a:rPr lang="en-US" sz="1600" b="1" dirty="0" smtClean="0">
                  <a:solidFill>
                    <a:srgbClr val="000000"/>
                  </a:solidFill>
                  <a:cs typeface="Arial" pitchFamily="34" charset="0"/>
                </a:rPr>
                <a:t/>
              </a:r>
              <a:br>
                <a:rPr lang="en-US" sz="1600" b="1" dirty="0" smtClean="0">
                  <a:solidFill>
                    <a:srgbClr val="000000"/>
                  </a:solidFill>
                  <a:cs typeface="Arial" pitchFamily="34" charset="0"/>
                </a:rPr>
              </a:br>
              <a:r>
                <a:rPr lang="en-US" sz="1600" b="1" dirty="0" smtClean="0">
                  <a:solidFill>
                    <a:srgbClr val="000000"/>
                  </a:solidFill>
                  <a:cs typeface="Arial" pitchFamily="34" charset="0"/>
                </a:rPr>
                <a:t>(</a:t>
              </a:r>
              <a:r>
                <a:rPr lang="en-US" sz="1600" b="1" dirty="0">
                  <a:solidFill>
                    <a:srgbClr val="000000"/>
                  </a:solidFill>
                  <a:cs typeface="Arial" pitchFamily="34" charset="0"/>
                </a:rPr>
                <a:t>billions of pounds)</a:t>
              </a:r>
              <a:endParaRPr lang="en-US" sz="1600" b="1" dirty="0">
                <a:cs typeface="Arial" pitchFamily="34" charset="0"/>
              </a:endParaRPr>
            </a:p>
          </p:txBody>
        </p:sp>
        <p:sp>
          <p:nvSpPr>
            <p:cNvPr id="229529" name="Rectangle 153"/>
            <p:cNvSpPr>
              <a:spLocks noChangeArrowheads="1"/>
            </p:cNvSpPr>
            <p:nvPr/>
          </p:nvSpPr>
          <p:spPr bwMode="auto">
            <a:xfrm>
              <a:off x="3312" y="1957"/>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1.75</a:t>
              </a:r>
              <a:endParaRPr lang="en-US" dirty="0"/>
            </a:p>
          </p:txBody>
        </p:sp>
        <p:sp>
          <p:nvSpPr>
            <p:cNvPr id="229530" name="Rectangle 154"/>
            <p:cNvSpPr>
              <a:spLocks noChangeArrowheads="1"/>
            </p:cNvSpPr>
            <p:nvPr/>
          </p:nvSpPr>
          <p:spPr bwMode="auto">
            <a:xfrm>
              <a:off x="3312" y="2292"/>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1.50</a:t>
              </a:r>
              <a:endParaRPr lang="en-US" dirty="0"/>
            </a:p>
          </p:txBody>
        </p:sp>
        <p:sp>
          <p:nvSpPr>
            <p:cNvPr id="229531" name="Rectangle 155"/>
            <p:cNvSpPr>
              <a:spLocks noChangeArrowheads="1"/>
            </p:cNvSpPr>
            <p:nvPr/>
          </p:nvSpPr>
          <p:spPr bwMode="auto">
            <a:xfrm>
              <a:off x="3312" y="2629"/>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1.25</a:t>
              </a:r>
              <a:endParaRPr lang="en-US" dirty="0"/>
            </a:p>
          </p:txBody>
        </p:sp>
        <p:sp>
          <p:nvSpPr>
            <p:cNvPr id="229532" name="Rectangle 156"/>
            <p:cNvSpPr>
              <a:spLocks noChangeArrowheads="1"/>
            </p:cNvSpPr>
            <p:nvPr/>
          </p:nvSpPr>
          <p:spPr bwMode="auto">
            <a:xfrm>
              <a:off x="3312" y="2964"/>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1.00</a:t>
              </a:r>
              <a:endParaRPr lang="en-US" dirty="0"/>
            </a:p>
          </p:txBody>
        </p:sp>
        <p:sp>
          <p:nvSpPr>
            <p:cNvPr id="229533" name="Rectangle 157"/>
            <p:cNvSpPr>
              <a:spLocks noChangeArrowheads="1"/>
            </p:cNvSpPr>
            <p:nvPr/>
          </p:nvSpPr>
          <p:spPr bwMode="auto">
            <a:xfrm>
              <a:off x="3312" y="3298"/>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0.75</a:t>
              </a:r>
              <a:endParaRPr lang="en-US" dirty="0"/>
            </a:p>
          </p:txBody>
        </p:sp>
        <p:sp>
          <p:nvSpPr>
            <p:cNvPr id="229534" name="Rectangle 158"/>
            <p:cNvSpPr>
              <a:spLocks noChangeArrowheads="1"/>
            </p:cNvSpPr>
            <p:nvPr/>
          </p:nvSpPr>
          <p:spPr bwMode="auto">
            <a:xfrm>
              <a:off x="3312" y="3633"/>
              <a:ext cx="276"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0.50</a:t>
              </a:r>
              <a:endParaRPr lang="en-US" dirty="0"/>
            </a:p>
          </p:txBody>
        </p:sp>
        <p:sp>
          <p:nvSpPr>
            <p:cNvPr id="229535" name="Rectangle 159"/>
            <p:cNvSpPr>
              <a:spLocks noChangeArrowheads="1"/>
            </p:cNvSpPr>
            <p:nvPr/>
          </p:nvSpPr>
          <p:spPr bwMode="auto">
            <a:xfrm>
              <a:off x="3242" y="1617"/>
              <a:ext cx="355" cy="146"/>
            </a:xfrm>
            <a:prstGeom prst="rect">
              <a:avLst/>
            </a:prstGeom>
            <a:noFill/>
            <a:ln w="9525">
              <a:noFill/>
              <a:miter lim="800000"/>
              <a:headEnd/>
              <a:tailEnd/>
            </a:ln>
          </p:spPr>
          <p:txBody>
            <a:bodyPr wrap="none" lIns="0" tIns="0" rIns="0" bIns="0">
              <a:spAutoFit/>
            </a:bodyPr>
            <a:lstStyle/>
            <a:p>
              <a:pPr marL="1588" indent="-1588"/>
              <a:r>
                <a:rPr lang="en-US" sz="1900" dirty="0">
                  <a:solidFill>
                    <a:srgbClr val="000000"/>
                  </a:solidFill>
                  <a:latin typeface="Myriad Roman" charset="0"/>
                </a:rPr>
                <a:t>$2.00</a:t>
              </a:r>
              <a:endParaRPr lang="en-US" dirty="0"/>
            </a:p>
          </p:txBody>
        </p:sp>
        <p:sp>
          <p:nvSpPr>
            <p:cNvPr id="229536" name="Rectangle 160"/>
            <p:cNvSpPr>
              <a:spLocks noChangeArrowheads="1"/>
            </p:cNvSpPr>
            <p:nvPr/>
          </p:nvSpPr>
          <p:spPr bwMode="auto">
            <a:xfrm>
              <a:off x="2891" y="583"/>
              <a:ext cx="2455" cy="3342"/>
            </a:xfrm>
            <a:prstGeom prst="rect">
              <a:avLst/>
            </a:prstGeom>
            <a:noFill/>
            <a:ln w="28575">
              <a:solidFill>
                <a:srgbClr val="E6D3CA"/>
              </a:solidFill>
              <a:miter lim="800000"/>
              <a:headEnd/>
              <a:tailEnd/>
            </a:ln>
          </p:spPr>
          <p:txBody>
            <a:bodyPr/>
            <a:lstStyle/>
            <a:p>
              <a:endParaRPr lang="en-US" dirty="0"/>
            </a:p>
          </p:txBody>
        </p:sp>
        <p:sp>
          <p:nvSpPr>
            <p:cNvPr id="229537" name="Rectangle 161"/>
            <p:cNvSpPr>
              <a:spLocks noChangeArrowheads="1"/>
            </p:cNvSpPr>
            <p:nvPr/>
          </p:nvSpPr>
          <p:spPr bwMode="auto">
            <a:xfrm>
              <a:off x="3183" y="637"/>
              <a:ext cx="1863" cy="174"/>
            </a:xfrm>
            <a:prstGeom prst="rect">
              <a:avLst/>
            </a:prstGeom>
            <a:noFill/>
            <a:ln w="9525">
              <a:noFill/>
              <a:miter lim="800000"/>
              <a:headEnd/>
              <a:tailEnd/>
            </a:ln>
          </p:spPr>
          <p:txBody>
            <a:bodyPr wrap="none" lIns="0" tIns="0" rIns="0" bIns="0">
              <a:spAutoFit/>
            </a:bodyPr>
            <a:lstStyle/>
            <a:p>
              <a:pPr marL="1588" indent="-1588" algn="ctr"/>
              <a:r>
                <a:rPr lang="en-US" sz="1800" b="1" dirty="0">
                  <a:solidFill>
                    <a:srgbClr val="000000"/>
                  </a:solidFill>
                  <a:latin typeface="Myriad Roman" charset="0"/>
                </a:rPr>
                <a:t>Demand Schedule for </a:t>
              </a:r>
              <a:r>
                <a:rPr lang="en-US" sz="1800" b="1" dirty="0" smtClean="0">
                  <a:solidFill>
                    <a:srgbClr val="000000"/>
                  </a:solidFill>
                  <a:latin typeface="Myriad Roman" charset="0"/>
                </a:rPr>
                <a:t>Cotton</a:t>
              </a:r>
              <a:endParaRPr lang="en-US" sz="1800" b="1" dirty="0"/>
            </a:p>
          </p:txBody>
        </p:sp>
        <p:sp>
          <p:nvSpPr>
            <p:cNvPr id="229549" name="Line 173"/>
            <p:cNvSpPr>
              <a:spLocks noChangeShapeType="1"/>
            </p:cNvSpPr>
            <p:nvPr/>
          </p:nvSpPr>
          <p:spPr bwMode="auto">
            <a:xfrm>
              <a:off x="2891" y="1556"/>
              <a:ext cx="2455" cy="0"/>
            </a:xfrm>
            <a:prstGeom prst="line">
              <a:avLst/>
            </a:prstGeom>
            <a:noFill/>
            <a:ln w="14288">
              <a:solidFill>
                <a:srgbClr val="BCBEC0"/>
              </a:solidFill>
              <a:miter lim="800000"/>
              <a:headEnd/>
              <a:tailEnd/>
            </a:ln>
          </p:spPr>
          <p:txBody>
            <a:bodyPr/>
            <a:lstStyle/>
            <a:p>
              <a:endParaRPr lang="en-US" dirty="0"/>
            </a:p>
          </p:txBody>
        </p:sp>
        <p:sp>
          <p:nvSpPr>
            <p:cNvPr id="229550" name="Line 174"/>
            <p:cNvSpPr>
              <a:spLocks noChangeShapeType="1"/>
            </p:cNvSpPr>
            <p:nvPr/>
          </p:nvSpPr>
          <p:spPr bwMode="auto">
            <a:xfrm>
              <a:off x="2891" y="847"/>
              <a:ext cx="2455" cy="0"/>
            </a:xfrm>
            <a:prstGeom prst="line">
              <a:avLst/>
            </a:prstGeom>
            <a:noFill/>
            <a:ln w="14288">
              <a:solidFill>
                <a:srgbClr val="BCBEC0"/>
              </a:solidFill>
              <a:miter lim="800000"/>
              <a:headEnd/>
              <a:tailEnd/>
            </a:ln>
          </p:spPr>
          <p:txBody>
            <a:bodyPr/>
            <a:lstStyle/>
            <a:p>
              <a:endParaRPr lang="en-US" dirty="0"/>
            </a:p>
          </p:txBody>
        </p:sp>
        <p:sp>
          <p:nvSpPr>
            <p:cNvPr id="229551" name="Line 175"/>
            <p:cNvSpPr>
              <a:spLocks noChangeShapeType="1"/>
            </p:cNvSpPr>
            <p:nvPr/>
          </p:nvSpPr>
          <p:spPr bwMode="auto">
            <a:xfrm>
              <a:off x="3935" y="845"/>
              <a:ext cx="0" cy="3071"/>
            </a:xfrm>
            <a:prstGeom prst="line">
              <a:avLst/>
            </a:prstGeom>
            <a:noFill/>
            <a:ln w="14288">
              <a:solidFill>
                <a:srgbClr val="BCBEC0"/>
              </a:solidFill>
              <a:miter lim="800000"/>
              <a:headEnd/>
              <a:tailEnd/>
            </a:ln>
          </p:spPr>
          <p:txBody>
            <a:bodyPr/>
            <a:lstStyle/>
            <a:p>
              <a:endParaRPr lang="en-US"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9379">
                                            <p:txEl>
                                              <p:pRg st="0" end="0"/>
                                            </p:txEl>
                                          </p:spTgt>
                                        </p:tgtEl>
                                        <p:attrNameLst>
                                          <p:attrName>style.visibility</p:attrName>
                                        </p:attrNameLst>
                                      </p:cBhvr>
                                      <p:to>
                                        <p:strVal val="visible"/>
                                      </p:to>
                                    </p:set>
                                    <p:animEffect transition="in" filter="wipe(left)">
                                      <p:cBhvr>
                                        <p:cTn id="7" dur="500"/>
                                        <p:tgtEl>
                                          <p:spTgt spid="229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8626" name="Rectangle 2"/>
          <p:cNvSpPr>
            <a:spLocks noGrp="1" noRot="1" noChangeArrowheads="1"/>
          </p:cNvSpPr>
          <p:nvPr>
            <p:ph type="title"/>
          </p:nvPr>
        </p:nvSpPr>
        <p:spPr>
          <a:xfrm>
            <a:off x="827585" y="60325"/>
            <a:ext cx="8322766" cy="555625"/>
          </a:xfrm>
        </p:spPr>
        <p:txBody>
          <a:bodyPr/>
          <a:lstStyle/>
          <a:p>
            <a:r>
              <a:rPr lang="en-US" dirty="0"/>
              <a:t>Demand Curve</a:t>
            </a:r>
          </a:p>
        </p:txBody>
      </p:sp>
      <p:sp>
        <p:nvSpPr>
          <p:cNvPr id="538627" name="Rectangle 3"/>
          <p:cNvSpPr>
            <a:spLocks noGrp="1" noChangeArrowheads="1"/>
          </p:cNvSpPr>
          <p:nvPr>
            <p:ph type="body" idx="1"/>
          </p:nvPr>
        </p:nvSpPr>
        <p:spPr>
          <a:xfrm>
            <a:off x="3886200" y="980728"/>
            <a:ext cx="4953000" cy="2397472"/>
          </a:xfrm>
          <a:solidFill>
            <a:schemeClr val="accent5">
              <a:lumMod val="20000"/>
              <a:lumOff val="80000"/>
            </a:schemeClr>
          </a:solidFill>
        </p:spPr>
        <p:txBody>
          <a:bodyPr/>
          <a:lstStyle/>
          <a:p>
            <a:pPr marL="111125" indent="4763" algn="ctr">
              <a:buFont typeface="Wingdings" pitchFamily="2" charset="2"/>
              <a:buNone/>
            </a:pPr>
            <a:r>
              <a:rPr lang="en-US" dirty="0">
                <a:solidFill>
                  <a:srgbClr val="0033CC"/>
                </a:solidFill>
              </a:rPr>
              <a:t>A </a:t>
            </a:r>
            <a:r>
              <a:rPr lang="en-US" b="1" i="1" dirty="0">
                <a:solidFill>
                  <a:srgbClr val="0033CC"/>
                </a:solidFill>
              </a:rPr>
              <a:t>demand curve</a:t>
            </a:r>
            <a:r>
              <a:rPr lang="en-US" dirty="0">
                <a:solidFill>
                  <a:srgbClr val="0033CC"/>
                </a:solidFill>
              </a:rPr>
              <a:t> is the graphical representation of the demand </a:t>
            </a:r>
            <a:r>
              <a:rPr lang="en-US" dirty="0" smtClean="0">
                <a:solidFill>
                  <a:srgbClr val="0033CC"/>
                </a:solidFill>
              </a:rPr>
              <a:t>schedule. </a:t>
            </a:r>
            <a:br>
              <a:rPr lang="en-US" dirty="0" smtClean="0">
                <a:solidFill>
                  <a:srgbClr val="0033CC"/>
                </a:solidFill>
              </a:rPr>
            </a:br>
            <a:r>
              <a:rPr lang="en-US" dirty="0" smtClean="0">
                <a:solidFill>
                  <a:srgbClr val="0033CC"/>
                </a:solidFill>
              </a:rPr>
              <a:t>It </a:t>
            </a:r>
            <a:r>
              <a:rPr lang="en-US" dirty="0">
                <a:solidFill>
                  <a:srgbClr val="0033CC"/>
                </a:solidFill>
              </a:rPr>
              <a:t>shows how much of a good or service consumers want to buy at any given price.</a:t>
            </a:r>
          </a:p>
        </p:txBody>
      </p:sp>
      <p:sp>
        <p:nvSpPr>
          <p:cNvPr id="539413" name="Line 789"/>
          <p:cNvSpPr>
            <a:spLocks noChangeShapeType="1"/>
          </p:cNvSpPr>
          <p:nvPr/>
        </p:nvSpPr>
        <p:spPr bwMode="auto">
          <a:xfrm flipV="1">
            <a:off x="2220913" y="801688"/>
            <a:ext cx="1587" cy="4383087"/>
          </a:xfrm>
          <a:prstGeom prst="line">
            <a:avLst/>
          </a:prstGeom>
          <a:noFill/>
          <a:ln w="7938">
            <a:solidFill>
              <a:srgbClr val="000000"/>
            </a:solidFill>
            <a:miter lim="800000"/>
            <a:headEnd/>
            <a:tailEnd/>
          </a:ln>
        </p:spPr>
        <p:txBody>
          <a:bodyPr/>
          <a:lstStyle/>
          <a:p>
            <a:endParaRPr lang="en-US" dirty="0"/>
          </a:p>
        </p:txBody>
      </p:sp>
      <p:sp>
        <p:nvSpPr>
          <p:cNvPr id="539414" name="Freeform 790"/>
          <p:cNvSpPr>
            <a:spLocks/>
          </p:cNvSpPr>
          <p:nvPr/>
        </p:nvSpPr>
        <p:spPr bwMode="auto">
          <a:xfrm>
            <a:off x="2220913" y="5268913"/>
            <a:ext cx="176212" cy="152400"/>
          </a:xfrm>
          <a:custGeom>
            <a:avLst/>
            <a:gdLst/>
            <a:ahLst/>
            <a:cxnLst>
              <a:cxn ang="0">
                <a:pos x="71" y="71"/>
              </a:cxn>
              <a:cxn ang="0">
                <a:pos x="0" y="71"/>
              </a:cxn>
              <a:cxn ang="0">
                <a:pos x="0" y="0"/>
              </a:cxn>
            </a:cxnLst>
            <a:rect l="0" t="0" r="r" b="b"/>
            <a:pathLst>
              <a:path w="71" h="71">
                <a:moveTo>
                  <a:pt x="71" y="71"/>
                </a:moveTo>
                <a:lnTo>
                  <a:pt x="0" y="71"/>
                </a:lnTo>
                <a:lnTo>
                  <a:pt x="0" y="0"/>
                </a:lnTo>
              </a:path>
            </a:pathLst>
          </a:custGeom>
          <a:noFill/>
          <a:ln w="7938" cap="flat">
            <a:solidFill>
              <a:srgbClr val="000000"/>
            </a:solidFill>
            <a:prstDash val="solid"/>
            <a:miter lim="800000"/>
            <a:headEnd/>
            <a:tailEnd/>
          </a:ln>
        </p:spPr>
        <p:txBody>
          <a:bodyPr/>
          <a:lstStyle/>
          <a:p>
            <a:endParaRPr lang="en-US" dirty="0"/>
          </a:p>
        </p:txBody>
      </p:sp>
      <p:sp>
        <p:nvSpPr>
          <p:cNvPr id="539415" name="Line 791"/>
          <p:cNvSpPr>
            <a:spLocks noChangeShapeType="1"/>
          </p:cNvSpPr>
          <p:nvPr/>
        </p:nvSpPr>
        <p:spPr bwMode="auto">
          <a:xfrm flipH="1">
            <a:off x="2490788" y="5421313"/>
            <a:ext cx="3957637" cy="1587"/>
          </a:xfrm>
          <a:prstGeom prst="line">
            <a:avLst/>
          </a:prstGeom>
          <a:noFill/>
          <a:ln w="7938">
            <a:solidFill>
              <a:srgbClr val="000000"/>
            </a:solidFill>
            <a:miter lim="800000"/>
            <a:headEnd/>
            <a:tailEnd/>
          </a:ln>
        </p:spPr>
        <p:txBody>
          <a:bodyPr/>
          <a:lstStyle/>
          <a:p>
            <a:endParaRPr lang="en-US" dirty="0"/>
          </a:p>
        </p:txBody>
      </p:sp>
      <p:sp>
        <p:nvSpPr>
          <p:cNvPr id="539416" name="Rectangle 792"/>
          <p:cNvSpPr>
            <a:spLocks noChangeArrowheads="1"/>
          </p:cNvSpPr>
          <p:nvPr/>
        </p:nvSpPr>
        <p:spPr bwMode="auto">
          <a:xfrm>
            <a:off x="2871788" y="5456238"/>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39417" name="Rectangle 793"/>
          <p:cNvSpPr>
            <a:spLocks noChangeArrowheads="1"/>
          </p:cNvSpPr>
          <p:nvPr/>
        </p:nvSpPr>
        <p:spPr bwMode="auto">
          <a:xfrm>
            <a:off x="2020888" y="5456238"/>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39418" name="Rectangle 794"/>
          <p:cNvSpPr>
            <a:spLocks noChangeArrowheads="1"/>
          </p:cNvSpPr>
          <p:nvPr/>
        </p:nvSpPr>
        <p:spPr bwMode="auto">
          <a:xfrm>
            <a:off x="3575050" y="5456238"/>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9</a:t>
            </a:r>
            <a:endParaRPr lang="en-US" sz="1400" dirty="0"/>
          </a:p>
        </p:txBody>
      </p:sp>
      <p:sp>
        <p:nvSpPr>
          <p:cNvPr id="539419" name="Rectangle 795"/>
          <p:cNvSpPr>
            <a:spLocks noChangeArrowheads="1"/>
          </p:cNvSpPr>
          <p:nvPr/>
        </p:nvSpPr>
        <p:spPr bwMode="auto">
          <a:xfrm>
            <a:off x="4224338" y="5456238"/>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11</a:t>
            </a:r>
            <a:endParaRPr lang="en-US" sz="1400" dirty="0"/>
          </a:p>
        </p:txBody>
      </p:sp>
      <p:sp>
        <p:nvSpPr>
          <p:cNvPr id="539420" name="Rectangle 796"/>
          <p:cNvSpPr>
            <a:spLocks noChangeArrowheads="1"/>
          </p:cNvSpPr>
          <p:nvPr/>
        </p:nvSpPr>
        <p:spPr bwMode="auto">
          <a:xfrm>
            <a:off x="5630863" y="5456238"/>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39421" name="Rectangle 797"/>
          <p:cNvSpPr>
            <a:spLocks noChangeArrowheads="1"/>
          </p:cNvSpPr>
          <p:nvPr/>
        </p:nvSpPr>
        <p:spPr bwMode="auto">
          <a:xfrm>
            <a:off x="4924425" y="5456238"/>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39422" name="Rectangle 798"/>
          <p:cNvSpPr>
            <a:spLocks noChangeArrowheads="1"/>
          </p:cNvSpPr>
          <p:nvPr/>
        </p:nvSpPr>
        <p:spPr bwMode="auto">
          <a:xfrm>
            <a:off x="6332538" y="5456238"/>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39433" name="Line 809"/>
          <p:cNvSpPr>
            <a:spLocks noChangeShapeType="1"/>
          </p:cNvSpPr>
          <p:nvPr/>
        </p:nvSpPr>
        <p:spPr bwMode="auto">
          <a:xfrm>
            <a:off x="2220913" y="2473325"/>
            <a:ext cx="141287" cy="1588"/>
          </a:xfrm>
          <a:prstGeom prst="line">
            <a:avLst/>
          </a:prstGeom>
          <a:noFill/>
          <a:ln w="7938">
            <a:solidFill>
              <a:srgbClr val="000000"/>
            </a:solidFill>
            <a:miter lim="800000"/>
            <a:headEnd/>
            <a:tailEnd/>
          </a:ln>
        </p:spPr>
        <p:txBody>
          <a:bodyPr/>
          <a:lstStyle/>
          <a:p>
            <a:endParaRPr lang="en-US" dirty="0"/>
          </a:p>
        </p:txBody>
      </p:sp>
      <p:sp>
        <p:nvSpPr>
          <p:cNvPr id="539434" name="Line 810"/>
          <p:cNvSpPr>
            <a:spLocks noChangeShapeType="1"/>
          </p:cNvSpPr>
          <p:nvPr/>
        </p:nvSpPr>
        <p:spPr bwMode="auto">
          <a:xfrm>
            <a:off x="2220913" y="2894013"/>
            <a:ext cx="141287" cy="1587"/>
          </a:xfrm>
          <a:prstGeom prst="line">
            <a:avLst/>
          </a:prstGeom>
          <a:noFill/>
          <a:ln w="7938">
            <a:solidFill>
              <a:srgbClr val="000000"/>
            </a:solidFill>
            <a:miter lim="800000"/>
            <a:headEnd/>
            <a:tailEnd/>
          </a:ln>
        </p:spPr>
        <p:txBody>
          <a:bodyPr/>
          <a:lstStyle/>
          <a:p>
            <a:endParaRPr lang="en-US" dirty="0"/>
          </a:p>
        </p:txBody>
      </p:sp>
      <p:sp>
        <p:nvSpPr>
          <p:cNvPr id="539435" name="Line 811"/>
          <p:cNvSpPr>
            <a:spLocks noChangeShapeType="1"/>
          </p:cNvSpPr>
          <p:nvPr/>
        </p:nvSpPr>
        <p:spPr bwMode="auto">
          <a:xfrm>
            <a:off x="2220913" y="3317875"/>
            <a:ext cx="141287" cy="3175"/>
          </a:xfrm>
          <a:prstGeom prst="line">
            <a:avLst/>
          </a:prstGeom>
          <a:noFill/>
          <a:ln w="7938">
            <a:solidFill>
              <a:srgbClr val="000000"/>
            </a:solidFill>
            <a:miter lim="800000"/>
            <a:headEnd/>
            <a:tailEnd/>
          </a:ln>
        </p:spPr>
        <p:txBody>
          <a:bodyPr/>
          <a:lstStyle/>
          <a:p>
            <a:endParaRPr lang="en-US" dirty="0"/>
          </a:p>
        </p:txBody>
      </p:sp>
      <p:sp>
        <p:nvSpPr>
          <p:cNvPr id="539436" name="Line 812"/>
          <p:cNvSpPr>
            <a:spLocks noChangeShapeType="1"/>
          </p:cNvSpPr>
          <p:nvPr/>
        </p:nvSpPr>
        <p:spPr bwMode="auto">
          <a:xfrm>
            <a:off x="2220913" y="3738563"/>
            <a:ext cx="141287" cy="3175"/>
          </a:xfrm>
          <a:prstGeom prst="line">
            <a:avLst/>
          </a:prstGeom>
          <a:noFill/>
          <a:ln w="7938">
            <a:solidFill>
              <a:srgbClr val="000000"/>
            </a:solidFill>
            <a:miter lim="800000"/>
            <a:headEnd/>
            <a:tailEnd/>
          </a:ln>
        </p:spPr>
        <p:txBody>
          <a:bodyPr/>
          <a:lstStyle/>
          <a:p>
            <a:endParaRPr lang="en-US" dirty="0"/>
          </a:p>
        </p:txBody>
      </p:sp>
      <p:sp>
        <p:nvSpPr>
          <p:cNvPr id="539437" name="Line 813"/>
          <p:cNvSpPr>
            <a:spLocks noChangeShapeType="1"/>
          </p:cNvSpPr>
          <p:nvPr/>
        </p:nvSpPr>
        <p:spPr bwMode="auto">
          <a:xfrm>
            <a:off x="2220913" y="4156075"/>
            <a:ext cx="141287" cy="3175"/>
          </a:xfrm>
          <a:prstGeom prst="line">
            <a:avLst/>
          </a:prstGeom>
          <a:noFill/>
          <a:ln w="7938">
            <a:solidFill>
              <a:srgbClr val="000000"/>
            </a:solidFill>
            <a:miter lim="800000"/>
            <a:headEnd/>
            <a:tailEnd/>
          </a:ln>
        </p:spPr>
        <p:txBody>
          <a:bodyPr/>
          <a:lstStyle/>
          <a:p>
            <a:endParaRPr lang="en-US" dirty="0"/>
          </a:p>
        </p:txBody>
      </p:sp>
      <p:sp>
        <p:nvSpPr>
          <p:cNvPr id="539438" name="Line 814"/>
          <p:cNvSpPr>
            <a:spLocks noChangeShapeType="1"/>
          </p:cNvSpPr>
          <p:nvPr/>
        </p:nvSpPr>
        <p:spPr bwMode="auto">
          <a:xfrm>
            <a:off x="2220913" y="4576763"/>
            <a:ext cx="141287" cy="1587"/>
          </a:xfrm>
          <a:prstGeom prst="line">
            <a:avLst/>
          </a:prstGeom>
          <a:noFill/>
          <a:ln w="7938">
            <a:solidFill>
              <a:srgbClr val="000000"/>
            </a:solidFill>
            <a:miter lim="800000"/>
            <a:headEnd/>
            <a:tailEnd/>
          </a:ln>
        </p:spPr>
        <p:txBody>
          <a:bodyPr/>
          <a:lstStyle/>
          <a:p>
            <a:endParaRPr lang="en-US" dirty="0"/>
          </a:p>
        </p:txBody>
      </p:sp>
      <p:sp>
        <p:nvSpPr>
          <p:cNvPr id="539439" name="Line 815"/>
          <p:cNvSpPr>
            <a:spLocks noChangeShapeType="1"/>
          </p:cNvSpPr>
          <p:nvPr/>
        </p:nvSpPr>
        <p:spPr bwMode="auto">
          <a:xfrm>
            <a:off x="2220913" y="5000625"/>
            <a:ext cx="141287" cy="4763"/>
          </a:xfrm>
          <a:prstGeom prst="line">
            <a:avLst/>
          </a:prstGeom>
          <a:noFill/>
          <a:ln w="7938">
            <a:solidFill>
              <a:srgbClr val="000000"/>
            </a:solidFill>
            <a:miter lim="800000"/>
            <a:headEnd/>
            <a:tailEnd/>
          </a:ln>
        </p:spPr>
        <p:txBody>
          <a:bodyPr/>
          <a:lstStyle/>
          <a:p>
            <a:endParaRPr lang="en-US" dirty="0"/>
          </a:p>
        </p:txBody>
      </p:sp>
      <p:sp>
        <p:nvSpPr>
          <p:cNvPr id="539440" name="Line 816"/>
          <p:cNvSpPr>
            <a:spLocks noChangeShapeType="1"/>
          </p:cNvSpPr>
          <p:nvPr/>
        </p:nvSpPr>
        <p:spPr bwMode="auto">
          <a:xfrm flipV="1">
            <a:off x="2927350" y="5299075"/>
            <a:ext cx="4763" cy="122238"/>
          </a:xfrm>
          <a:prstGeom prst="line">
            <a:avLst/>
          </a:prstGeom>
          <a:noFill/>
          <a:ln w="7938">
            <a:solidFill>
              <a:srgbClr val="000000"/>
            </a:solidFill>
            <a:miter lim="800000"/>
            <a:headEnd/>
            <a:tailEnd/>
          </a:ln>
        </p:spPr>
        <p:txBody>
          <a:bodyPr/>
          <a:lstStyle/>
          <a:p>
            <a:endParaRPr lang="en-US" dirty="0"/>
          </a:p>
        </p:txBody>
      </p:sp>
      <p:sp>
        <p:nvSpPr>
          <p:cNvPr id="539441" name="Line 817"/>
          <p:cNvSpPr>
            <a:spLocks noChangeShapeType="1"/>
          </p:cNvSpPr>
          <p:nvPr/>
        </p:nvSpPr>
        <p:spPr bwMode="auto">
          <a:xfrm flipV="1">
            <a:off x="3630613" y="5299075"/>
            <a:ext cx="3175" cy="122238"/>
          </a:xfrm>
          <a:prstGeom prst="line">
            <a:avLst/>
          </a:prstGeom>
          <a:noFill/>
          <a:ln w="7938">
            <a:solidFill>
              <a:srgbClr val="000000"/>
            </a:solidFill>
            <a:miter lim="800000"/>
            <a:headEnd/>
            <a:tailEnd/>
          </a:ln>
        </p:spPr>
        <p:txBody>
          <a:bodyPr/>
          <a:lstStyle/>
          <a:p>
            <a:endParaRPr lang="en-US" dirty="0"/>
          </a:p>
        </p:txBody>
      </p:sp>
      <p:sp>
        <p:nvSpPr>
          <p:cNvPr id="539442" name="Line 818"/>
          <p:cNvSpPr>
            <a:spLocks noChangeShapeType="1"/>
          </p:cNvSpPr>
          <p:nvPr/>
        </p:nvSpPr>
        <p:spPr bwMode="auto">
          <a:xfrm flipV="1">
            <a:off x="4332288" y="5299075"/>
            <a:ext cx="1587" cy="122238"/>
          </a:xfrm>
          <a:prstGeom prst="line">
            <a:avLst/>
          </a:prstGeom>
          <a:noFill/>
          <a:ln w="7938">
            <a:solidFill>
              <a:srgbClr val="000000"/>
            </a:solidFill>
            <a:miter lim="800000"/>
            <a:headEnd/>
            <a:tailEnd/>
          </a:ln>
        </p:spPr>
        <p:txBody>
          <a:bodyPr/>
          <a:lstStyle/>
          <a:p>
            <a:endParaRPr lang="en-US" dirty="0"/>
          </a:p>
        </p:txBody>
      </p:sp>
      <p:sp>
        <p:nvSpPr>
          <p:cNvPr id="539443" name="Line 819"/>
          <p:cNvSpPr>
            <a:spLocks noChangeShapeType="1"/>
          </p:cNvSpPr>
          <p:nvPr/>
        </p:nvSpPr>
        <p:spPr bwMode="auto">
          <a:xfrm flipV="1">
            <a:off x="5032375" y="5299075"/>
            <a:ext cx="3175" cy="122238"/>
          </a:xfrm>
          <a:prstGeom prst="line">
            <a:avLst/>
          </a:prstGeom>
          <a:noFill/>
          <a:ln w="7938">
            <a:solidFill>
              <a:srgbClr val="000000"/>
            </a:solidFill>
            <a:miter lim="800000"/>
            <a:headEnd/>
            <a:tailEnd/>
          </a:ln>
        </p:spPr>
        <p:txBody>
          <a:bodyPr/>
          <a:lstStyle/>
          <a:p>
            <a:endParaRPr lang="en-US" dirty="0"/>
          </a:p>
        </p:txBody>
      </p:sp>
      <p:sp>
        <p:nvSpPr>
          <p:cNvPr id="539444" name="Line 820"/>
          <p:cNvSpPr>
            <a:spLocks noChangeShapeType="1"/>
          </p:cNvSpPr>
          <p:nvPr/>
        </p:nvSpPr>
        <p:spPr bwMode="auto">
          <a:xfrm flipV="1">
            <a:off x="5740400" y="5299075"/>
            <a:ext cx="1588" cy="122238"/>
          </a:xfrm>
          <a:prstGeom prst="line">
            <a:avLst/>
          </a:prstGeom>
          <a:noFill/>
          <a:ln w="7938">
            <a:solidFill>
              <a:srgbClr val="000000"/>
            </a:solidFill>
            <a:miter lim="800000"/>
            <a:headEnd/>
            <a:tailEnd/>
          </a:ln>
        </p:spPr>
        <p:txBody>
          <a:bodyPr/>
          <a:lstStyle/>
          <a:p>
            <a:endParaRPr lang="en-US" dirty="0"/>
          </a:p>
        </p:txBody>
      </p:sp>
      <p:sp>
        <p:nvSpPr>
          <p:cNvPr id="539445" name="Line 821"/>
          <p:cNvSpPr>
            <a:spLocks noChangeShapeType="1"/>
          </p:cNvSpPr>
          <p:nvPr/>
        </p:nvSpPr>
        <p:spPr bwMode="auto">
          <a:xfrm flipV="1">
            <a:off x="6443663" y="5299075"/>
            <a:ext cx="1587" cy="122238"/>
          </a:xfrm>
          <a:prstGeom prst="line">
            <a:avLst/>
          </a:prstGeom>
          <a:noFill/>
          <a:ln w="7938">
            <a:solidFill>
              <a:srgbClr val="000000"/>
            </a:solidFill>
            <a:miter lim="800000"/>
            <a:headEnd/>
            <a:tailEnd/>
          </a:ln>
        </p:spPr>
        <p:txBody>
          <a:bodyPr/>
          <a:lstStyle/>
          <a:p>
            <a:endParaRPr lang="en-US" dirty="0"/>
          </a:p>
        </p:txBody>
      </p:sp>
      <p:sp>
        <p:nvSpPr>
          <p:cNvPr id="539446" name="Rectangle 822"/>
          <p:cNvSpPr>
            <a:spLocks noChangeArrowheads="1"/>
          </p:cNvSpPr>
          <p:nvPr/>
        </p:nvSpPr>
        <p:spPr bwMode="auto">
          <a:xfrm>
            <a:off x="1649413" y="2365375"/>
            <a:ext cx="442912"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39447" name="Rectangle 823"/>
          <p:cNvSpPr>
            <a:spLocks noChangeArrowheads="1"/>
          </p:cNvSpPr>
          <p:nvPr/>
        </p:nvSpPr>
        <p:spPr bwMode="auto">
          <a:xfrm>
            <a:off x="1758950" y="2786063"/>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39448" name="Rectangle 824"/>
          <p:cNvSpPr>
            <a:spLocks noChangeArrowheads="1"/>
          </p:cNvSpPr>
          <p:nvPr/>
        </p:nvSpPr>
        <p:spPr bwMode="auto">
          <a:xfrm>
            <a:off x="1758950" y="3208338"/>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39449" name="Rectangle 825"/>
          <p:cNvSpPr>
            <a:spLocks noChangeArrowheads="1"/>
          </p:cNvSpPr>
          <p:nvPr/>
        </p:nvSpPr>
        <p:spPr bwMode="auto">
          <a:xfrm>
            <a:off x="1758950" y="3629025"/>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39450" name="Rectangle 826"/>
          <p:cNvSpPr>
            <a:spLocks noChangeArrowheads="1"/>
          </p:cNvSpPr>
          <p:nvPr/>
        </p:nvSpPr>
        <p:spPr bwMode="auto">
          <a:xfrm>
            <a:off x="1758950" y="4048125"/>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39451" name="Rectangle 827"/>
          <p:cNvSpPr>
            <a:spLocks noChangeArrowheads="1"/>
          </p:cNvSpPr>
          <p:nvPr/>
        </p:nvSpPr>
        <p:spPr bwMode="auto">
          <a:xfrm>
            <a:off x="1758950" y="4473575"/>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39452" name="Rectangle 828"/>
          <p:cNvSpPr>
            <a:spLocks noChangeArrowheads="1"/>
          </p:cNvSpPr>
          <p:nvPr/>
        </p:nvSpPr>
        <p:spPr bwMode="auto">
          <a:xfrm>
            <a:off x="1758950" y="4891088"/>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39479" name="Freeform 855"/>
          <p:cNvSpPr>
            <a:spLocks/>
          </p:cNvSpPr>
          <p:nvPr/>
        </p:nvSpPr>
        <p:spPr bwMode="auto">
          <a:xfrm>
            <a:off x="2790825" y="4397375"/>
            <a:ext cx="1428750" cy="839788"/>
          </a:xfrm>
          <a:custGeom>
            <a:avLst/>
            <a:gdLst/>
            <a:ahLst/>
            <a:cxnLst>
              <a:cxn ang="0">
                <a:pos x="242" y="113"/>
              </a:cxn>
              <a:cxn ang="0">
                <a:pos x="226" y="134"/>
              </a:cxn>
              <a:cxn ang="0">
                <a:pos x="16" y="134"/>
              </a:cxn>
              <a:cxn ang="0">
                <a:pos x="0" y="113"/>
              </a:cxn>
              <a:cxn ang="0">
                <a:pos x="0" y="21"/>
              </a:cxn>
              <a:cxn ang="0">
                <a:pos x="16" y="0"/>
              </a:cxn>
              <a:cxn ang="0">
                <a:pos x="226" y="0"/>
              </a:cxn>
              <a:cxn ang="0">
                <a:pos x="242" y="21"/>
              </a:cxn>
              <a:cxn ang="0">
                <a:pos x="242" y="113"/>
              </a:cxn>
            </a:cxnLst>
            <a:rect l="0" t="0" r="r" b="b"/>
            <a:pathLst>
              <a:path w="242" h="134">
                <a:moveTo>
                  <a:pt x="242" y="113"/>
                </a:moveTo>
                <a:cubicBezTo>
                  <a:pt x="242" y="124"/>
                  <a:pt x="234" y="134"/>
                  <a:pt x="226" y="134"/>
                </a:cubicBezTo>
                <a:cubicBezTo>
                  <a:pt x="16" y="134"/>
                  <a:pt x="16" y="134"/>
                  <a:pt x="16" y="134"/>
                </a:cubicBezTo>
                <a:cubicBezTo>
                  <a:pt x="8" y="134"/>
                  <a:pt x="0" y="124"/>
                  <a:pt x="0" y="113"/>
                </a:cubicBezTo>
                <a:cubicBezTo>
                  <a:pt x="0" y="21"/>
                  <a:pt x="0" y="21"/>
                  <a:pt x="0" y="21"/>
                </a:cubicBezTo>
                <a:cubicBezTo>
                  <a:pt x="0" y="10"/>
                  <a:pt x="8" y="0"/>
                  <a:pt x="16" y="0"/>
                </a:cubicBezTo>
                <a:cubicBezTo>
                  <a:pt x="226" y="0"/>
                  <a:pt x="226" y="0"/>
                  <a:pt x="226" y="0"/>
                </a:cubicBezTo>
                <a:cubicBezTo>
                  <a:pt x="234" y="0"/>
                  <a:pt x="242" y="10"/>
                  <a:pt x="242" y="21"/>
                </a:cubicBezTo>
                <a:lnTo>
                  <a:pt x="242" y="113"/>
                </a:lnTo>
                <a:close/>
              </a:path>
            </a:pathLst>
          </a:custGeom>
          <a:solidFill>
            <a:srgbClr val="D6E2E0"/>
          </a:solidFill>
          <a:ln w="9525">
            <a:noFill/>
            <a:round/>
            <a:headEnd/>
            <a:tailEnd/>
          </a:ln>
        </p:spPr>
        <p:txBody>
          <a:bodyPr/>
          <a:lstStyle/>
          <a:p>
            <a:endParaRPr lang="en-US" dirty="0"/>
          </a:p>
        </p:txBody>
      </p:sp>
      <p:sp>
        <p:nvSpPr>
          <p:cNvPr id="539498" name="Line 874"/>
          <p:cNvSpPr>
            <a:spLocks noChangeShapeType="1"/>
          </p:cNvSpPr>
          <p:nvPr/>
        </p:nvSpPr>
        <p:spPr bwMode="auto">
          <a:xfrm flipV="1">
            <a:off x="2162175" y="5156200"/>
            <a:ext cx="123825" cy="60325"/>
          </a:xfrm>
          <a:prstGeom prst="line">
            <a:avLst/>
          </a:prstGeom>
          <a:noFill/>
          <a:ln w="7938">
            <a:solidFill>
              <a:srgbClr val="000000"/>
            </a:solidFill>
            <a:miter lim="800000"/>
            <a:headEnd/>
            <a:tailEnd/>
          </a:ln>
        </p:spPr>
        <p:txBody>
          <a:bodyPr/>
          <a:lstStyle/>
          <a:p>
            <a:endParaRPr lang="en-US" dirty="0"/>
          </a:p>
        </p:txBody>
      </p:sp>
      <p:sp>
        <p:nvSpPr>
          <p:cNvPr id="539499" name="Line 875"/>
          <p:cNvSpPr>
            <a:spLocks noChangeShapeType="1"/>
          </p:cNvSpPr>
          <p:nvPr/>
        </p:nvSpPr>
        <p:spPr bwMode="auto">
          <a:xfrm flipV="1">
            <a:off x="2162175" y="5237163"/>
            <a:ext cx="123825" cy="61912"/>
          </a:xfrm>
          <a:prstGeom prst="line">
            <a:avLst/>
          </a:prstGeom>
          <a:noFill/>
          <a:ln w="7938">
            <a:solidFill>
              <a:srgbClr val="000000"/>
            </a:solidFill>
            <a:miter lim="800000"/>
            <a:headEnd/>
            <a:tailEnd/>
          </a:ln>
        </p:spPr>
        <p:txBody>
          <a:bodyPr/>
          <a:lstStyle/>
          <a:p>
            <a:endParaRPr lang="en-US" dirty="0"/>
          </a:p>
        </p:txBody>
      </p:sp>
      <p:sp>
        <p:nvSpPr>
          <p:cNvPr id="539500" name="Line 876"/>
          <p:cNvSpPr>
            <a:spLocks noChangeShapeType="1"/>
          </p:cNvSpPr>
          <p:nvPr/>
        </p:nvSpPr>
        <p:spPr bwMode="auto">
          <a:xfrm flipH="1">
            <a:off x="2362200" y="5365750"/>
            <a:ext cx="71438" cy="106363"/>
          </a:xfrm>
          <a:prstGeom prst="line">
            <a:avLst/>
          </a:prstGeom>
          <a:noFill/>
          <a:ln w="7938">
            <a:solidFill>
              <a:srgbClr val="000000"/>
            </a:solidFill>
            <a:miter lim="800000"/>
            <a:headEnd/>
            <a:tailEnd/>
          </a:ln>
        </p:spPr>
        <p:txBody>
          <a:bodyPr/>
          <a:lstStyle/>
          <a:p>
            <a:endParaRPr lang="en-US" dirty="0"/>
          </a:p>
        </p:txBody>
      </p:sp>
      <p:sp>
        <p:nvSpPr>
          <p:cNvPr id="539501" name="Line 877"/>
          <p:cNvSpPr>
            <a:spLocks noChangeShapeType="1"/>
          </p:cNvSpPr>
          <p:nvPr/>
        </p:nvSpPr>
        <p:spPr bwMode="auto">
          <a:xfrm flipH="1">
            <a:off x="2457450" y="5365750"/>
            <a:ext cx="69850" cy="106363"/>
          </a:xfrm>
          <a:prstGeom prst="line">
            <a:avLst/>
          </a:prstGeom>
          <a:noFill/>
          <a:ln w="7938">
            <a:solidFill>
              <a:srgbClr val="000000"/>
            </a:solidFill>
            <a:miter lim="800000"/>
            <a:headEnd/>
            <a:tailEnd/>
          </a:ln>
        </p:spPr>
        <p:txBody>
          <a:bodyPr/>
          <a:lstStyle/>
          <a:p>
            <a:endParaRPr lang="en-US" dirty="0"/>
          </a:p>
        </p:txBody>
      </p:sp>
      <p:sp>
        <p:nvSpPr>
          <p:cNvPr id="539502" name="Rectangle 878"/>
          <p:cNvSpPr>
            <a:spLocks noChangeArrowheads="1"/>
          </p:cNvSpPr>
          <p:nvPr/>
        </p:nvSpPr>
        <p:spPr bwMode="auto">
          <a:xfrm>
            <a:off x="914400" y="762000"/>
            <a:ext cx="1098550" cy="646331"/>
          </a:xfrm>
          <a:prstGeom prst="rect">
            <a:avLst/>
          </a:prstGeom>
          <a:noFill/>
          <a:ln w="9525">
            <a:noFill/>
            <a:miter lim="800000"/>
            <a:headEnd/>
            <a:tailEnd/>
          </a:ln>
        </p:spPr>
        <p:txBody>
          <a:bodyPr lIns="0" tIns="0" rIns="0" bIns="0">
            <a:spAutoFit/>
          </a:bodyPr>
          <a:lstStyle/>
          <a:p>
            <a:pPr marL="1588" indent="-1588" algn="ctr"/>
            <a:r>
              <a:rPr lang="en-US" sz="1400" b="1" dirty="0" smtClean="0">
                <a:solidFill>
                  <a:srgbClr val="000000"/>
                </a:solidFill>
                <a:latin typeface="Myriad Roman" charset="0"/>
              </a:rPr>
              <a:t>Price </a:t>
            </a:r>
            <a:r>
              <a:rPr lang="en-US" sz="1400" b="1" dirty="0">
                <a:solidFill>
                  <a:srgbClr val="000000"/>
                </a:solidFill>
                <a:latin typeface="Myriad Roman" charset="0"/>
              </a:rPr>
              <a:t>of </a:t>
            </a:r>
            <a:r>
              <a:rPr lang="en-US" sz="1400" b="1" dirty="0" smtClean="0">
                <a:solidFill>
                  <a:srgbClr val="000000"/>
                </a:solidFill>
                <a:latin typeface="Myriad Roman" charset="0"/>
              </a:rPr>
              <a:t>cotton </a:t>
            </a:r>
            <a:br>
              <a:rPr lang="en-US" sz="1400" b="1" dirty="0" smtClean="0">
                <a:solidFill>
                  <a:srgbClr val="000000"/>
                </a:solidFill>
                <a:latin typeface="Myriad Roman" charset="0"/>
              </a:rPr>
            </a:br>
            <a:r>
              <a:rPr lang="en-US" sz="1400" b="1" dirty="0" smtClean="0">
                <a:solidFill>
                  <a:srgbClr val="000000"/>
                </a:solidFill>
                <a:latin typeface="Myriad Roman" charset="0"/>
              </a:rPr>
              <a:t>(</a:t>
            </a:r>
            <a:r>
              <a:rPr lang="en-US" sz="1400" b="1" dirty="0">
                <a:solidFill>
                  <a:srgbClr val="000000"/>
                </a:solidFill>
                <a:latin typeface="Myriad Roman" charset="0"/>
              </a:rPr>
              <a:t>per </a:t>
            </a:r>
            <a:r>
              <a:rPr lang="en-US" sz="1400" b="1" dirty="0" smtClean="0">
                <a:solidFill>
                  <a:srgbClr val="000000"/>
                </a:solidFill>
                <a:latin typeface="Myriad Roman" charset="0"/>
              </a:rPr>
              <a:t>pound)</a:t>
            </a:r>
            <a:endParaRPr lang="en-US" sz="1400" b="1" dirty="0"/>
          </a:p>
        </p:txBody>
      </p:sp>
      <p:sp>
        <p:nvSpPr>
          <p:cNvPr id="539503" name="Rectangle 879"/>
          <p:cNvSpPr>
            <a:spLocks noChangeArrowheads="1"/>
          </p:cNvSpPr>
          <p:nvPr/>
        </p:nvSpPr>
        <p:spPr bwMode="auto">
          <a:xfrm>
            <a:off x="4529138" y="5735638"/>
            <a:ext cx="2176462" cy="430887"/>
          </a:xfrm>
          <a:prstGeom prst="rect">
            <a:avLst/>
          </a:prstGeom>
          <a:noFill/>
          <a:ln w="9525">
            <a:noFill/>
            <a:miter lim="800000"/>
            <a:headEnd/>
            <a:tailEnd/>
          </a:ln>
        </p:spPr>
        <p:txBody>
          <a:bodyPr lIns="0" tIns="0" rIns="0" bIns="0">
            <a:spAutoFit/>
          </a:bodyPr>
          <a:lstStyle/>
          <a:p>
            <a:pPr marL="1588" indent="-1588" algn="ctr"/>
            <a:r>
              <a:rPr lang="en-US" sz="1400" b="1" dirty="0">
                <a:solidFill>
                  <a:srgbClr val="000000"/>
                </a:solidFill>
                <a:latin typeface="Myriad Roman" charset="0"/>
              </a:rPr>
              <a:t>Quantity of </a:t>
            </a:r>
            <a:r>
              <a:rPr lang="en-US" sz="1400" b="1" dirty="0" smtClean="0">
                <a:solidFill>
                  <a:srgbClr val="000000"/>
                </a:solidFill>
                <a:latin typeface="Myriad Roman" charset="0"/>
              </a:rPr>
              <a:t>cotton </a:t>
            </a:r>
            <a:r>
              <a:rPr lang="en-US" sz="1400" b="1" dirty="0">
                <a:solidFill>
                  <a:srgbClr val="000000"/>
                </a:solidFill>
                <a:latin typeface="Myriad Roman" charset="0"/>
              </a:rPr>
              <a:t>(billions of pounds)</a:t>
            </a:r>
            <a:endParaRPr lang="en-US" sz="1400" b="1" dirty="0"/>
          </a:p>
        </p:txBody>
      </p:sp>
      <p:grpSp>
        <p:nvGrpSpPr>
          <p:cNvPr id="2" name="Group 886"/>
          <p:cNvGrpSpPr>
            <a:grpSpLocks/>
          </p:cNvGrpSpPr>
          <p:nvPr/>
        </p:nvGrpSpPr>
        <p:grpSpPr bwMode="auto">
          <a:xfrm>
            <a:off x="2903538" y="2422525"/>
            <a:ext cx="3402012" cy="2630488"/>
            <a:chOff x="1829" y="1526"/>
            <a:chExt cx="2143" cy="1657"/>
          </a:xfrm>
        </p:grpSpPr>
        <p:sp>
          <p:nvSpPr>
            <p:cNvPr id="539463" name="Freeform 839"/>
            <p:cNvSpPr>
              <a:spLocks/>
            </p:cNvSpPr>
            <p:nvPr/>
          </p:nvSpPr>
          <p:spPr bwMode="auto">
            <a:xfrm>
              <a:off x="1867" y="1558"/>
              <a:ext cx="1571" cy="1592"/>
            </a:xfrm>
            <a:custGeom>
              <a:avLst/>
              <a:gdLst/>
              <a:ahLst/>
              <a:cxnLst>
                <a:cxn ang="0">
                  <a:pos x="0" y="0"/>
                </a:cxn>
                <a:cxn ang="0">
                  <a:pos x="423" y="494"/>
                </a:cxn>
              </a:cxnLst>
              <a:rect l="0" t="0" r="r" b="b"/>
              <a:pathLst>
                <a:path w="423" h="494">
                  <a:moveTo>
                    <a:pt x="0" y="0"/>
                  </a:moveTo>
                  <a:cubicBezTo>
                    <a:pt x="23" y="133"/>
                    <a:pt x="158" y="409"/>
                    <a:pt x="423" y="494"/>
                  </a:cubicBezTo>
                </a:path>
              </a:pathLst>
            </a:custGeom>
            <a:noFill/>
            <a:ln w="30163" cap="flat">
              <a:solidFill>
                <a:srgbClr val="3C5DAA"/>
              </a:solidFill>
              <a:prstDash val="solid"/>
              <a:miter lim="800000"/>
              <a:headEnd/>
              <a:tailEnd/>
            </a:ln>
          </p:spPr>
          <p:txBody>
            <a:bodyPr/>
            <a:lstStyle/>
            <a:p>
              <a:endParaRPr lang="en-US" dirty="0"/>
            </a:p>
          </p:txBody>
        </p:sp>
        <p:grpSp>
          <p:nvGrpSpPr>
            <p:cNvPr id="3" name="Group 885"/>
            <p:cNvGrpSpPr>
              <a:grpSpLocks/>
            </p:cNvGrpSpPr>
            <p:nvPr/>
          </p:nvGrpSpPr>
          <p:grpSpPr bwMode="auto">
            <a:xfrm>
              <a:off x="1829" y="1526"/>
              <a:ext cx="2143" cy="1657"/>
              <a:chOff x="1829" y="1526"/>
              <a:chExt cx="2143" cy="1657"/>
            </a:xfrm>
          </p:grpSpPr>
          <p:sp>
            <p:nvSpPr>
              <p:cNvPr id="539464" name="Oval 840"/>
              <p:cNvSpPr>
                <a:spLocks noChangeArrowheads="1"/>
              </p:cNvSpPr>
              <p:nvPr/>
            </p:nvSpPr>
            <p:spPr bwMode="auto">
              <a:xfrm>
                <a:off x="1829" y="1526"/>
                <a:ext cx="74" cy="65"/>
              </a:xfrm>
              <a:prstGeom prst="ellipse">
                <a:avLst/>
              </a:prstGeom>
              <a:solidFill>
                <a:srgbClr val="000000"/>
              </a:solidFill>
              <a:ln w="9525">
                <a:noFill/>
                <a:round/>
                <a:headEnd/>
                <a:tailEnd/>
              </a:ln>
            </p:spPr>
            <p:txBody>
              <a:bodyPr/>
              <a:lstStyle/>
              <a:p>
                <a:endParaRPr lang="en-US" dirty="0"/>
              </a:p>
            </p:txBody>
          </p:sp>
          <p:sp>
            <p:nvSpPr>
              <p:cNvPr id="539465" name="Oval 841"/>
              <p:cNvSpPr>
                <a:spLocks noChangeArrowheads="1"/>
              </p:cNvSpPr>
              <p:nvPr/>
            </p:nvSpPr>
            <p:spPr bwMode="auto">
              <a:xfrm>
                <a:off x="1915" y="1790"/>
                <a:ext cx="75" cy="66"/>
              </a:xfrm>
              <a:prstGeom prst="ellipse">
                <a:avLst/>
              </a:prstGeom>
              <a:solidFill>
                <a:srgbClr val="000000"/>
              </a:solidFill>
              <a:ln w="9525">
                <a:noFill/>
                <a:round/>
                <a:headEnd/>
                <a:tailEnd/>
              </a:ln>
            </p:spPr>
            <p:txBody>
              <a:bodyPr/>
              <a:lstStyle/>
              <a:p>
                <a:endParaRPr lang="en-US" dirty="0"/>
              </a:p>
            </p:txBody>
          </p:sp>
          <p:sp>
            <p:nvSpPr>
              <p:cNvPr id="539466" name="Oval 842"/>
              <p:cNvSpPr>
                <a:spLocks noChangeArrowheads="1"/>
              </p:cNvSpPr>
              <p:nvPr/>
            </p:nvSpPr>
            <p:spPr bwMode="auto">
              <a:xfrm>
                <a:off x="2049" y="2057"/>
                <a:ext cx="75" cy="66"/>
              </a:xfrm>
              <a:prstGeom prst="ellipse">
                <a:avLst/>
              </a:prstGeom>
              <a:solidFill>
                <a:srgbClr val="000000"/>
              </a:solidFill>
              <a:ln w="9525">
                <a:noFill/>
                <a:round/>
                <a:headEnd/>
                <a:tailEnd/>
              </a:ln>
            </p:spPr>
            <p:txBody>
              <a:bodyPr/>
              <a:lstStyle/>
              <a:p>
                <a:endParaRPr lang="en-US" dirty="0"/>
              </a:p>
            </p:txBody>
          </p:sp>
          <p:sp>
            <p:nvSpPr>
              <p:cNvPr id="539467" name="Oval 843"/>
              <p:cNvSpPr>
                <a:spLocks noChangeArrowheads="1"/>
              </p:cNvSpPr>
              <p:nvPr/>
            </p:nvSpPr>
            <p:spPr bwMode="auto">
              <a:xfrm>
                <a:off x="2227" y="2322"/>
                <a:ext cx="73" cy="64"/>
              </a:xfrm>
              <a:prstGeom prst="ellipse">
                <a:avLst/>
              </a:prstGeom>
              <a:solidFill>
                <a:srgbClr val="000000"/>
              </a:solidFill>
              <a:ln w="9525">
                <a:noFill/>
                <a:round/>
                <a:headEnd/>
                <a:tailEnd/>
              </a:ln>
            </p:spPr>
            <p:txBody>
              <a:bodyPr/>
              <a:lstStyle/>
              <a:p>
                <a:endParaRPr lang="en-US" dirty="0"/>
              </a:p>
            </p:txBody>
          </p:sp>
          <p:sp>
            <p:nvSpPr>
              <p:cNvPr id="539468" name="Oval 844"/>
              <p:cNvSpPr>
                <a:spLocks noChangeArrowheads="1"/>
              </p:cNvSpPr>
              <p:nvPr/>
            </p:nvSpPr>
            <p:spPr bwMode="auto">
              <a:xfrm>
                <a:off x="2472" y="2587"/>
                <a:ext cx="75" cy="64"/>
              </a:xfrm>
              <a:prstGeom prst="ellipse">
                <a:avLst/>
              </a:prstGeom>
              <a:solidFill>
                <a:srgbClr val="000000"/>
              </a:solidFill>
              <a:ln w="9525">
                <a:noFill/>
                <a:round/>
                <a:headEnd/>
                <a:tailEnd/>
              </a:ln>
            </p:spPr>
            <p:txBody>
              <a:bodyPr/>
              <a:lstStyle/>
              <a:p>
                <a:endParaRPr lang="en-US" dirty="0"/>
              </a:p>
            </p:txBody>
          </p:sp>
          <p:sp>
            <p:nvSpPr>
              <p:cNvPr id="539469" name="Oval 845"/>
              <p:cNvSpPr>
                <a:spLocks noChangeArrowheads="1"/>
              </p:cNvSpPr>
              <p:nvPr/>
            </p:nvSpPr>
            <p:spPr bwMode="auto">
              <a:xfrm>
                <a:off x="2802" y="2850"/>
                <a:ext cx="75" cy="66"/>
              </a:xfrm>
              <a:prstGeom prst="ellipse">
                <a:avLst/>
              </a:prstGeom>
              <a:solidFill>
                <a:srgbClr val="000000"/>
              </a:solidFill>
              <a:ln w="9525">
                <a:noFill/>
                <a:round/>
                <a:headEnd/>
                <a:tailEnd/>
              </a:ln>
            </p:spPr>
            <p:txBody>
              <a:bodyPr/>
              <a:lstStyle/>
              <a:p>
                <a:endParaRPr lang="en-US" dirty="0"/>
              </a:p>
            </p:txBody>
          </p:sp>
          <p:sp>
            <p:nvSpPr>
              <p:cNvPr id="539470" name="Oval 846"/>
              <p:cNvSpPr>
                <a:spLocks noChangeArrowheads="1"/>
              </p:cNvSpPr>
              <p:nvPr/>
            </p:nvSpPr>
            <p:spPr bwMode="auto">
              <a:xfrm>
                <a:off x="3400" y="3118"/>
                <a:ext cx="76" cy="65"/>
              </a:xfrm>
              <a:prstGeom prst="ellipse">
                <a:avLst/>
              </a:prstGeom>
              <a:solidFill>
                <a:srgbClr val="000000"/>
              </a:solidFill>
              <a:ln w="9525">
                <a:noFill/>
                <a:round/>
                <a:headEnd/>
                <a:tailEnd/>
              </a:ln>
            </p:spPr>
            <p:txBody>
              <a:bodyPr/>
              <a:lstStyle/>
              <a:p>
                <a:endParaRPr lang="en-US" dirty="0"/>
              </a:p>
            </p:txBody>
          </p:sp>
          <p:sp>
            <p:nvSpPr>
              <p:cNvPr id="539506" name="Rectangle 882"/>
              <p:cNvSpPr>
                <a:spLocks noChangeArrowheads="1"/>
              </p:cNvSpPr>
              <p:nvPr/>
            </p:nvSpPr>
            <p:spPr bwMode="auto">
              <a:xfrm>
                <a:off x="3406" y="2882"/>
                <a:ext cx="566" cy="271"/>
              </a:xfrm>
              <a:prstGeom prst="rect">
                <a:avLst/>
              </a:prstGeom>
              <a:noFill/>
              <a:ln w="9525">
                <a:noFill/>
                <a:miter lim="800000"/>
                <a:headEnd/>
                <a:tailEnd/>
              </a:ln>
            </p:spPr>
            <p:txBody>
              <a:bodyPr lIns="0" tIns="0" rIns="0" bIns="0">
                <a:spAutoFit/>
              </a:bodyPr>
              <a:lstStyle/>
              <a:p>
                <a:pPr marL="1588" indent="-1588" algn="ctr"/>
                <a:r>
                  <a:rPr lang="en-US" sz="1400" i="1" dirty="0">
                    <a:solidFill>
                      <a:srgbClr val="000000"/>
                    </a:solidFill>
                    <a:latin typeface="Myriad Roman" charset="0"/>
                  </a:rPr>
                  <a:t>Demand curve, D</a:t>
                </a:r>
                <a:endParaRPr lang="en-US" sz="1400" i="1" dirty="0"/>
              </a:p>
            </p:txBody>
          </p:sp>
        </p:grpSp>
      </p:grpSp>
      <p:sp>
        <p:nvSpPr>
          <p:cNvPr id="539507" name="Rectangle 883"/>
          <p:cNvSpPr>
            <a:spLocks noChangeArrowheads="1"/>
          </p:cNvSpPr>
          <p:nvPr/>
        </p:nvSpPr>
        <p:spPr bwMode="auto">
          <a:xfrm>
            <a:off x="2911475" y="4487863"/>
            <a:ext cx="1298575" cy="646331"/>
          </a:xfrm>
          <a:prstGeom prst="rect">
            <a:avLst/>
          </a:prstGeom>
          <a:noFill/>
          <a:ln w="9525">
            <a:noFill/>
            <a:miter lim="800000"/>
            <a:headEnd/>
            <a:tailEnd/>
          </a:ln>
        </p:spPr>
        <p:txBody>
          <a:bodyPr lIns="0" tIns="0" rIns="0" bIns="0">
            <a:spAutoFit/>
          </a:bodyPr>
          <a:lstStyle/>
          <a:p>
            <a:pPr marL="1588" indent="-1588" algn="ctr"/>
            <a:r>
              <a:rPr lang="en-US" sz="1400" i="1" dirty="0">
                <a:solidFill>
                  <a:srgbClr val="000000"/>
                </a:solidFill>
                <a:latin typeface="Myriad Roman" charset="0"/>
              </a:rPr>
              <a:t>As price rises, the quantity demanded falls</a:t>
            </a:r>
            <a:endParaRPr lang="en-US" sz="1400"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38627">
                                            <p:bg/>
                                          </p:spTgt>
                                        </p:tgtEl>
                                        <p:attrNameLst>
                                          <p:attrName>style.visibility</p:attrName>
                                        </p:attrNameLst>
                                      </p:cBhvr>
                                      <p:to>
                                        <p:strVal val="visible"/>
                                      </p:to>
                                    </p:set>
                                    <p:animEffect transition="in" filter="wipe(left)">
                                      <p:cBhvr>
                                        <p:cTn id="12" dur="500"/>
                                        <p:tgtEl>
                                          <p:spTgt spid="538627">
                                            <p:bg/>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38627">
                                            <p:txEl>
                                              <p:pRg st="0" end="0"/>
                                            </p:txEl>
                                          </p:spTgt>
                                        </p:tgtEl>
                                        <p:attrNameLst>
                                          <p:attrName>style.visibility</p:attrName>
                                        </p:attrNameLst>
                                      </p:cBhvr>
                                      <p:to>
                                        <p:strVal val="visible"/>
                                      </p:to>
                                    </p:set>
                                    <p:animEffect transition="in" filter="wipe(left)">
                                      <p:cBhvr>
                                        <p:cTn id="15" dur="500"/>
                                        <p:tgtEl>
                                          <p:spTgt spid="53862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3947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3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8627" grpId="0" build="p" animBg="1"/>
      <p:bldP spid="539479" grpId="0" animBg="1"/>
      <p:bldP spid="539507"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6818" name="Rectangle 2"/>
          <p:cNvSpPr>
            <a:spLocks noGrp="1" noRot="1" noChangeArrowheads="1"/>
          </p:cNvSpPr>
          <p:nvPr>
            <p:ph type="title"/>
          </p:nvPr>
        </p:nvSpPr>
        <p:spPr>
          <a:xfrm>
            <a:off x="899592" y="0"/>
            <a:ext cx="8069336" cy="731838"/>
          </a:xfrm>
        </p:spPr>
        <p:txBody>
          <a:bodyPr/>
          <a:lstStyle/>
          <a:p>
            <a:r>
              <a:rPr lang="en-US" dirty="0"/>
              <a:t>An Increase in Demand</a:t>
            </a:r>
          </a:p>
        </p:txBody>
      </p:sp>
      <p:sp>
        <p:nvSpPr>
          <p:cNvPr id="546819" name="Rectangle 3"/>
          <p:cNvSpPr>
            <a:spLocks noGrp="1" noChangeArrowheads="1"/>
          </p:cNvSpPr>
          <p:nvPr>
            <p:ph type="body" sz="half" idx="1"/>
          </p:nvPr>
        </p:nvSpPr>
        <p:spPr>
          <a:xfrm>
            <a:off x="899592" y="980728"/>
            <a:ext cx="3067000" cy="5472608"/>
          </a:xfrm>
        </p:spPr>
        <p:txBody>
          <a:bodyPr/>
          <a:lstStyle/>
          <a:p>
            <a:pPr marL="233363" indent="-228600">
              <a:lnSpc>
                <a:spcPct val="95000"/>
              </a:lnSpc>
              <a:buClr>
                <a:schemeClr val="tx1"/>
              </a:buClr>
            </a:pPr>
            <a:r>
              <a:rPr lang="en-US" sz="2000" dirty="0"/>
              <a:t>An increase in </a:t>
            </a:r>
            <a:r>
              <a:rPr lang="en-US" sz="2000" dirty="0" smtClean="0"/>
              <a:t>population </a:t>
            </a:r>
            <a:r>
              <a:rPr lang="en-US" sz="2000" dirty="0"/>
              <a:t>and other factors generate an increase in </a:t>
            </a:r>
            <a:r>
              <a:rPr lang="en-US" sz="2000" dirty="0" smtClean="0"/>
              <a:t>demand.</a:t>
            </a:r>
          </a:p>
          <a:p>
            <a:pPr marL="633413" lvl="1" indent="-228600">
              <a:lnSpc>
                <a:spcPct val="95000"/>
              </a:lnSpc>
              <a:buClr>
                <a:schemeClr val="tx1"/>
              </a:buClr>
            </a:pPr>
            <a:r>
              <a:rPr lang="en-US" sz="1800" dirty="0" smtClean="0"/>
              <a:t>a </a:t>
            </a:r>
            <a:r>
              <a:rPr lang="en-US" sz="1800" dirty="0"/>
              <a:t>rise in the quantity demanded at any given </a:t>
            </a:r>
            <a:r>
              <a:rPr lang="en-US" sz="1800" dirty="0" smtClean="0"/>
              <a:t>price </a:t>
            </a:r>
            <a:endParaRPr lang="en-US" sz="1800" dirty="0"/>
          </a:p>
          <a:p>
            <a:pPr marL="233363" indent="-228600">
              <a:lnSpc>
                <a:spcPct val="95000"/>
              </a:lnSpc>
              <a:buClr>
                <a:schemeClr val="tx1"/>
              </a:buClr>
            </a:pPr>
            <a:endParaRPr lang="en-US" sz="2000" dirty="0" smtClean="0"/>
          </a:p>
          <a:p>
            <a:pPr marL="233363" indent="-228600">
              <a:lnSpc>
                <a:spcPct val="95000"/>
              </a:lnSpc>
              <a:buClr>
                <a:schemeClr val="tx1"/>
              </a:buClr>
            </a:pPr>
            <a:r>
              <a:rPr lang="en-US" sz="2000" dirty="0" smtClean="0"/>
              <a:t>This </a:t>
            </a:r>
            <a:r>
              <a:rPr lang="en-US" sz="2000" dirty="0"/>
              <a:t>is represented by the two demand </a:t>
            </a:r>
            <a:r>
              <a:rPr lang="en-US" sz="2000" dirty="0" smtClean="0"/>
              <a:t>schedules—one </a:t>
            </a:r>
            <a:r>
              <a:rPr lang="en-US" sz="2000" dirty="0"/>
              <a:t>showing demand in </a:t>
            </a:r>
            <a:r>
              <a:rPr lang="en-US" sz="2000" dirty="0" smtClean="0"/>
              <a:t>2007, </a:t>
            </a:r>
            <a:r>
              <a:rPr lang="en-US" sz="2000" dirty="0"/>
              <a:t>before the rise in population, the other showing demand in </a:t>
            </a:r>
            <a:r>
              <a:rPr lang="en-US" sz="2000" dirty="0" smtClean="0"/>
              <a:t>2010, </a:t>
            </a:r>
            <a:r>
              <a:rPr lang="en-US" sz="2000" dirty="0"/>
              <a:t>after the rise in population.</a:t>
            </a:r>
          </a:p>
        </p:txBody>
      </p:sp>
      <p:sp>
        <p:nvSpPr>
          <p:cNvPr id="546963" name="Rectangle 147"/>
          <p:cNvSpPr>
            <a:spLocks noChangeArrowheads="1"/>
          </p:cNvSpPr>
          <p:nvPr/>
        </p:nvSpPr>
        <p:spPr bwMode="auto">
          <a:xfrm>
            <a:off x="6418263" y="3228975"/>
            <a:ext cx="352425"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7.1</a:t>
            </a:r>
            <a:endParaRPr lang="en-US" dirty="0"/>
          </a:p>
        </p:txBody>
      </p:sp>
      <p:sp>
        <p:nvSpPr>
          <p:cNvPr id="546964" name="Rectangle 148"/>
          <p:cNvSpPr>
            <a:spLocks noChangeArrowheads="1"/>
          </p:cNvSpPr>
          <p:nvPr/>
        </p:nvSpPr>
        <p:spPr bwMode="auto">
          <a:xfrm>
            <a:off x="6418263" y="3573463"/>
            <a:ext cx="352425"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7.5</a:t>
            </a:r>
            <a:endParaRPr lang="en-US" dirty="0"/>
          </a:p>
        </p:txBody>
      </p:sp>
      <p:sp>
        <p:nvSpPr>
          <p:cNvPr id="546965" name="Rectangle 149"/>
          <p:cNvSpPr>
            <a:spLocks noChangeArrowheads="1"/>
          </p:cNvSpPr>
          <p:nvPr/>
        </p:nvSpPr>
        <p:spPr bwMode="auto">
          <a:xfrm>
            <a:off x="6418263" y="3921125"/>
            <a:ext cx="352425"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8.1</a:t>
            </a:r>
            <a:endParaRPr lang="en-US" dirty="0"/>
          </a:p>
        </p:txBody>
      </p:sp>
      <p:sp>
        <p:nvSpPr>
          <p:cNvPr id="546966" name="Rectangle 150"/>
          <p:cNvSpPr>
            <a:spLocks noChangeArrowheads="1"/>
          </p:cNvSpPr>
          <p:nvPr/>
        </p:nvSpPr>
        <p:spPr bwMode="auto">
          <a:xfrm>
            <a:off x="6418263" y="4265613"/>
            <a:ext cx="352425"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8.9</a:t>
            </a:r>
            <a:endParaRPr lang="en-US" dirty="0"/>
          </a:p>
        </p:txBody>
      </p:sp>
      <p:sp>
        <p:nvSpPr>
          <p:cNvPr id="546967" name="Rectangle 151"/>
          <p:cNvSpPr>
            <a:spLocks noChangeArrowheads="1"/>
          </p:cNvSpPr>
          <p:nvPr/>
        </p:nvSpPr>
        <p:spPr bwMode="auto">
          <a:xfrm>
            <a:off x="6284913" y="460851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10.0</a:t>
            </a:r>
            <a:endParaRPr lang="en-US" dirty="0"/>
          </a:p>
        </p:txBody>
      </p:sp>
      <p:sp>
        <p:nvSpPr>
          <p:cNvPr id="546968" name="Rectangle 152"/>
          <p:cNvSpPr>
            <a:spLocks noChangeArrowheads="1"/>
          </p:cNvSpPr>
          <p:nvPr/>
        </p:nvSpPr>
        <p:spPr bwMode="auto">
          <a:xfrm>
            <a:off x="6284913" y="4953000"/>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11.5</a:t>
            </a:r>
            <a:endParaRPr lang="en-US" dirty="0"/>
          </a:p>
        </p:txBody>
      </p:sp>
      <p:sp>
        <p:nvSpPr>
          <p:cNvPr id="546969" name="Rectangle 153"/>
          <p:cNvSpPr>
            <a:spLocks noChangeArrowheads="1"/>
          </p:cNvSpPr>
          <p:nvPr/>
        </p:nvSpPr>
        <p:spPr bwMode="auto">
          <a:xfrm>
            <a:off x="6284913" y="530066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14.2</a:t>
            </a:r>
            <a:endParaRPr lang="en-US" dirty="0"/>
          </a:p>
        </p:txBody>
      </p:sp>
      <p:sp>
        <p:nvSpPr>
          <p:cNvPr id="546970" name="Rectangle 154"/>
          <p:cNvSpPr>
            <a:spLocks noChangeArrowheads="1"/>
          </p:cNvSpPr>
          <p:nvPr/>
        </p:nvSpPr>
        <p:spPr bwMode="auto">
          <a:xfrm>
            <a:off x="7883525" y="3228975"/>
            <a:ext cx="352425"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8.5</a:t>
            </a:r>
            <a:endParaRPr lang="en-US" dirty="0"/>
          </a:p>
        </p:txBody>
      </p:sp>
      <p:sp>
        <p:nvSpPr>
          <p:cNvPr id="546971" name="Rectangle 155"/>
          <p:cNvSpPr>
            <a:spLocks noChangeArrowheads="1"/>
          </p:cNvSpPr>
          <p:nvPr/>
        </p:nvSpPr>
        <p:spPr bwMode="auto">
          <a:xfrm>
            <a:off x="7883525" y="3573463"/>
            <a:ext cx="352425"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9.0</a:t>
            </a:r>
            <a:endParaRPr lang="en-US" dirty="0"/>
          </a:p>
        </p:txBody>
      </p:sp>
      <p:sp>
        <p:nvSpPr>
          <p:cNvPr id="546972" name="Rectangle 156"/>
          <p:cNvSpPr>
            <a:spLocks noChangeArrowheads="1"/>
          </p:cNvSpPr>
          <p:nvPr/>
        </p:nvSpPr>
        <p:spPr bwMode="auto">
          <a:xfrm>
            <a:off x="7883525" y="3921125"/>
            <a:ext cx="352425"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9.7</a:t>
            </a:r>
            <a:endParaRPr lang="en-US" dirty="0"/>
          </a:p>
        </p:txBody>
      </p:sp>
      <p:sp>
        <p:nvSpPr>
          <p:cNvPr id="546973" name="Rectangle 157"/>
          <p:cNvSpPr>
            <a:spLocks noChangeArrowheads="1"/>
          </p:cNvSpPr>
          <p:nvPr/>
        </p:nvSpPr>
        <p:spPr bwMode="auto">
          <a:xfrm>
            <a:off x="7751763" y="426561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10.7</a:t>
            </a:r>
            <a:endParaRPr lang="en-US" dirty="0"/>
          </a:p>
        </p:txBody>
      </p:sp>
      <p:sp>
        <p:nvSpPr>
          <p:cNvPr id="546974" name="Rectangle 158"/>
          <p:cNvSpPr>
            <a:spLocks noChangeArrowheads="1"/>
          </p:cNvSpPr>
          <p:nvPr/>
        </p:nvSpPr>
        <p:spPr bwMode="auto">
          <a:xfrm>
            <a:off x="7751763" y="460851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12.0</a:t>
            </a:r>
            <a:endParaRPr lang="en-US" dirty="0"/>
          </a:p>
        </p:txBody>
      </p:sp>
      <p:sp>
        <p:nvSpPr>
          <p:cNvPr id="546975" name="Rectangle 159"/>
          <p:cNvSpPr>
            <a:spLocks noChangeArrowheads="1"/>
          </p:cNvSpPr>
          <p:nvPr/>
        </p:nvSpPr>
        <p:spPr bwMode="auto">
          <a:xfrm>
            <a:off x="7751763" y="4953000"/>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13.8</a:t>
            </a:r>
            <a:endParaRPr lang="en-US" dirty="0"/>
          </a:p>
        </p:txBody>
      </p:sp>
      <p:sp>
        <p:nvSpPr>
          <p:cNvPr id="546976" name="Rectangle 160"/>
          <p:cNvSpPr>
            <a:spLocks noChangeArrowheads="1"/>
          </p:cNvSpPr>
          <p:nvPr/>
        </p:nvSpPr>
        <p:spPr bwMode="auto">
          <a:xfrm>
            <a:off x="7751763" y="530066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17.0</a:t>
            </a:r>
            <a:endParaRPr lang="en-US" dirty="0"/>
          </a:p>
        </p:txBody>
      </p:sp>
      <p:sp>
        <p:nvSpPr>
          <p:cNvPr id="546977" name="Rectangle 161"/>
          <p:cNvSpPr>
            <a:spLocks noChangeArrowheads="1"/>
          </p:cNvSpPr>
          <p:nvPr/>
        </p:nvSpPr>
        <p:spPr bwMode="auto">
          <a:xfrm>
            <a:off x="4067943" y="1733550"/>
            <a:ext cx="4756969" cy="1409700"/>
          </a:xfrm>
          <a:prstGeom prst="rect">
            <a:avLst/>
          </a:prstGeom>
          <a:solidFill>
            <a:srgbClr val="EBDFD7"/>
          </a:solidFill>
          <a:ln w="9525">
            <a:noFill/>
            <a:miter lim="800000"/>
            <a:headEnd/>
            <a:tailEnd/>
          </a:ln>
        </p:spPr>
        <p:txBody>
          <a:bodyPr/>
          <a:lstStyle/>
          <a:p>
            <a:endParaRPr lang="en-US" dirty="0"/>
          </a:p>
        </p:txBody>
      </p:sp>
      <p:sp>
        <p:nvSpPr>
          <p:cNvPr id="546978" name="Line 162"/>
          <p:cNvSpPr>
            <a:spLocks noChangeShapeType="1"/>
          </p:cNvSpPr>
          <p:nvPr/>
        </p:nvSpPr>
        <p:spPr bwMode="auto">
          <a:xfrm>
            <a:off x="4067944" y="3127884"/>
            <a:ext cx="4756968" cy="0"/>
          </a:xfrm>
          <a:prstGeom prst="line">
            <a:avLst/>
          </a:prstGeom>
          <a:noFill/>
          <a:ln w="12700">
            <a:solidFill>
              <a:srgbClr val="BCBEC0"/>
            </a:solidFill>
            <a:miter lim="800000"/>
            <a:headEnd/>
            <a:tailEnd/>
          </a:ln>
        </p:spPr>
        <p:txBody>
          <a:bodyPr/>
          <a:lstStyle/>
          <a:p>
            <a:endParaRPr lang="en-US" dirty="0"/>
          </a:p>
        </p:txBody>
      </p:sp>
      <p:sp>
        <p:nvSpPr>
          <p:cNvPr id="546979" name="Line 163"/>
          <p:cNvSpPr>
            <a:spLocks noChangeShapeType="1"/>
          </p:cNvSpPr>
          <p:nvPr/>
        </p:nvSpPr>
        <p:spPr bwMode="auto">
          <a:xfrm>
            <a:off x="4067943" y="1719262"/>
            <a:ext cx="4756969" cy="14287"/>
          </a:xfrm>
          <a:prstGeom prst="line">
            <a:avLst/>
          </a:prstGeom>
          <a:noFill/>
          <a:ln w="12700">
            <a:solidFill>
              <a:srgbClr val="BCBEC0"/>
            </a:solidFill>
            <a:miter lim="800000"/>
            <a:headEnd/>
            <a:tailEnd/>
          </a:ln>
        </p:spPr>
        <p:txBody>
          <a:bodyPr/>
          <a:lstStyle/>
          <a:p>
            <a:endParaRPr lang="en-US" dirty="0"/>
          </a:p>
        </p:txBody>
      </p:sp>
      <p:sp>
        <p:nvSpPr>
          <p:cNvPr id="547001" name="Rectangle 185"/>
          <p:cNvSpPr>
            <a:spLocks noChangeArrowheads="1"/>
          </p:cNvSpPr>
          <p:nvPr/>
        </p:nvSpPr>
        <p:spPr bwMode="auto">
          <a:xfrm>
            <a:off x="6012160" y="2780928"/>
            <a:ext cx="782265" cy="276999"/>
          </a:xfrm>
          <a:prstGeom prst="rect">
            <a:avLst/>
          </a:prstGeom>
          <a:noFill/>
          <a:ln w="9525">
            <a:noFill/>
            <a:miter lim="800000"/>
            <a:headEnd/>
            <a:tailEnd/>
          </a:ln>
        </p:spPr>
        <p:txBody>
          <a:bodyPr wrap="none" lIns="0" tIns="0" rIns="0" bIns="0">
            <a:spAutoFit/>
          </a:bodyPr>
          <a:lstStyle/>
          <a:p>
            <a:pPr marL="1588" indent="-1588"/>
            <a:r>
              <a:rPr lang="en-US" sz="1800" b="1" dirty="0">
                <a:solidFill>
                  <a:srgbClr val="000000"/>
                </a:solidFill>
                <a:latin typeface="Myriad Roman" charset="0"/>
              </a:rPr>
              <a:t>in </a:t>
            </a:r>
            <a:r>
              <a:rPr lang="en-US" sz="1800" b="1" dirty="0" smtClean="0">
                <a:solidFill>
                  <a:srgbClr val="000000"/>
                </a:solidFill>
                <a:latin typeface="Myriad Roman" charset="0"/>
              </a:rPr>
              <a:t>2007</a:t>
            </a:r>
            <a:endParaRPr lang="en-US" sz="1800" b="1" dirty="0"/>
          </a:p>
        </p:txBody>
      </p:sp>
      <p:sp>
        <p:nvSpPr>
          <p:cNvPr id="547002" name="Rectangle 186"/>
          <p:cNvSpPr>
            <a:spLocks noChangeArrowheads="1"/>
          </p:cNvSpPr>
          <p:nvPr/>
        </p:nvSpPr>
        <p:spPr bwMode="auto">
          <a:xfrm>
            <a:off x="7524328" y="2780928"/>
            <a:ext cx="782265" cy="276999"/>
          </a:xfrm>
          <a:prstGeom prst="rect">
            <a:avLst/>
          </a:prstGeom>
          <a:noFill/>
          <a:ln w="9525">
            <a:noFill/>
            <a:miter lim="800000"/>
            <a:headEnd/>
            <a:tailEnd/>
          </a:ln>
        </p:spPr>
        <p:txBody>
          <a:bodyPr wrap="none" lIns="0" tIns="0" rIns="0" bIns="0">
            <a:spAutoFit/>
          </a:bodyPr>
          <a:lstStyle/>
          <a:p>
            <a:pPr marL="1588" indent="-1588"/>
            <a:r>
              <a:rPr lang="en-US" sz="1800" b="1" dirty="0">
                <a:solidFill>
                  <a:srgbClr val="000000"/>
                </a:solidFill>
                <a:latin typeface="Myriad Roman" charset="0"/>
              </a:rPr>
              <a:t>in </a:t>
            </a:r>
            <a:r>
              <a:rPr lang="en-US" sz="1800" b="1" dirty="0" smtClean="0">
                <a:solidFill>
                  <a:srgbClr val="000000"/>
                </a:solidFill>
                <a:latin typeface="Myriad Roman" charset="0"/>
              </a:rPr>
              <a:t>2010</a:t>
            </a:r>
            <a:endParaRPr lang="en-US" sz="1800" b="1" dirty="0"/>
          </a:p>
        </p:txBody>
      </p:sp>
      <p:sp>
        <p:nvSpPr>
          <p:cNvPr id="547003" name="Rectangle 187"/>
          <p:cNvSpPr>
            <a:spLocks noChangeArrowheads="1"/>
          </p:cNvSpPr>
          <p:nvPr/>
        </p:nvSpPr>
        <p:spPr bwMode="auto">
          <a:xfrm>
            <a:off x="4549775" y="3238500"/>
            <a:ext cx="635000"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$2.00</a:t>
            </a:r>
            <a:endParaRPr lang="en-US" dirty="0"/>
          </a:p>
        </p:txBody>
      </p:sp>
      <p:sp>
        <p:nvSpPr>
          <p:cNvPr id="547016" name="Line 200"/>
          <p:cNvSpPr>
            <a:spLocks noChangeShapeType="1"/>
          </p:cNvSpPr>
          <p:nvPr/>
        </p:nvSpPr>
        <p:spPr bwMode="auto">
          <a:xfrm>
            <a:off x="4067944" y="3501008"/>
            <a:ext cx="4900984" cy="15305"/>
          </a:xfrm>
          <a:prstGeom prst="line">
            <a:avLst/>
          </a:prstGeom>
          <a:noFill/>
          <a:ln w="6350">
            <a:solidFill>
              <a:srgbClr val="D1D3D4"/>
            </a:solidFill>
            <a:miter lim="800000"/>
            <a:headEnd/>
            <a:tailEnd/>
          </a:ln>
        </p:spPr>
        <p:txBody>
          <a:bodyPr/>
          <a:lstStyle/>
          <a:p>
            <a:endParaRPr lang="en-US" dirty="0"/>
          </a:p>
        </p:txBody>
      </p:sp>
      <p:sp>
        <p:nvSpPr>
          <p:cNvPr id="547017" name="Line 201"/>
          <p:cNvSpPr>
            <a:spLocks noChangeShapeType="1"/>
          </p:cNvSpPr>
          <p:nvPr/>
        </p:nvSpPr>
        <p:spPr bwMode="auto">
          <a:xfrm>
            <a:off x="4038600" y="3810000"/>
            <a:ext cx="4786313" cy="11113"/>
          </a:xfrm>
          <a:prstGeom prst="line">
            <a:avLst/>
          </a:prstGeom>
          <a:noFill/>
          <a:ln w="6350">
            <a:solidFill>
              <a:srgbClr val="D1D3D4"/>
            </a:solidFill>
            <a:miter lim="800000"/>
            <a:headEnd/>
            <a:tailEnd/>
          </a:ln>
        </p:spPr>
        <p:txBody>
          <a:bodyPr/>
          <a:lstStyle/>
          <a:p>
            <a:endParaRPr lang="en-US" dirty="0"/>
          </a:p>
        </p:txBody>
      </p:sp>
      <p:sp>
        <p:nvSpPr>
          <p:cNvPr id="547018" name="Line 202"/>
          <p:cNvSpPr>
            <a:spLocks noChangeShapeType="1"/>
          </p:cNvSpPr>
          <p:nvPr/>
        </p:nvSpPr>
        <p:spPr bwMode="auto">
          <a:xfrm flipV="1">
            <a:off x="4067943" y="4152900"/>
            <a:ext cx="4756969" cy="68188"/>
          </a:xfrm>
          <a:prstGeom prst="line">
            <a:avLst/>
          </a:prstGeom>
          <a:noFill/>
          <a:ln w="6350">
            <a:solidFill>
              <a:srgbClr val="D1D3D4"/>
            </a:solidFill>
            <a:miter lim="800000"/>
            <a:headEnd/>
            <a:tailEnd/>
          </a:ln>
        </p:spPr>
        <p:txBody>
          <a:bodyPr/>
          <a:lstStyle/>
          <a:p>
            <a:endParaRPr lang="en-US" dirty="0"/>
          </a:p>
        </p:txBody>
      </p:sp>
      <p:sp>
        <p:nvSpPr>
          <p:cNvPr id="547019" name="Line 203"/>
          <p:cNvSpPr>
            <a:spLocks noChangeShapeType="1"/>
          </p:cNvSpPr>
          <p:nvPr/>
        </p:nvSpPr>
        <p:spPr bwMode="auto">
          <a:xfrm>
            <a:off x="4067943" y="4509120"/>
            <a:ext cx="4756969" cy="4143"/>
          </a:xfrm>
          <a:prstGeom prst="line">
            <a:avLst/>
          </a:prstGeom>
          <a:noFill/>
          <a:ln w="6350">
            <a:solidFill>
              <a:srgbClr val="D1D3D4"/>
            </a:solidFill>
            <a:miter lim="800000"/>
            <a:headEnd/>
            <a:tailEnd/>
          </a:ln>
        </p:spPr>
        <p:txBody>
          <a:bodyPr/>
          <a:lstStyle/>
          <a:p>
            <a:endParaRPr lang="en-US" dirty="0"/>
          </a:p>
        </p:txBody>
      </p:sp>
      <p:sp>
        <p:nvSpPr>
          <p:cNvPr id="547020" name="Line 204"/>
          <p:cNvSpPr>
            <a:spLocks noChangeShapeType="1"/>
          </p:cNvSpPr>
          <p:nvPr/>
        </p:nvSpPr>
        <p:spPr bwMode="auto">
          <a:xfrm flipV="1">
            <a:off x="4067943" y="4848224"/>
            <a:ext cx="4756969" cy="20935"/>
          </a:xfrm>
          <a:prstGeom prst="line">
            <a:avLst/>
          </a:prstGeom>
          <a:noFill/>
          <a:ln w="6350">
            <a:solidFill>
              <a:srgbClr val="D1D3D4"/>
            </a:solidFill>
            <a:miter lim="800000"/>
            <a:headEnd/>
            <a:tailEnd/>
          </a:ln>
        </p:spPr>
        <p:txBody>
          <a:bodyPr/>
          <a:lstStyle/>
          <a:p>
            <a:endParaRPr lang="en-US" dirty="0"/>
          </a:p>
        </p:txBody>
      </p:sp>
      <p:sp>
        <p:nvSpPr>
          <p:cNvPr id="547021" name="Line 205"/>
          <p:cNvSpPr>
            <a:spLocks noChangeShapeType="1"/>
          </p:cNvSpPr>
          <p:nvPr/>
        </p:nvSpPr>
        <p:spPr bwMode="auto">
          <a:xfrm flipV="1">
            <a:off x="4067943" y="5208588"/>
            <a:ext cx="4756969" cy="20612"/>
          </a:xfrm>
          <a:prstGeom prst="line">
            <a:avLst/>
          </a:prstGeom>
          <a:noFill/>
          <a:ln w="6350">
            <a:solidFill>
              <a:srgbClr val="D1D3D4"/>
            </a:solidFill>
            <a:miter lim="800000"/>
            <a:headEnd/>
            <a:tailEnd/>
          </a:ln>
        </p:spPr>
        <p:txBody>
          <a:bodyPr/>
          <a:lstStyle/>
          <a:p>
            <a:endParaRPr lang="en-US" dirty="0"/>
          </a:p>
        </p:txBody>
      </p:sp>
      <p:sp>
        <p:nvSpPr>
          <p:cNvPr id="547022" name="Line 206"/>
          <p:cNvSpPr>
            <a:spLocks noChangeShapeType="1"/>
          </p:cNvSpPr>
          <p:nvPr/>
        </p:nvSpPr>
        <p:spPr bwMode="auto">
          <a:xfrm>
            <a:off x="5872163" y="2667000"/>
            <a:ext cx="2824162" cy="0"/>
          </a:xfrm>
          <a:prstGeom prst="line">
            <a:avLst/>
          </a:prstGeom>
          <a:noFill/>
          <a:ln w="6350">
            <a:solidFill>
              <a:srgbClr val="000000"/>
            </a:solidFill>
            <a:miter lim="800000"/>
            <a:headEnd/>
            <a:tailEnd/>
          </a:ln>
        </p:spPr>
        <p:txBody>
          <a:bodyPr/>
          <a:lstStyle/>
          <a:p>
            <a:endParaRPr lang="en-US" dirty="0"/>
          </a:p>
        </p:txBody>
      </p:sp>
      <p:sp>
        <p:nvSpPr>
          <p:cNvPr id="547023" name="Line 207"/>
          <p:cNvSpPr>
            <a:spLocks noChangeShapeType="1"/>
          </p:cNvSpPr>
          <p:nvPr/>
        </p:nvSpPr>
        <p:spPr bwMode="auto">
          <a:xfrm flipV="1">
            <a:off x="5767388" y="1719263"/>
            <a:ext cx="0" cy="3835400"/>
          </a:xfrm>
          <a:prstGeom prst="line">
            <a:avLst/>
          </a:prstGeom>
          <a:noFill/>
          <a:ln w="12700">
            <a:solidFill>
              <a:srgbClr val="BCBEC0"/>
            </a:solidFill>
            <a:miter lim="800000"/>
            <a:headEnd/>
            <a:tailEnd/>
          </a:ln>
        </p:spPr>
        <p:txBody>
          <a:bodyPr/>
          <a:lstStyle/>
          <a:p>
            <a:endParaRPr lang="en-US" dirty="0"/>
          </a:p>
        </p:txBody>
      </p:sp>
      <p:sp>
        <p:nvSpPr>
          <p:cNvPr id="547024" name="Line 208"/>
          <p:cNvSpPr>
            <a:spLocks noChangeShapeType="1"/>
          </p:cNvSpPr>
          <p:nvPr/>
        </p:nvSpPr>
        <p:spPr bwMode="auto">
          <a:xfrm flipV="1">
            <a:off x="7261225" y="3200400"/>
            <a:ext cx="0" cy="2395538"/>
          </a:xfrm>
          <a:prstGeom prst="line">
            <a:avLst/>
          </a:prstGeom>
          <a:noFill/>
          <a:ln w="12700">
            <a:solidFill>
              <a:srgbClr val="BCBEC0"/>
            </a:solidFill>
            <a:miter lim="800000"/>
            <a:headEnd/>
            <a:tailEnd/>
          </a:ln>
        </p:spPr>
        <p:txBody>
          <a:bodyPr/>
          <a:lstStyle/>
          <a:p>
            <a:endParaRPr lang="en-US" dirty="0"/>
          </a:p>
        </p:txBody>
      </p:sp>
      <p:sp>
        <p:nvSpPr>
          <p:cNvPr id="547025" name="Rectangle 209"/>
          <p:cNvSpPr>
            <a:spLocks noChangeArrowheads="1"/>
          </p:cNvSpPr>
          <p:nvPr/>
        </p:nvSpPr>
        <p:spPr bwMode="auto">
          <a:xfrm>
            <a:off x="4067943" y="1268760"/>
            <a:ext cx="4756969" cy="4285903"/>
          </a:xfrm>
          <a:prstGeom prst="rect">
            <a:avLst/>
          </a:prstGeom>
          <a:noFill/>
          <a:ln w="23813">
            <a:solidFill>
              <a:srgbClr val="E6D3CA"/>
            </a:solidFill>
            <a:miter lim="800000"/>
            <a:headEnd/>
            <a:tailEnd/>
          </a:ln>
        </p:spPr>
        <p:txBody>
          <a:bodyPr/>
          <a:lstStyle/>
          <a:p>
            <a:endParaRPr lang="en-US" dirty="0"/>
          </a:p>
        </p:txBody>
      </p:sp>
      <p:sp>
        <p:nvSpPr>
          <p:cNvPr id="547026" name="Rectangle 210"/>
          <p:cNvSpPr>
            <a:spLocks noChangeArrowheads="1"/>
          </p:cNvSpPr>
          <p:nvPr/>
        </p:nvSpPr>
        <p:spPr bwMode="auto">
          <a:xfrm>
            <a:off x="4684713" y="3565525"/>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1.75</a:t>
            </a:r>
            <a:endParaRPr lang="en-US" dirty="0"/>
          </a:p>
        </p:txBody>
      </p:sp>
      <p:sp>
        <p:nvSpPr>
          <p:cNvPr id="547027" name="Rectangle 211"/>
          <p:cNvSpPr>
            <a:spLocks noChangeArrowheads="1"/>
          </p:cNvSpPr>
          <p:nvPr/>
        </p:nvSpPr>
        <p:spPr bwMode="auto">
          <a:xfrm>
            <a:off x="4684713" y="391001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1.50</a:t>
            </a:r>
            <a:endParaRPr lang="en-US" dirty="0"/>
          </a:p>
        </p:txBody>
      </p:sp>
      <p:sp>
        <p:nvSpPr>
          <p:cNvPr id="547028" name="Rectangle 212"/>
          <p:cNvSpPr>
            <a:spLocks noChangeArrowheads="1"/>
          </p:cNvSpPr>
          <p:nvPr/>
        </p:nvSpPr>
        <p:spPr bwMode="auto">
          <a:xfrm>
            <a:off x="4684713" y="4257675"/>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1.25</a:t>
            </a:r>
            <a:endParaRPr lang="en-US" dirty="0"/>
          </a:p>
        </p:txBody>
      </p:sp>
      <p:sp>
        <p:nvSpPr>
          <p:cNvPr id="547029" name="Rectangle 213"/>
          <p:cNvSpPr>
            <a:spLocks noChangeArrowheads="1"/>
          </p:cNvSpPr>
          <p:nvPr/>
        </p:nvSpPr>
        <p:spPr bwMode="auto">
          <a:xfrm>
            <a:off x="4684713" y="460216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1.00</a:t>
            </a:r>
            <a:endParaRPr lang="en-US" dirty="0"/>
          </a:p>
        </p:txBody>
      </p:sp>
      <p:sp>
        <p:nvSpPr>
          <p:cNvPr id="547030" name="Rectangle 214"/>
          <p:cNvSpPr>
            <a:spLocks noChangeArrowheads="1"/>
          </p:cNvSpPr>
          <p:nvPr/>
        </p:nvSpPr>
        <p:spPr bwMode="auto">
          <a:xfrm>
            <a:off x="4684713" y="4945063"/>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0.75</a:t>
            </a:r>
            <a:endParaRPr lang="en-US" dirty="0"/>
          </a:p>
        </p:txBody>
      </p:sp>
      <p:sp>
        <p:nvSpPr>
          <p:cNvPr id="547031" name="Rectangle 215"/>
          <p:cNvSpPr>
            <a:spLocks noChangeArrowheads="1"/>
          </p:cNvSpPr>
          <p:nvPr/>
        </p:nvSpPr>
        <p:spPr bwMode="auto">
          <a:xfrm>
            <a:off x="4684713" y="5289550"/>
            <a:ext cx="493712" cy="244475"/>
          </a:xfrm>
          <a:prstGeom prst="rect">
            <a:avLst/>
          </a:prstGeom>
          <a:noFill/>
          <a:ln w="9525">
            <a:noFill/>
            <a:miter lim="800000"/>
            <a:headEnd/>
            <a:tailEnd/>
          </a:ln>
        </p:spPr>
        <p:txBody>
          <a:bodyPr wrap="none" lIns="0" tIns="0" rIns="0" bIns="0">
            <a:spAutoFit/>
          </a:bodyPr>
          <a:lstStyle/>
          <a:p>
            <a:pPr marL="1588" indent="-1588"/>
            <a:r>
              <a:rPr lang="en-US" dirty="0">
                <a:solidFill>
                  <a:srgbClr val="000000"/>
                </a:solidFill>
                <a:latin typeface="Myriad Roman" charset="0"/>
              </a:rPr>
              <a:t>0.50</a:t>
            </a:r>
            <a:endParaRPr lang="en-US" dirty="0"/>
          </a:p>
        </p:txBody>
      </p:sp>
      <p:sp>
        <p:nvSpPr>
          <p:cNvPr id="547032" name="Rectangle 216"/>
          <p:cNvSpPr>
            <a:spLocks noChangeArrowheads="1"/>
          </p:cNvSpPr>
          <p:nvPr/>
        </p:nvSpPr>
        <p:spPr bwMode="auto">
          <a:xfrm>
            <a:off x="4114800" y="2216477"/>
            <a:ext cx="1435100" cy="492443"/>
          </a:xfrm>
          <a:prstGeom prst="rect">
            <a:avLst/>
          </a:prstGeom>
          <a:noFill/>
          <a:ln w="9525">
            <a:noFill/>
            <a:miter lim="800000"/>
            <a:headEnd/>
            <a:tailEnd/>
          </a:ln>
        </p:spPr>
        <p:txBody>
          <a:bodyPr lIns="0" tIns="0" rIns="0" bIns="0">
            <a:spAutoFit/>
          </a:bodyPr>
          <a:lstStyle/>
          <a:p>
            <a:pPr marL="1588" indent="-1588" algn="ctr"/>
            <a:r>
              <a:rPr lang="en-US" sz="1600" b="1" dirty="0">
                <a:solidFill>
                  <a:srgbClr val="000000"/>
                </a:solidFill>
                <a:cs typeface="Arial" pitchFamily="34" charset="0"/>
              </a:rPr>
              <a:t>Price of </a:t>
            </a:r>
            <a:r>
              <a:rPr lang="en-US" sz="1600" b="1" dirty="0" smtClean="0">
                <a:solidFill>
                  <a:srgbClr val="000000"/>
                </a:solidFill>
                <a:cs typeface="Arial" pitchFamily="34" charset="0"/>
              </a:rPr>
              <a:t>cotton </a:t>
            </a:r>
            <a:r>
              <a:rPr lang="en-US" sz="1600" b="1" dirty="0">
                <a:solidFill>
                  <a:srgbClr val="000000"/>
                </a:solidFill>
                <a:cs typeface="Arial" pitchFamily="34" charset="0"/>
              </a:rPr>
              <a:t>(per pound)</a:t>
            </a:r>
            <a:endParaRPr lang="en-US" sz="1600" b="1" dirty="0">
              <a:cs typeface="Arial" pitchFamily="34" charset="0"/>
            </a:endParaRPr>
          </a:p>
        </p:txBody>
      </p:sp>
      <p:sp>
        <p:nvSpPr>
          <p:cNvPr id="547033" name="Rectangle 217"/>
          <p:cNvSpPr>
            <a:spLocks noChangeArrowheads="1"/>
          </p:cNvSpPr>
          <p:nvPr/>
        </p:nvSpPr>
        <p:spPr bwMode="auto">
          <a:xfrm>
            <a:off x="6400800" y="1844824"/>
            <a:ext cx="1828800" cy="738664"/>
          </a:xfrm>
          <a:prstGeom prst="rect">
            <a:avLst/>
          </a:prstGeom>
          <a:noFill/>
          <a:ln w="9525">
            <a:noFill/>
            <a:miter lim="800000"/>
            <a:headEnd/>
            <a:tailEnd/>
          </a:ln>
        </p:spPr>
        <p:txBody>
          <a:bodyPr lIns="0" tIns="0" rIns="0" bIns="0">
            <a:spAutoFit/>
          </a:bodyPr>
          <a:lstStyle/>
          <a:p>
            <a:pPr marL="1588" indent="-1588" algn="ctr"/>
            <a:r>
              <a:rPr lang="en-US" sz="1600" b="1" dirty="0">
                <a:solidFill>
                  <a:srgbClr val="000000"/>
                </a:solidFill>
                <a:cs typeface="Arial" pitchFamily="34" charset="0"/>
              </a:rPr>
              <a:t>Quantity of </a:t>
            </a:r>
            <a:r>
              <a:rPr lang="en-US" sz="1600" b="1" dirty="0" smtClean="0">
                <a:solidFill>
                  <a:srgbClr val="000000"/>
                </a:solidFill>
                <a:cs typeface="Arial" pitchFamily="34" charset="0"/>
              </a:rPr>
              <a:t>cotton demanded </a:t>
            </a:r>
            <a:br>
              <a:rPr lang="en-US" sz="1600" b="1" dirty="0" smtClean="0">
                <a:solidFill>
                  <a:srgbClr val="000000"/>
                </a:solidFill>
                <a:cs typeface="Arial" pitchFamily="34" charset="0"/>
              </a:rPr>
            </a:br>
            <a:r>
              <a:rPr lang="en-US" sz="1600" b="1" dirty="0" smtClean="0">
                <a:solidFill>
                  <a:srgbClr val="000000"/>
                </a:solidFill>
                <a:cs typeface="Arial" pitchFamily="34" charset="0"/>
              </a:rPr>
              <a:t>(</a:t>
            </a:r>
            <a:r>
              <a:rPr lang="en-US" sz="1600" b="1" dirty="0">
                <a:solidFill>
                  <a:srgbClr val="000000"/>
                </a:solidFill>
                <a:cs typeface="Arial" pitchFamily="34" charset="0"/>
              </a:rPr>
              <a:t>billions of pounds)</a:t>
            </a:r>
            <a:endParaRPr lang="en-US" sz="1600" b="1" dirty="0">
              <a:cs typeface="Arial" pitchFamily="34" charset="0"/>
            </a:endParaRPr>
          </a:p>
        </p:txBody>
      </p:sp>
      <p:sp>
        <p:nvSpPr>
          <p:cNvPr id="547034" name="Rectangle 218"/>
          <p:cNvSpPr>
            <a:spLocks noChangeArrowheads="1"/>
          </p:cNvSpPr>
          <p:nvPr/>
        </p:nvSpPr>
        <p:spPr bwMode="auto">
          <a:xfrm>
            <a:off x="4719786" y="1381125"/>
            <a:ext cx="3308598" cy="276999"/>
          </a:xfrm>
          <a:prstGeom prst="rect">
            <a:avLst/>
          </a:prstGeom>
          <a:noFill/>
          <a:ln w="9525">
            <a:noFill/>
            <a:miter lim="800000"/>
            <a:headEnd/>
            <a:tailEnd/>
          </a:ln>
        </p:spPr>
        <p:txBody>
          <a:bodyPr wrap="none" lIns="0" tIns="0" rIns="0" bIns="0">
            <a:spAutoFit/>
          </a:bodyPr>
          <a:lstStyle/>
          <a:p>
            <a:pPr marL="1588" indent="-1588"/>
            <a:r>
              <a:rPr lang="en-US" sz="1800" b="1" dirty="0">
                <a:solidFill>
                  <a:srgbClr val="000000"/>
                </a:solidFill>
                <a:latin typeface="Myriad Roman" charset="0"/>
              </a:rPr>
              <a:t>Demand Schedules for </a:t>
            </a:r>
            <a:r>
              <a:rPr lang="en-US" sz="1800" b="1" dirty="0" smtClean="0">
                <a:solidFill>
                  <a:srgbClr val="000000"/>
                </a:solidFill>
                <a:latin typeface="Myriad Roman" charset="0"/>
              </a:rPr>
              <a:t>Cotton</a:t>
            </a:r>
            <a:endParaRPr lang="en-US" sz="1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6819">
                                            <p:txEl>
                                              <p:pRg st="0" end="0"/>
                                            </p:txEl>
                                          </p:spTgt>
                                        </p:tgtEl>
                                        <p:attrNameLst>
                                          <p:attrName>style.visibility</p:attrName>
                                        </p:attrNameLst>
                                      </p:cBhvr>
                                      <p:to>
                                        <p:strVal val="visible"/>
                                      </p:to>
                                    </p:set>
                                    <p:animEffect transition="in" filter="wipe(left)">
                                      <p:cBhvr>
                                        <p:cTn id="7" dur="500"/>
                                        <p:tgtEl>
                                          <p:spTgt spid="54681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46819">
                                            <p:txEl>
                                              <p:pRg st="1" end="1"/>
                                            </p:txEl>
                                          </p:spTgt>
                                        </p:tgtEl>
                                        <p:attrNameLst>
                                          <p:attrName>style.visibility</p:attrName>
                                        </p:attrNameLst>
                                      </p:cBhvr>
                                      <p:to>
                                        <p:strVal val="visible"/>
                                      </p:to>
                                    </p:set>
                                    <p:animEffect transition="in" filter="wipe(left)">
                                      <p:cBhvr>
                                        <p:cTn id="10" dur="500"/>
                                        <p:tgtEl>
                                          <p:spTgt spid="5468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46819">
                                            <p:txEl>
                                              <p:pRg st="3" end="3"/>
                                            </p:txEl>
                                          </p:spTgt>
                                        </p:tgtEl>
                                        <p:attrNameLst>
                                          <p:attrName>style.visibility</p:attrName>
                                        </p:attrNameLst>
                                      </p:cBhvr>
                                      <p:to>
                                        <p:strVal val="visible"/>
                                      </p:to>
                                    </p:set>
                                    <p:animEffect transition="in" filter="wipe(left)">
                                      <p:cBhvr>
                                        <p:cTn id="15" dur="500"/>
                                        <p:tgtEl>
                                          <p:spTgt spid="54681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546963"/>
                                        </p:tgtEl>
                                        <p:attrNameLst>
                                          <p:attrName>style.visibility</p:attrName>
                                        </p:attrNameLst>
                                      </p:cBhvr>
                                      <p:to>
                                        <p:strVal val="visible"/>
                                      </p:to>
                                    </p:set>
                                    <p:animEffect transition="in" filter="box(in)">
                                      <p:cBhvr>
                                        <p:cTn id="20" dur="500"/>
                                        <p:tgtEl>
                                          <p:spTgt spid="546963"/>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546964"/>
                                        </p:tgtEl>
                                        <p:attrNameLst>
                                          <p:attrName>style.visibility</p:attrName>
                                        </p:attrNameLst>
                                      </p:cBhvr>
                                      <p:to>
                                        <p:strVal val="visible"/>
                                      </p:to>
                                    </p:set>
                                    <p:animEffect transition="in" filter="box(in)">
                                      <p:cBhvr>
                                        <p:cTn id="23" dur="500"/>
                                        <p:tgtEl>
                                          <p:spTgt spid="546964"/>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546965"/>
                                        </p:tgtEl>
                                        <p:attrNameLst>
                                          <p:attrName>style.visibility</p:attrName>
                                        </p:attrNameLst>
                                      </p:cBhvr>
                                      <p:to>
                                        <p:strVal val="visible"/>
                                      </p:to>
                                    </p:set>
                                    <p:animEffect transition="in" filter="box(in)">
                                      <p:cBhvr>
                                        <p:cTn id="26" dur="500"/>
                                        <p:tgtEl>
                                          <p:spTgt spid="546965"/>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546966"/>
                                        </p:tgtEl>
                                        <p:attrNameLst>
                                          <p:attrName>style.visibility</p:attrName>
                                        </p:attrNameLst>
                                      </p:cBhvr>
                                      <p:to>
                                        <p:strVal val="visible"/>
                                      </p:to>
                                    </p:set>
                                    <p:animEffect transition="in" filter="box(in)">
                                      <p:cBhvr>
                                        <p:cTn id="29" dur="500"/>
                                        <p:tgtEl>
                                          <p:spTgt spid="546966"/>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546967"/>
                                        </p:tgtEl>
                                        <p:attrNameLst>
                                          <p:attrName>style.visibility</p:attrName>
                                        </p:attrNameLst>
                                      </p:cBhvr>
                                      <p:to>
                                        <p:strVal val="visible"/>
                                      </p:to>
                                    </p:set>
                                    <p:animEffect transition="in" filter="box(in)">
                                      <p:cBhvr>
                                        <p:cTn id="32" dur="500"/>
                                        <p:tgtEl>
                                          <p:spTgt spid="546967"/>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546968"/>
                                        </p:tgtEl>
                                        <p:attrNameLst>
                                          <p:attrName>style.visibility</p:attrName>
                                        </p:attrNameLst>
                                      </p:cBhvr>
                                      <p:to>
                                        <p:strVal val="visible"/>
                                      </p:to>
                                    </p:set>
                                    <p:animEffect transition="in" filter="box(in)">
                                      <p:cBhvr>
                                        <p:cTn id="35" dur="500"/>
                                        <p:tgtEl>
                                          <p:spTgt spid="546968"/>
                                        </p:tgtEl>
                                      </p:cBhvr>
                                    </p:animEffect>
                                  </p:childTnLst>
                                </p:cTn>
                              </p:par>
                              <p:par>
                                <p:cTn id="36" presetID="4" presetClass="entr" presetSubtype="16" fill="hold" grpId="0" nodeType="withEffect">
                                  <p:stCondLst>
                                    <p:cond delay="0"/>
                                  </p:stCondLst>
                                  <p:childTnLst>
                                    <p:set>
                                      <p:cBhvr>
                                        <p:cTn id="37" dur="1" fill="hold">
                                          <p:stCondLst>
                                            <p:cond delay="0"/>
                                          </p:stCondLst>
                                        </p:cTn>
                                        <p:tgtEl>
                                          <p:spTgt spid="546969"/>
                                        </p:tgtEl>
                                        <p:attrNameLst>
                                          <p:attrName>style.visibility</p:attrName>
                                        </p:attrNameLst>
                                      </p:cBhvr>
                                      <p:to>
                                        <p:strVal val="visible"/>
                                      </p:to>
                                    </p:set>
                                    <p:animEffect transition="in" filter="box(in)">
                                      <p:cBhvr>
                                        <p:cTn id="38" dur="500"/>
                                        <p:tgtEl>
                                          <p:spTgt spid="546969"/>
                                        </p:tgtEl>
                                      </p:cBhvr>
                                    </p:animEffect>
                                  </p:childTnLst>
                                </p:cTn>
                              </p:par>
                              <p:par>
                                <p:cTn id="39" presetID="4" presetClass="entr" presetSubtype="16" fill="hold" grpId="0" nodeType="withEffect">
                                  <p:stCondLst>
                                    <p:cond delay="0"/>
                                  </p:stCondLst>
                                  <p:childTnLst>
                                    <p:set>
                                      <p:cBhvr>
                                        <p:cTn id="40" dur="1" fill="hold">
                                          <p:stCondLst>
                                            <p:cond delay="0"/>
                                          </p:stCondLst>
                                        </p:cTn>
                                        <p:tgtEl>
                                          <p:spTgt spid="546970"/>
                                        </p:tgtEl>
                                        <p:attrNameLst>
                                          <p:attrName>style.visibility</p:attrName>
                                        </p:attrNameLst>
                                      </p:cBhvr>
                                      <p:to>
                                        <p:strVal val="visible"/>
                                      </p:to>
                                    </p:set>
                                    <p:animEffect transition="in" filter="box(in)">
                                      <p:cBhvr>
                                        <p:cTn id="41" dur="500"/>
                                        <p:tgtEl>
                                          <p:spTgt spid="546970"/>
                                        </p:tgtEl>
                                      </p:cBhvr>
                                    </p:animEffect>
                                  </p:childTnLst>
                                </p:cTn>
                              </p:par>
                              <p:par>
                                <p:cTn id="42" presetID="4" presetClass="entr" presetSubtype="16" fill="hold" grpId="0" nodeType="withEffect">
                                  <p:stCondLst>
                                    <p:cond delay="0"/>
                                  </p:stCondLst>
                                  <p:childTnLst>
                                    <p:set>
                                      <p:cBhvr>
                                        <p:cTn id="43" dur="1" fill="hold">
                                          <p:stCondLst>
                                            <p:cond delay="0"/>
                                          </p:stCondLst>
                                        </p:cTn>
                                        <p:tgtEl>
                                          <p:spTgt spid="546971"/>
                                        </p:tgtEl>
                                        <p:attrNameLst>
                                          <p:attrName>style.visibility</p:attrName>
                                        </p:attrNameLst>
                                      </p:cBhvr>
                                      <p:to>
                                        <p:strVal val="visible"/>
                                      </p:to>
                                    </p:set>
                                    <p:animEffect transition="in" filter="box(in)">
                                      <p:cBhvr>
                                        <p:cTn id="44" dur="500"/>
                                        <p:tgtEl>
                                          <p:spTgt spid="546971"/>
                                        </p:tgtEl>
                                      </p:cBhvr>
                                    </p:animEffect>
                                  </p:childTnLst>
                                </p:cTn>
                              </p:par>
                              <p:par>
                                <p:cTn id="45" presetID="4" presetClass="entr" presetSubtype="16" fill="hold" grpId="0" nodeType="withEffect">
                                  <p:stCondLst>
                                    <p:cond delay="0"/>
                                  </p:stCondLst>
                                  <p:childTnLst>
                                    <p:set>
                                      <p:cBhvr>
                                        <p:cTn id="46" dur="1" fill="hold">
                                          <p:stCondLst>
                                            <p:cond delay="0"/>
                                          </p:stCondLst>
                                        </p:cTn>
                                        <p:tgtEl>
                                          <p:spTgt spid="546972"/>
                                        </p:tgtEl>
                                        <p:attrNameLst>
                                          <p:attrName>style.visibility</p:attrName>
                                        </p:attrNameLst>
                                      </p:cBhvr>
                                      <p:to>
                                        <p:strVal val="visible"/>
                                      </p:to>
                                    </p:set>
                                    <p:animEffect transition="in" filter="box(in)">
                                      <p:cBhvr>
                                        <p:cTn id="47" dur="500"/>
                                        <p:tgtEl>
                                          <p:spTgt spid="546972"/>
                                        </p:tgtEl>
                                      </p:cBhvr>
                                    </p:animEffect>
                                  </p:childTnLst>
                                </p:cTn>
                              </p:par>
                              <p:par>
                                <p:cTn id="48" presetID="4" presetClass="entr" presetSubtype="16" fill="hold" grpId="0" nodeType="withEffect">
                                  <p:stCondLst>
                                    <p:cond delay="0"/>
                                  </p:stCondLst>
                                  <p:childTnLst>
                                    <p:set>
                                      <p:cBhvr>
                                        <p:cTn id="49" dur="1" fill="hold">
                                          <p:stCondLst>
                                            <p:cond delay="0"/>
                                          </p:stCondLst>
                                        </p:cTn>
                                        <p:tgtEl>
                                          <p:spTgt spid="546973"/>
                                        </p:tgtEl>
                                        <p:attrNameLst>
                                          <p:attrName>style.visibility</p:attrName>
                                        </p:attrNameLst>
                                      </p:cBhvr>
                                      <p:to>
                                        <p:strVal val="visible"/>
                                      </p:to>
                                    </p:set>
                                    <p:animEffect transition="in" filter="box(in)">
                                      <p:cBhvr>
                                        <p:cTn id="50" dur="500"/>
                                        <p:tgtEl>
                                          <p:spTgt spid="546973"/>
                                        </p:tgtEl>
                                      </p:cBhvr>
                                    </p:animEffect>
                                  </p:childTnLst>
                                </p:cTn>
                              </p:par>
                              <p:par>
                                <p:cTn id="51" presetID="4" presetClass="entr" presetSubtype="16" fill="hold" grpId="0" nodeType="withEffect">
                                  <p:stCondLst>
                                    <p:cond delay="0"/>
                                  </p:stCondLst>
                                  <p:childTnLst>
                                    <p:set>
                                      <p:cBhvr>
                                        <p:cTn id="52" dur="1" fill="hold">
                                          <p:stCondLst>
                                            <p:cond delay="0"/>
                                          </p:stCondLst>
                                        </p:cTn>
                                        <p:tgtEl>
                                          <p:spTgt spid="546974"/>
                                        </p:tgtEl>
                                        <p:attrNameLst>
                                          <p:attrName>style.visibility</p:attrName>
                                        </p:attrNameLst>
                                      </p:cBhvr>
                                      <p:to>
                                        <p:strVal val="visible"/>
                                      </p:to>
                                    </p:set>
                                    <p:animEffect transition="in" filter="box(in)">
                                      <p:cBhvr>
                                        <p:cTn id="53" dur="500"/>
                                        <p:tgtEl>
                                          <p:spTgt spid="546974"/>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546975"/>
                                        </p:tgtEl>
                                        <p:attrNameLst>
                                          <p:attrName>style.visibility</p:attrName>
                                        </p:attrNameLst>
                                      </p:cBhvr>
                                      <p:to>
                                        <p:strVal val="visible"/>
                                      </p:to>
                                    </p:set>
                                    <p:animEffect transition="in" filter="box(in)">
                                      <p:cBhvr>
                                        <p:cTn id="56" dur="500"/>
                                        <p:tgtEl>
                                          <p:spTgt spid="546975"/>
                                        </p:tgtEl>
                                      </p:cBhvr>
                                    </p:animEffect>
                                  </p:childTnLst>
                                </p:cTn>
                              </p:par>
                              <p:par>
                                <p:cTn id="57" presetID="4" presetClass="entr" presetSubtype="16" fill="hold" grpId="0" nodeType="withEffect">
                                  <p:stCondLst>
                                    <p:cond delay="0"/>
                                  </p:stCondLst>
                                  <p:childTnLst>
                                    <p:set>
                                      <p:cBhvr>
                                        <p:cTn id="58" dur="1" fill="hold">
                                          <p:stCondLst>
                                            <p:cond delay="0"/>
                                          </p:stCondLst>
                                        </p:cTn>
                                        <p:tgtEl>
                                          <p:spTgt spid="546976"/>
                                        </p:tgtEl>
                                        <p:attrNameLst>
                                          <p:attrName>style.visibility</p:attrName>
                                        </p:attrNameLst>
                                      </p:cBhvr>
                                      <p:to>
                                        <p:strVal val="visible"/>
                                      </p:to>
                                    </p:set>
                                    <p:animEffect transition="in" filter="box(in)">
                                      <p:cBhvr>
                                        <p:cTn id="59" dur="500"/>
                                        <p:tgtEl>
                                          <p:spTgt spid="546976"/>
                                        </p:tgtEl>
                                      </p:cBhvr>
                                    </p:animEffect>
                                  </p:childTnLst>
                                </p:cTn>
                              </p:par>
                              <p:par>
                                <p:cTn id="60" presetID="4" presetClass="entr" presetSubtype="16" fill="hold" grpId="0" nodeType="withEffect">
                                  <p:stCondLst>
                                    <p:cond delay="0"/>
                                  </p:stCondLst>
                                  <p:childTnLst>
                                    <p:set>
                                      <p:cBhvr>
                                        <p:cTn id="61" dur="1" fill="hold">
                                          <p:stCondLst>
                                            <p:cond delay="0"/>
                                          </p:stCondLst>
                                        </p:cTn>
                                        <p:tgtEl>
                                          <p:spTgt spid="546977"/>
                                        </p:tgtEl>
                                        <p:attrNameLst>
                                          <p:attrName>style.visibility</p:attrName>
                                        </p:attrNameLst>
                                      </p:cBhvr>
                                      <p:to>
                                        <p:strVal val="visible"/>
                                      </p:to>
                                    </p:set>
                                    <p:animEffect transition="in" filter="box(in)">
                                      <p:cBhvr>
                                        <p:cTn id="62" dur="500"/>
                                        <p:tgtEl>
                                          <p:spTgt spid="546977"/>
                                        </p:tgtEl>
                                      </p:cBhvr>
                                    </p:animEffect>
                                  </p:childTnLst>
                                </p:cTn>
                              </p:par>
                              <p:par>
                                <p:cTn id="63" presetID="4" presetClass="entr" presetSubtype="16" fill="hold" grpId="0" nodeType="withEffect">
                                  <p:stCondLst>
                                    <p:cond delay="0"/>
                                  </p:stCondLst>
                                  <p:childTnLst>
                                    <p:set>
                                      <p:cBhvr>
                                        <p:cTn id="64" dur="1" fill="hold">
                                          <p:stCondLst>
                                            <p:cond delay="0"/>
                                          </p:stCondLst>
                                        </p:cTn>
                                        <p:tgtEl>
                                          <p:spTgt spid="546978"/>
                                        </p:tgtEl>
                                        <p:attrNameLst>
                                          <p:attrName>style.visibility</p:attrName>
                                        </p:attrNameLst>
                                      </p:cBhvr>
                                      <p:to>
                                        <p:strVal val="visible"/>
                                      </p:to>
                                    </p:set>
                                    <p:animEffect transition="in" filter="box(in)">
                                      <p:cBhvr>
                                        <p:cTn id="65" dur="500"/>
                                        <p:tgtEl>
                                          <p:spTgt spid="546978"/>
                                        </p:tgtEl>
                                      </p:cBhvr>
                                    </p:animEffect>
                                  </p:childTnLst>
                                </p:cTn>
                              </p:par>
                              <p:par>
                                <p:cTn id="66" presetID="4" presetClass="entr" presetSubtype="16" fill="hold" grpId="0" nodeType="withEffect">
                                  <p:stCondLst>
                                    <p:cond delay="0"/>
                                  </p:stCondLst>
                                  <p:childTnLst>
                                    <p:set>
                                      <p:cBhvr>
                                        <p:cTn id="67" dur="1" fill="hold">
                                          <p:stCondLst>
                                            <p:cond delay="0"/>
                                          </p:stCondLst>
                                        </p:cTn>
                                        <p:tgtEl>
                                          <p:spTgt spid="546979"/>
                                        </p:tgtEl>
                                        <p:attrNameLst>
                                          <p:attrName>style.visibility</p:attrName>
                                        </p:attrNameLst>
                                      </p:cBhvr>
                                      <p:to>
                                        <p:strVal val="visible"/>
                                      </p:to>
                                    </p:set>
                                    <p:animEffect transition="in" filter="box(in)">
                                      <p:cBhvr>
                                        <p:cTn id="68" dur="500"/>
                                        <p:tgtEl>
                                          <p:spTgt spid="546979"/>
                                        </p:tgtEl>
                                      </p:cBhvr>
                                    </p:animEffect>
                                  </p:childTnLst>
                                </p:cTn>
                              </p:par>
                              <p:par>
                                <p:cTn id="69" presetID="4" presetClass="entr" presetSubtype="16" fill="hold" grpId="0" nodeType="withEffect">
                                  <p:stCondLst>
                                    <p:cond delay="0"/>
                                  </p:stCondLst>
                                  <p:childTnLst>
                                    <p:set>
                                      <p:cBhvr>
                                        <p:cTn id="70" dur="1" fill="hold">
                                          <p:stCondLst>
                                            <p:cond delay="0"/>
                                          </p:stCondLst>
                                        </p:cTn>
                                        <p:tgtEl>
                                          <p:spTgt spid="547001"/>
                                        </p:tgtEl>
                                        <p:attrNameLst>
                                          <p:attrName>style.visibility</p:attrName>
                                        </p:attrNameLst>
                                      </p:cBhvr>
                                      <p:to>
                                        <p:strVal val="visible"/>
                                      </p:to>
                                    </p:set>
                                    <p:animEffect transition="in" filter="box(in)">
                                      <p:cBhvr>
                                        <p:cTn id="71" dur="500"/>
                                        <p:tgtEl>
                                          <p:spTgt spid="547001"/>
                                        </p:tgtEl>
                                      </p:cBhvr>
                                    </p:animEffect>
                                  </p:childTnLst>
                                </p:cTn>
                              </p:par>
                              <p:par>
                                <p:cTn id="72" presetID="4" presetClass="entr" presetSubtype="16" fill="hold" grpId="0" nodeType="withEffect">
                                  <p:stCondLst>
                                    <p:cond delay="0"/>
                                  </p:stCondLst>
                                  <p:childTnLst>
                                    <p:set>
                                      <p:cBhvr>
                                        <p:cTn id="73" dur="1" fill="hold">
                                          <p:stCondLst>
                                            <p:cond delay="0"/>
                                          </p:stCondLst>
                                        </p:cTn>
                                        <p:tgtEl>
                                          <p:spTgt spid="547002"/>
                                        </p:tgtEl>
                                        <p:attrNameLst>
                                          <p:attrName>style.visibility</p:attrName>
                                        </p:attrNameLst>
                                      </p:cBhvr>
                                      <p:to>
                                        <p:strVal val="visible"/>
                                      </p:to>
                                    </p:set>
                                    <p:animEffect transition="in" filter="box(in)">
                                      <p:cBhvr>
                                        <p:cTn id="74" dur="500"/>
                                        <p:tgtEl>
                                          <p:spTgt spid="547002"/>
                                        </p:tgtEl>
                                      </p:cBhvr>
                                    </p:animEffect>
                                  </p:childTnLst>
                                </p:cTn>
                              </p:par>
                              <p:par>
                                <p:cTn id="75" presetID="4" presetClass="entr" presetSubtype="16" fill="hold" grpId="0" nodeType="withEffect">
                                  <p:stCondLst>
                                    <p:cond delay="0"/>
                                  </p:stCondLst>
                                  <p:childTnLst>
                                    <p:set>
                                      <p:cBhvr>
                                        <p:cTn id="76" dur="1" fill="hold">
                                          <p:stCondLst>
                                            <p:cond delay="0"/>
                                          </p:stCondLst>
                                        </p:cTn>
                                        <p:tgtEl>
                                          <p:spTgt spid="547003"/>
                                        </p:tgtEl>
                                        <p:attrNameLst>
                                          <p:attrName>style.visibility</p:attrName>
                                        </p:attrNameLst>
                                      </p:cBhvr>
                                      <p:to>
                                        <p:strVal val="visible"/>
                                      </p:to>
                                    </p:set>
                                    <p:animEffect transition="in" filter="box(in)">
                                      <p:cBhvr>
                                        <p:cTn id="77" dur="500"/>
                                        <p:tgtEl>
                                          <p:spTgt spid="547003"/>
                                        </p:tgtEl>
                                      </p:cBhvr>
                                    </p:animEffect>
                                  </p:childTnLst>
                                </p:cTn>
                              </p:par>
                              <p:par>
                                <p:cTn id="78" presetID="4" presetClass="entr" presetSubtype="16" fill="hold" grpId="0" nodeType="withEffect">
                                  <p:stCondLst>
                                    <p:cond delay="0"/>
                                  </p:stCondLst>
                                  <p:childTnLst>
                                    <p:set>
                                      <p:cBhvr>
                                        <p:cTn id="79" dur="1" fill="hold">
                                          <p:stCondLst>
                                            <p:cond delay="0"/>
                                          </p:stCondLst>
                                        </p:cTn>
                                        <p:tgtEl>
                                          <p:spTgt spid="547016"/>
                                        </p:tgtEl>
                                        <p:attrNameLst>
                                          <p:attrName>style.visibility</p:attrName>
                                        </p:attrNameLst>
                                      </p:cBhvr>
                                      <p:to>
                                        <p:strVal val="visible"/>
                                      </p:to>
                                    </p:set>
                                    <p:animEffect transition="in" filter="box(in)">
                                      <p:cBhvr>
                                        <p:cTn id="80" dur="500"/>
                                        <p:tgtEl>
                                          <p:spTgt spid="547016"/>
                                        </p:tgtEl>
                                      </p:cBhvr>
                                    </p:animEffect>
                                  </p:childTnLst>
                                </p:cTn>
                              </p:par>
                              <p:par>
                                <p:cTn id="81" presetID="4" presetClass="entr" presetSubtype="16" fill="hold" grpId="0" nodeType="withEffect">
                                  <p:stCondLst>
                                    <p:cond delay="0"/>
                                  </p:stCondLst>
                                  <p:childTnLst>
                                    <p:set>
                                      <p:cBhvr>
                                        <p:cTn id="82" dur="1" fill="hold">
                                          <p:stCondLst>
                                            <p:cond delay="0"/>
                                          </p:stCondLst>
                                        </p:cTn>
                                        <p:tgtEl>
                                          <p:spTgt spid="547017"/>
                                        </p:tgtEl>
                                        <p:attrNameLst>
                                          <p:attrName>style.visibility</p:attrName>
                                        </p:attrNameLst>
                                      </p:cBhvr>
                                      <p:to>
                                        <p:strVal val="visible"/>
                                      </p:to>
                                    </p:set>
                                    <p:animEffect transition="in" filter="box(in)">
                                      <p:cBhvr>
                                        <p:cTn id="83" dur="500"/>
                                        <p:tgtEl>
                                          <p:spTgt spid="547017"/>
                                        </p:tgtEl>
                                      </p:cBhvr>
                                    </p:animEffect>
                                  </p:childTnLst>
                                </p:cTn>
                              </p:par>
                              <p:par>
                                <p:cTn id="84" presetID="4" presetClass="entr" presetSubtype="16" fill="hold" grpId="0" nodeType="withEffect">
                                  <p:stCondLst>
                                    <p:cond delay="0"/>
                                  </p:stCondLst>
                                  <p:childTnLst>
                                    <p:set>
                                      <p:cBhvr>
                                        <p:cTn id="85" dur="1" fill="hold">
                                          <p:stCondLst>
                                            <p:cond delay="0"/>
                                          </p:stCondLst>
                                        </p:cTn>
                                        <p:tgtEl>
                                          <p:spTgt spid="547018"/>
                                        </p:tgtEl>
                                        <p:attrNameLst>
                                          <p:attrName>style.visibility</p:attrName>
                                        </p:attrNameLst>
                                      </p:cBhvr>
                                      <p:to>
                                        <p:strVal val="visible"/>
                                      </p:to>
                                    </p:set>
                                    <p:animEffect transition="in" filter="box(in)">
                                      <p:cBhvr>
                                        <p:cTn id="86" dur="500"/>
                                        <p:tgtEl>
                                          <p:spTgt spid="547018"/>
                                        </p:tgtEl>
                                      </p:cBhvr>
                                    </p:animEffect>
                                  </p:childTnLst>
                                </p:cTn>
                              </p:par>
                              <p:par>
                                <p:cTn id="87" presetID="4" presetClass="entr" presetSubtype="16" fill="hold" grpId="0" nodeType="withEffect">
                                  <p:stCondLst>
                                    <p:cond delay="0"/>
                                  </p:stCondLst>
                                  <p:childTnLst>
                                    <p:set>
                                      <p:cBhvr>
                                        <p:cTn id="88" dur="1" fill="hold">
                                          <p:stCondLst>
                                            <p:cond delay="0"/>
                                          </p:stCondLst>
                                        </p:cTn>
                                        <p:tgtEl>
                                          <p:spTgt spid="547019"/>
                                        </p:tgtEl>
                                        <p:attrNameLst>
                                          <p:attrName>style.visibility</p:attrName>
                                        </p:attrNameLst>
                                      </p:cBhvr>
                                      <p:to>
                                        <p:strVal val="visible"/>
                                      </p:to>
                                    </p:set>
                                    <p:animEffect transition="in" filter="box(in)">
                                      <p:cBhvr>
                                        <p:cTn id="89" dur="500"/>
                                        <p:tgtEl>
                                          <p:spTgt spid="547019"/>
                                        </p:tgtEl>
                                      </p:cBhvr>
                                    </p:animEffect>
                                  </p:childTnLst>
                                </p:cTn>
                              </p:par>
                              <p:par>
                                <p:cTn id="90" presetID="4" presetClass="entr" presetSubtype="16" fill="hold" grpId="0" nodeType="withEffect">
                                  <p:stCondLst>
                                    <p:cond delay="0"/>
                                  </p:stCondLst>
                                  <p:childTnLst>
                                    <p:set>
                                      <p:cBhvr>
                                        <p:cTn id="91" dur="1" fill="hold">
                                          <p:stCondLst>
                                            <p:cond delay="0"/>
                                          </p:stCondLst>
                                        </p:cTn>
                                        <p:tgtEl>
                                          <p:spTgt spid="547020"/>
                                        </p:tgtEl>
                                        <p:attrNameLst>
                                          <p:attrName>style.visibility</p:attrName>
                                        </p:attrNameLst>
                                      </p:cBhvr>
                                      <p:to>
                                        <p:strVal val="visible"/>
                                      </p:to>
                                    </p:set>
                                    <p:animEffect transition="in" filter="box(in)">
                                      <p:cBhvr>
                                        <p:cTn id="92" dur="500"/>
                                        <p:tgtEl>
                                          <p:spTgt spid="547020"/>
                                        </p:tgtEl>
                                      </p:cBhvr>
                                    </p:animEffect>
                                  </p:childTnLst>
                                </p:cTn>
                              </p:par>
                              <p:par>
                                <p:cTn id="93" presetID="4" presetClass="entr" presetSubtype="16" fill="hold" grpId="0" nodeType="withEffect">
                                  <p:stCondLst>
                                    <p:cond delay="0"/>
                                  </p:stCondLst>
                                  <p:childTnLst>
                                    <p:set>
                                      <p:cBhvr>
                                        <p:cTn id="94" dur="1" fill="hold">
                                          <p:stCondLst>
                                            <p:cond delay="0"/>
                                          </p:stCondLst>
                                        </p:cTn>
                                        <p:tgtEl>
                                          <p:spTgt spid="547021"/>
                                        </p:tgtEl>
                                        <p:attrNameLst>
                                          <p:attrName>style.visibility</p:attrName>
                                        </p:attrNameLst>
                                      </p:cBhvr>
                                      <p:to>
                                        <p:strVal val="visible"/>
                                      </p:to>
                                    </p:set>
                                    <p:animEffect transition="in" filter="box(in)">
                                      <p:cBhvr>
                                        <p:cTn id="95" dur="500"/>
                                        <p:tgtEl>
                                          <p:spTgt spid="547021"/>
                                        </p:tgtEl>
                                      </p:cBhvr>
                                    </p:animEffect>
                                  </p:childTnLst>
                                </p:cTn>
                              </p:par>
                              <p:par>
                                <p:cTn id="96" presetID="4" presetClass="entr" presetSubtype="16" fill="hold" grpId="0" nodeType="withEffect">
                                  <p:stCondLst>
                                    <p:cond delay="0"/>
                                  </p:stCondLst>
                                  <p:childTnLst>
                                    <p:set>
                                      <p:cBhvr>
                                        <p:cTn id="97" dur="1" fill="hold">
                                          <p:stCondLst>
                                            <p:cond delay="0"/>
                                          </p:stCondLst>
                                        </p:cTn>
                                        <p:tgtEl>
                                          <p:spTgt spid="547022"/>
                                        </p:tgtEl>
                                        <p:attrNameLst>
                                          <p:attrName>style.visibility</p:attrName>
                                        </p:attrNameLst>
                                      </p:cBhvr>
                                      <p:to>
                                        <p:strVal val="visible"/>
                                      </p:to>
                                    </p:set>
                                    <p:animEffect transition="in" filter="box(in)">
                                      <p:cBhvr>
                                        <p:cTn id="98" dur="500"/>
                                        <p:tgtEl>
                                          <p:spTgt spid="547022"/>
                                        </p:tgtEl>
                                      </p:cBhvr>
                                    </p:animEffect>
                                  </p:childTnLst>
                                </p:cTn>
                              </p:par>
                              <p:par>
                                <p:cTn id="99" presetID="4" presetClass="entr" presetSubtype="16" fill="hold" grpId="0" nodeType="withEffect">
                                  <p:stCondLst>
                                    <p:cond delay="0"/>
                                  </p:stCondLst>
                                  <p:childTnLst>
                                    <p:set>
                                      <p:cBhvr>
                                        <p:cTn id="100" dur="1" fill="hold">
                                          <p:stCondLst>
                                            <p:cond delay="0"/>
                                          </p:stCondLst>
                                        </p:cTn>
                                        <p:tgtEl>
                                          <p:spTgt spid="547023"/>
                                        </p:tgtEl>
                                        <p:attrNameLst>
                                          <p:attrName>style.visibility</p:attrName>
                                        </p:attrNameLst>
                                      </p:cBhvr>
                                      <p:to>
                                        <p:strVal val="visible"/>
                                      </p:to>
                                    </p:set>
                                    <p:animEffect transition="in" filter="box(in)">
                                      <p:cBhvr>
                                        <p:cTn id="101" dur="500"/>
                                        <p:tgtEl>
                                          <p:spTgt spid="547023"/>
                                        </p:tgtEl>
                                      </p:cBhvr>
                                    </p:animEffect>
                                  </p:childTnLst>
                                </p:cTn>
                              </p:par>
                              <p:par>
                                <p:cTn id="102" presetID="4" presetClass="entr" presetSubtype="16" fill="hold" grpId="0" nodeType="withEffect">
                                  <p:stCondLst>
                                    <p:cond delay="0"/>
                                  </p:stCondLst>
                                  <p:childTnLst>
                                    <p:set>
                                      <p:cBhvr>
                                        <p:cTn id="103" dur="1" fill="hold">
                                          <p:stCondLst>
                                            <p:cond delay="0"/>
                                          </p:stCondLst>
                                        </p:cTn>
                                        <p:tgtEl>
                                          <p:spTgt spid="547024"/>
                                        </p:tgtEl>
                                        <p:attrNameLst>
                                          <p:attrName>style.visibility</p:attrName>
                                        </p:attrNameLst>
                                      </p:cBhvr>
                                      <p:to>
                                        <p:strVal val="visible"/>
                                      </p:to>
                                    </p:set>
                                    <p:animEffect transition="in" filter="box(in)">
                                      <p:cBhvr>
                                        <p:cTn id="104" dur="500"/>
                                        <p:tgtEl>
                                          <p:spTgt spid="547024"/>
                                        </p:tgtEl>
                                      </p:cBhvr>
                                    </p:animEffect>
                                  </p:childTnLst>
                                </p:cTn>
                              </p:par>
                              <p:par>
                                <p:cTn id="105" presetID="4" presetClass="entr" presetSubtype="16" fill="hold" grpId="0" nodeType="withEffect">
                                  <p:stCondLst>
                                    <p:cond delay="0"/>
                                  </p:stCondLst>
                                  <p:childTnLst>
                                    <p:set>
                                      <p:cBhvr>
                                        <p:cTn id="106" dur="1" fill="hold">
                                          <p:stCondLst>
                                            <p:cond delay="0"/>
                                          </p:stCondLst>
                                        </p:cTn>
                                        <p:tgtEl>
                                          <p:spTgt spid="547025"/>
                                        </p:tgtEl>
                                        <p:attrNameLst>
                                          <p:attrName>style.visibility</p:attrName>
                                        </p:attrNameLst>
                                      </p:cBhvr>
                                      <p:to>
                                        <p:strVal val="visible"/>
                                      </p:to>
                                    </p:set>
                                    <p:animEffect transition="in" filter="box(in)">
                                      <p:cBhvr>
                                        <p:cTn id="107" dur="500"/>
                                        <p:tgtEl>
                                          <p:spTgt spid="547025"/>
                                        </p:tgtEl>
                                      </p:cBhvr>
                                    </p:animEffect>
                                  </p:childTnLst>
                                </p:cTn>
                              </p:par>
                              <p:par>
                                <p:cTn id="108" presetID="4" presetClass="entr" presetSubtype="16" fill="hold" grpId="0" nodeType="withEffect">
                                  <p:stCondLst>
                                    <p:cond delay="0"/>
                                  </p:stCondLst>
                                  <p:childTnLst>
                                    <p:set>
                                      <p:cBhvr>
                                        <p:cTn id="109" dur="1" fill="hold">
                                          <p:stCondLst>
                                            <p:cond delay="0"/>
                                          </p:stCondLst>
                                        </p:cTn>
                                        <p:tgtEl>
                                          <p:spTgt spid="547026"/>
                                        </p:tgtEl>
                                        <p:attrNameLst>
                                          <p:attrName>style.visibility</p:attrName>
                                        </p:attrNameLst>
                                      </p:cBhvr>
                                      <p:to>
                                        <p:strVal val="visible"/>
                                      </p:to>
                                    </p:set>
                                    <p:animEffect transition="in" filter="box(in)">
                                      <p:cBhvr>
                                        <p:cTn id="110" dur="500"/>
                                        <p:tgtEl>
                                          <p:spTgt spid="547026"/>
                                        </p:tgtEl>
                                      </p:cBhvr>
                                    </p:animEffect>
                                  </p:childTnLst>
                                </p:cTn>
                              </p:par>
                              <p:par>
                                <p:cTn id="111" presetID="4" presetClass="entr" presetSubtype="16" fill="hold" grpId="0" nodeType="withEffect">
                                  <p:stCondLst>
                                    <p:cond delay="0"/>
                                  </p:stCondLst>
                                  <p:childTnLst>
                                    <p:set>
                                      <p:cBhvr>
                                        <p:cTn id="112" dur="1" fill="hold">
                                          <p:stCondLst>
                                            <p:cond delay="0"/>
                                          </p:stCondLst>
                                        </p:cTn>
                                        <p:tgtEl>
                                          <p:spTgt spid="547027"/>
                                        </p:tgtEl>
                                        <p:attrNameLst>
                                          <p:attrName>style.visibility</p:attrName>
                                        </p:attrNameLst>
                                      </p:cBhvr>
                                      <p:to>
                                        <p:strVal val="visible"/>
                                      </p:to>
                                    </p:set>
                                    <p:animEffect transition="in" filter="box(in)">
                                      <p:cBhvr>
                                        <p:cTn id="113" dur="500"/>
                                        <p:tgtEl>
                                          <p:spTgt spid="547027"/>
                                        </p:tgtEl>
                                      </p:cBhvr>
                                    </p:animEffect>
                                  </p:childTnLst>
                                </p:cTn>
                              </p:par>
                              <p:par>
                                <p:cTn id="114" presetID="4" presetClass="entr" presetSubtype="16" fill="hold" grpId="0" nodeType="withEffect">
                                  <p:stCondLst>
                                    <p:cond delay="0"/>
                                  </p:stCondLst>
                                  <p:childTnLst>
                                    <p:set>
                                      <p:cBhvr>
                                        <p:cTn id="115" dur="1" fill="hold">
                                          <p:stCondLst>
                                            <p:cond delay="0"/>
                                          </p:stCondLst>
                                        </p:cTn>
                                        <p:tgtEl>
                                          <p:spTgt spid="547028"/>
                                        </p:tgtEl>
                                        <p:attrNameLst>
                                          <p:attrName>style.visibility</p:attrName>
                                        </p:attrNameLst>
                                      </p:cBhvr>
                                      <p:to>
                                        <p:strVal val="visible"/>
                                      </p:to>
                                    </p:set>
                                    <p:animEffect transition="in" filter="box(in)">
                                      <p:cBhvr>
                                        <p:cTn id="116" dur="500"/>
                                        <p:tgtEl>
                                          <p:spTgt spid="547028"/>
                                        </p:tgtEl>
                                      </p:cBhvr>
                                    </p:animEffect>
                                  </p:childTnLst>
                                </p:cTn>
                              </p:par>
                              <p:par>
                                <p:cTn id="117" presetID="4" presetClass="entr" presetSubtype="16" fill="hold" grpId="0" nodeType="withEffect">
                                  <p:stCondLst>
                                    <p:cond delay="0"/>
                                  </p:stCondLst>
                                  <p:childTnLst>
                                    <p:set>
                                      <p:cBhvr>
                                        <p:cTn id="118" dur="1" fill="hold">
                                          <p:stCondLst>
                                            <p:cond delay="0"/>
                                          </p:stCondLst>
                                        </p:cTn>
                                        <p:tgtEl>
                                          <p:spTgt spid="547029"/>
                                        </p:tgtEl>
                                        <p:attrNameLst>
                                          <p:attrName>style.visibility</p:attrName>
                                        </p:attrNameLst>
                                      </p:cBhvr>
                                      <p:to>
                                        <p:strVal val="visible"/>
                                      </p:to>
                                    </p:set>
                                    <p:animEffect transition="in" filter="box(in)">
                                      <p:cBhvr>
                                        <p:cTn id="119" dur="500"/>
                                        <p:tgtEl>
                                          <p:spTgt spid="547029"/>
                                        </p:tgtEl>
                                      </p:cBhvr>
                                    </p:animEffect>
                                  </p:childTnLst>
                                </p:cTn>
                              </p:par>
                              <p:par>
                                <p:cTn id="120" presetID="4" presetClass="entr" presetSubtype="16" fill="hold" grpId="0" nodeType="withEffect">
                                  <p:stCondLst>
                                    <p:cond delay="0"/>
                                  </p:stCondLst>
                                  <p:childTnLst>
                                    <p:set>
                                      <p:cBhvr>
                                        <p:cTn id="121" dur="1" fill="hold">
                                          <p:stCondLst>
                                            <p:cond delay="0"/>
                                          </p:stCondLst>
                                        </p:cTn>
                                        <p:tgtEl>
                                          <p:spTgt spid="547030"/>
                                        </p:tgtEl>
                                        <p:attrNameLst>
                                          <p:attrName>style.visibility</p:attrName>
                                        </p:attrNameLst>
                                      </p:cBhvr>
                                      <p:to>
                                        <p:strVal val="visible"/>
                                      </p:to>
                                    </p:set>
                                    <p:animEffect transition="in" filter="box(in)">
                                      <p:cBhvr>
                                        <p:cTn id="122" dur="500"/>
                                        <p:tgtEl>
                                          <p:spTgt spid="547030"/>
                                        </p:tgtEl>
                                      </p:cBhvr>
                                    </p:animEffect>
                                  </p:childTnLst>
                                </p:cTn>
                              </p:par>
                              <p:par>
                                <p:cTn id="123" presetID="4" presetClass="entr" presetSubtype="16" fill="hold" grpId="0" nodeType="withEffect">
                                  <p:stCondLst>
                                    <p:cond delay="0"/>
                                  </p:stCondLst>
                                  <p:childTnLst>
                                    <p:set>
                                      <p:cBhvr>
                                        <p:cTn id="124" dur="1" fill="hold">
                                          <p:stCondLst>
                                            <p:cond delay="0"/>
                                          </p:stCondLst>
                                        </p:cTn>
                                        <p:tgtEl>
                                          <p:spTgt spid="547031"/>
                                        </p:tgtEl>
                                        <p:attrNameLst>
                                          <p:attrName>style.visibility</p:attrName>
                                        </p:attrNameLst>
                                      </p:cBhvr>
                                      <p:to>
                                        <p:strVal val="visible"/>
                                      </p:to>
                                    </p:set>
                                    <p:animEffect transition="in" filter="box(in)">
                                      <p:cBhvr>
                                        <p:cTn id="125" dur="500"/>
                                        <p:tgtEl>
                                          <p:spTgt spid="547031"/>
                                        </p:tgtEl>
                                      </p:cBhvr>
                                    </p:animEffect>
                                  </p:childTnLst>
                                </p:cTn>
                              </p:par>
                              <p:par>
                                <p:cTn id="126" presetID="4" presetClass="entr" presetSubtype="16" fill="hold" grpId="0" nodeType="withEffect">
                                  <p:stCondLst>
                                    <p:cond delay="0"/>
                                  </p:stCondLst>
                                  <p:childTnLst>
                                    <p:set>
                                      <p:cBhvr>
                                        <p:cTn id="127" dur="1" fill="hold">
                                          <p:stCondLst>
                                            <p:cond delay="0"/>
                                          </p:stCondLst>
                                        </p:cTn>
                                        <p:tgtEl>
                                          <p:spTgt spid="547032"/>
                                        </p:tgtEl>
                                        <p:attrNameLst>
                                          <p:attrName>style.visibility</p:attrName>
                                        </p:attrNameLst>
                                      </p:cBhvr>
                                      <p:to>
                                        <p:strVal val="visible"/>
                                      </p:to>
                                    </p:set>
                                    <p:animEffect transition="in" filter="box(in)">
                                      <p:cBhvr>
                                        <p:cTn id="128" dur="500"/>
                                        <p:tgtEl>
                                          <p:spTgt spid="547032"/>
                                        </p:tgtEl>
                                      </p:cBhvr>
                                    </p:animEffect>
                                  </p:childTnLst>
                                </p:cTn>
                              </p:par>
                              <p:par>
                                <p:cTn id="129" presetID="4" presetClass="entr" presetSubtype="16" fill="hold" grpId="0" nodeType="withEffect">
                                  <p:stCondLst>
                                    <p:cond delay="0"/>
                                  </p:stCondLst>
                                  <p:childTnLst>
                                    <p:set>
                                      <p:cBhvr>
                                        <p:cTn id="130" dur="1" fill="hold">
                                          <p:stCondLst>
                                            <p:cond delay="0"/>
                                          </p:stCondLst>
                                        </p:cTn>
                                        <p:tgtEl>
                                          <p:spTgt spid="547033"/>
                                        </p:tgtEl>
                                        <p:attrNameLst>
                                          <p:attrName>style.visibility</p:attrName>
                                        </p:attrNameLst>
                                      </p:cBhvr>
                                      <p:to>
                                        <p:strVal val="visible"/>
                                      </p:to>
                                    </p:set>
                                    <p:animEffect transition="in" filter="box(in)">
                                      <p:cBhvr>
                                        <p:cTn id="131" dur="500"/>
                                        <p:tgtEl>
                                          <p:spTgt spid="547033"/>
                                        </p:tgtEl>
                                      </p:cBhvr>
                                    </p:animEffect>
                                  </p:childTnLst>
                                </p:cTn>
                              </p:par>
                              <p:par>
                                <p:cTn id="132" presetID="4" presetClass="entr" presetSubtype="16" fill="hold" grpId="0" nodeType="withEffect">
                                  <p:stCondLst>
                                    <p:cond delay="0"/>
                                  </p:stCondLst>
                                  <p:childTnLst>
                                    <p:set>
                                      <p:cBhvr>
                                        <p:cTn id="133" dur="1" fill="hold">
                                          <p:stCondLst>
                                            <p:cond delay="0"/>
                                          </p:stCondLst>
                                        </p:cTn>
                                        <p:tgtEl>
                                          <p:spTgt spid="547034"/>
                                        </p:tgtEl>
                                        <p:attrNameLst>
                                          <p:attrName>style.visibility</p:attrName>
                                        </p:attrNameLst>
                                      </p:cBhvr>
                                      <p:to>
                                        <p:strVal val="visible"/>
                                      </p:to>
                                    </p:set>
                                    <p:animEffect transition="in" filter="box(in)">
                                      <p:cBhvr>
                                        <p:cTn id="134" dur="500"/>
                                        <p:tgtEl>
                                          <p:spTgt spid="547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6819" grpId="0" build="p"/>
      <p:bldP spid="546963" grpId="0"/>
      <p:bldP spid="546964" grpId="0"/>
      <p:bldP spid="546965" grpId="0"/>
      <p:bldP spid="546966" grpId="0"/>
      <p:bldP spid="546967" grpId="0"/>
      <p:bldP spid="546968" grpId="0"/>
      <p:bldP spid="546969" grpId="0"/>
      <p:bldP spid="546970" grpId="0"/>
      <p:bldP spid="546971" grpId="0"/>
      <p:bldP spid="546972" grpId="0"/>
      <p:bldP spid="546973" grpId="0"/>
      <p:bldP spid="546974" grpId="0"/>
      <p:bldP spid="546975" grpId="0"/>
      <p:bldP spid="546976" grpId="0"/>
      <p:bldP spid="546977" grpId="0" animBg="1"/>
      <p:bldP spid="546978" grpId="0" animBg="1"/>
      <p:bldP spid="546979" grpId="0" animBg="1"/>
      <p:bldP spid="547001" grpId="0"/>
      <p:bldP spid="547002" grpId="0"/>
      <p:bldP spid="547003" grpId="0"/>
      <p:bldP spid="547016" grpId="0" animBg="1"/>
      <p:bldP spid="547017" grpId="0" animBg="1"/>
      <p:bldP spid="547018" grpId="0" animBg="1"/>
      <p:bldP spid="547019" grpId="0" animBg="1"/>
      <p:bldP spid="547020" grpId="0" animBg="1"/>
      <p:bldP spid="547021" grpId="0" animBg="1"/>
      <p:bldP spid="547022" grpId="0" animBg="1"/>
      <p:bldP spid="547023" grpId="0" animBg="1"/>
      <p:bldP spid="547024" grpId="0" animBg="1"/>
      <p:bldP spid="547025" grpId="0" animBg="1"/>
      <p:bldP spid="547026" grpId="0"/>
      <p:bldP spid="547027" grpId="0"/>
      <p:bldP spid="547028" grpId="0"/>
      <p:bldP spid="547029" grpId="0"/>
      <p:bldP spid="547030" grpId="0"/>
      <p:bldP spid="547031" grpId="0"/>
      <p:bldP spid="547032" grpId="0"/>
      <p:bldP spid="547033" grpId="0"/>
      <p:bldP spid="547034"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4770" name="Rectangle 2"/>
          <p:cNvSpPr>
            <a:spLocks noGrp="1" noRot="1" noChangeArrowheads="1"/>
          </p:cNvSpPr>
          <p:nvPr>
            <p:ph type="title"/>
          </p:nvPr>
        </p:nvSpPr>
        <p:spPr>
          <a:xfrm>
            <a:off x="827585" y="60325"/>
            <a:ext cx="8322766" cy="555625"/>
          </a:xfrm>
        </p:spPr>
        <p:txBody>
          <a:bodyPr/>
          <a:lstStyle/>
          <a:p>
            <a:r>
              <a:rPr lang="en-US" dirty="0"/>
              <a:t>An Increase in Demand</a:t>
            </a:r>
          </a:p>
        </p:txBody>
      </p:sp>
      <p:sp>
        <p:nvSpPr>
          <p:cNvPr id="544771" name="Rectangle 3"/>
          <p:cNvSpPr>
            <a:spLocks noGrp="1" noChangeArrowheads="1"/>
          </p:cNvSpPr>
          <p:nvPr>
            <p:ph type="body" idx="1"/>
          </p:nvPr>
        </p:nvSpPr>
        <p:spPr>
          <a:xfrm>
            <a:off x="971600" y="5401816"/>
            <a:ext cx="7920880" cy="1051520"/>
          </a:xfrm>
          <a:solidFill>
            <a:schemeClr val="accent5">
              <a:lumMod val="20000"/>
              <a:lumOff val="80000"/>
            </a:schemeClr>
          </a:solidFill>
        </p:spPr>
        <p:txBody>
          <a:bodyPr/>
          <a:lstStyle/>
          <a:p>
            <a:pPr marL="0" indent="4763" algn="ctr">
              <a:buFont typeface="Wingdings" pitchFamily="2" charset="2"/>
              <a:buNone/>
            </a:pPr>
            <a:r>
              <a:rPr lang="en-US" sz="2000" dirty="0">
                <a:solidFill>
                  <a:srgbClr val="0033CC"/>
                </a:solidFill>
              </a:rPr>
              <a:t>A </a:t>
            </a:r>
            <a:r>
              <a:rPr lang="en-US" sz="2000" b="1" dirty="0">
                <a:solidFill>
                  <a:srgbClr val="0033CC"/>
                </a:solidFill>
              </a:rPr>
              <a:t>shift of the demand curve </a:t>
            </a:r>
            <a:r>
              <a:rPr lang="en-US" sz="2000" dirty="0">
                <a:solidFill>
                  <a:srgbClr val="0033CC"/>
                </a:solidFill>
              </a:rPr>
              <a:t>is a change in the quantity demanded at any given price, represented by the change of the original demand curve to </a:t>
            </a:r>
            <a:r>
              <a:rPr lang="en-US" sz="2000" dirty="0" smtClean="0">
                <a:solidFill>
                  <a:srgbClr val="0033CC"/>
                </a:solidFill>
              </a:rPr>
              <a:t/>
            </a:r>
            <a:br>
              <a:rPr lang="en-US" sz="2000" dirty="0" smtClean="0">
                <a:solidFill>
                  <a:srgbClr val="0033CC"/>
                </a:solidFill>
              </a:rPr>
            </a:br>
            <a:r>
              <a:rPr lang="en-US" sz="2000" dirty="0" smtClean="0">
                <a:solidFill>
                  <a:srgbClr val="0033CC"/>
                </a:solidFill>
              </a:rPr>
              <a:t>a </a:t>
            </a:r>
            <a:r>
              <a:rPr lang="en-US" sz="2000" dirty="0">
                <a:solidFill>
                  <a:srgbClr val="0033CC"/>
                </a:solidFill>
              </a:rPr>
              <a:t>new position, denoted by a new demand curve.</a:t>
            </a:r>
          </a:p>
        </p:txBody>
      </p:sp>
      <p:sp>
        <p:nvSpPr>
          <p:cNvPr id="544778" name="Text Box 10"/>
          <p:cNvSpPr txBox="1">
            <a:spLocks noChangeArrowheads="1"/>
          </p:cNvSpPr>
          <p:nvPr/>
        </p:nvSpPr>
        <p:spPr bwMode="auto">
          <a:xfrm>
            <a:off x="1043608" y="1667669"/>
            <a:ext cx="2133600" cy="1905000"/>
          </a:xfrm>
          <a:prstGeom prst="rect">
            <a:avLst/>
          </a:prstGeom>
          <a:solidFill>
            <a:schemeClr val="accent5">
              <a:lumMod val="20000"/>
              <a:lumOff val="80000"/>
            </a:schemeClr>
          </a:solidFill>
          <a:ln w="19050" cmpd="thinThick" algn="ctr">
            <a:solidFill>
              <a:schemeClr val="tx1"/>
            </a:solidFill>
            <a:miter lim="800000"/>
            <a:headEnd/>
            <a:tailEnd type="none" w="sm" len="lg"/>
          </a:ln>
          <a:effectLst/>
        </p:spPr>
        <p:txBody>
          <a:bodyPr anchor="ctr"/>
          <a:lstStyle/>
          <a:p>
            <a:pPr marL="1588" indent="-1588" algn="ctr">
              <a:lnSpc>
                <a:spcPct val="100000"/>
              </a:lnSpc>
              <a:spcBef>
                <a:spcPct val="20000"/>
              </a:spcBef>
            </a:pPr>
            <a:r>
              <a:rPr lang="en-US" sz="2400" dirty="0">
                <a:solidFill>
                  <a:srgbClr val="0033CC"/>
                </a:solidFill>
              </a:rPr>
              <a:t>Increase in population </a:t>
            </a:r>
            <a:r>
              <a:rPr lang="en-US" sz="2400" dirty="0">
                <a:solidFill>
                  <a:srgbClr val="0033CC"/>
                </a:solidFill>
                <a:sym typeface="Wingdings" pitchFamily="2" charset="2"/>
              </a:rPr>
              <a:t></a:t>
            </a:r>
          </a:p>
          <a:p>
            <a:pPr marL="1588" indent="-1588" algn="ctr">
              <a:lnSpc>
                <a:spcPct val="100000"/>
              </a:lnSpc>
              <a:spcBef>
                <a:spcPct val="20000"/>
              </a:spcBef>
            </a:pPr>
            <a:r>
              <a:rPr lang="en-US" sz="2400" dirty="0">
                <a:solidFill>
                  <a:srgbClr val="0033CC"/>
                </a:solidFill>
                <a:sym typeface="Wingdings" pitchFamily="2" charset="2"/>
              </a:rPr>
              <a:t>more </a:t>
            </a:r>
            <a:r>
              <a:rPr lang="en-US" sz="2400" dirty="0" smtClean="0">
                <a:solidFill>
                  <a:srgbClr val="0033CC"/>
                </a:solidFill>
                <a:sym typeface="Wingdings" pitchFamily="2" charset="2"/>
              </a:rPr>
              <a:t>cotton clothing users</a:t>
            </a:r>
            <a:endParaRPr lang="en-US" sz="3200" dirty="0">
              <a:solidFill>
                <a:srgbClr val="0033CC"/>
              </a:solidFill>
            </a:endParaRPr>
          </a:p>
        </p:txBody>
      </p:sp>
      <p:sp>
        <p:nvSpPr>
          <p:cNvPr id="544826" name="Rectangle 58"/>
          <p:cNvSpPr>
            <a:spLocks noChangeArrowheads="1"/>
          </p:cNvSpPr>
          <p:nvPr/>
        </p:nvSpPr>
        <p:spPr bwMode="auto">
          <a:xfrm>
            <a:off x="2743200" y="836712"/>
            <a:ext cx="1065213" cy="646331"/>
          </a:xfrm>
          <a:prstGeom prst="rect">
            <a:avLst/>
          </a:prstGeom>
          <a:noFill/>
          <a:ln w="9525">
            <a:noFill/>
            <a:miter lim="800000"/>
            <a:headEnd/>
            <a:tailEnd/>
          </a:ln>
        </p:spPr>
        <p:txBody>
          <a:bodyPr lIns="0" tIns="0" rIns="0" bIns="0">
            <a:spAutoFit/>
          </a:bodyPr>
          <a:lstStyle/>
          <a:p>
            <a:pPr marL="1588" indent="-1588" algn="ctr"/>
            <a:r>
              <a:rPr lang="en-US" sz="1400" b="1" dirty="0">
                <a:solidFill>
                  <a:srgbClr val="000000"/>
                </a:solidFill>
                <a:latin typeface="Myriad Roman" charset="0"/>
              </a:rPr>
              <a:t>Price of </a:t>
            </a:r>
            <a:r>
              <a:rPr lang="en-US" sz="1400" b="1" dirty="0" smtClean="0">
                <a:solidFill>
                  <a:srgbClr val="000000"/>
                </a:solidFill>
                <a:latin typeface="Myriad Roman" charset="0"/>
              </a:rPr>
              <a:t>cotton </a:t>
            </a:r>
            <a:br>
              <a:rPr lang="en-US" sz="1400" b="1" dirty="0" smtClean="0">
                <a:solidFill>
                  <a:srgbClr val="000000"/>
                </a:solidFill>
                <a:latin typeface="Myriad Roman" charset="0"/>
              </a:rPr>
            </a:br>
            <a:r>
              <a:rPr lang="en-US" sz="1400" b="1" dirty="0" smtClean="0">
                <a:solidFill>
                  <a:srgbClr val="000000"/>
                </a:solidFill>
                <a:latin typeface="Myriad Roman" charset="0"/>
              </a:rPr>
              <a:t>(</a:t>
            </a:r>
            <a:r>
              <a:rPr lang="en-US" sz="1400" b="1" dirty="0">
                <a:solidFill>
                  <a:srgbClr val="000000"/>
                </a:solidFill>
                <a:latin typeface="Myriad Roman" charset="0"/>
              </a:rPr>
              <a:t>per </a:t>
            </a:r>
            <a:r>
              <a:rPr lang="en-US" sz="1400" b="1" dirty="0" smtClean="0">
                <a:solidFill>
                  <a:srgbClr val="000000"/>
                </a:solidFill>
                <a:latin typeface="Myriad Roman" charset="0"/>
              </a:rPr>
              <a:t>pound)</a:t>
            </a:r>
            <a:endParaRPr lang="en-US" sz="1400" b="1" dirty="0"/>
          </a:p>
        </p:txBody>
      </p:sp>
      <p:sp>
        <p:nvSpPr>
          <p:cNvPr id="544831" name="Line 63"/>
          <p:cNvSpPr>
            <a:spLocks noChangeShapeType="1"/>
          </p:cNvSpPr>
          <p:nvPr/>
        </p:nvSpPr>
        <p:spPr bwMode="auto">
          <a:xfrm flipV="1">
            <a:off x="3986213" y="914400"/>
            <a:ext cx="0" cy="3273425"/>
          </a:xfrm>
          <a:prstGeom prst="line">
            <a:avLst/>
          </a:prstGeom>
          <a:noFill/>
          <a:ln w="6350">
            <a:solidFill>
              <a:srgbClr val="000000"/>
            </a:solidFill>
            <a:miter lim="800000"/>
            <a:headEnd/>
            <a:tailEnd/>
          </a:ln>
        </p:spPr>
        <p:txBody>
          <a:bodyPr/>
          <a:lstStyle/>
          <a:p>
            <a:endParaRPr lang="en-US" dirty="0"/>
          </a:p>
        </p:txBody>
      </p:sp>
      <p:sp>
        <p:nvSpPr>
          <p:cNvPr id="544832" name="Freeform 64"/>
          <p:cNvSpPr>
            <a:spLocks/>
          </p:cNvSpPr>
          <p:nvPr/>
        </p:nvSpPr>
        <p:spPr bwMode="auto">
          <a:xfrm>
            <a:off x="3986213" y="4264025"/>
            <a:ext cx="166687" cy="136525"/>
          </a:xfrm>
          <a:custGeom>
            <a:avLst/>
            <a:gdLst/>
            <a:ahLst/>
            <a:cxnLst>
              <a:cxn ang="0">
                <a:pos x="83" y="83"/>
              </a:cxn>
              <a:cxn ang="0">
                <a:pos x="0" y="83"/>
              </a:cxn>
              <a:cxn ang="0">
                <a:pos x="0" y="0"/>
              </a:cxn>
            </a:cxnLst>
            <a:rect l="0" t="0" r="r" b="b"/>
            <a:pathLst>
              <a:path w="83" h="83">
                <a:moveTo>
                  <a:pt x="83" y="83"/>
                </a:moveTo>
                <a:lnTo>
                  <a:pt x="0" y="83"/>
                </a:lnTo>
                <a:lnTo>
                  <a:pt x="0" y="0"/>
                </a:lnTo>
              </a:path>
            </a:pathLst>
          </a:custGeom>
          <a:noFill/>
          <a:ln w="6350" cap="flat">
            <a:solidFill>
              <a:srgbClr val="000000"/>
            </a:solidFill>
            <a:prstDash val="solid"/>
            <a:miter lim="800000"/>
            <a:headEnd/>
            <a:tailEnd/>
          </a:ln>
        </p:spPr>
        <p:txBody>
          <a:bodyPr/>
          <a:lstStyle/>
          <a:p>
            <a:endParaRPr lang="en-US" dirty="0"/>
          </a:p>
        </p:txBody>
      </p:sp>
      <p:sp>
        <p:nvSpPr>
          <p:cNvPr id="544833" name="Line 65"/>
          <p:cNvSpPr>
            <a:spLocks noChangeShapeType="1"/>
          </p:cNvSpPr>
          <p:nvPr/>
        </p:nvSpPr>
        <p:spPr bwMode="auto">
          <a:xfrm flipH="1">
            <a:off x="4248150" y="4400550"/>
            <a:ext cx="4248150" cy="0"/>
          </a:xfrm>
          <a:prstGeom prst="line">
            <a:avLst/>
          </a:prstGeom>
          <a:noFill/>
          <a:ln w="6350">
            <a:solidFill>
              <a:srgbClr val="000000"/>
            </a:solidFill>
            <a:miter lim="800000"/>
            <a:headEnd/>
            <a:tailEnd/>
          </a:ln>
        </p:spPr>
        <p:txBody>
          <a:bodyPr/>
          <a:lstStyle/>
          <a:p>
            <a:endParaRPr lang="en-US" dirty="0"/>
          </a:p>
        </p:txBody>
      </p:sp>
      <p:sp>
        <p:nvSpPr>
          <p:cNvPr id="544834" name="Rectangle 66"/>
          <p:cNvSpPr>
            <a:spLocks noChangeArrowheads="1"/>
          </p:cNvSpPr>
          <p:nvPr/>
        </p:nvSpPr>
        <p:spPr bwMode="auto">
          <a:xfrm>
            <a:off x="4618038" y="44386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44835" name="Rectangle 67"/>
          <p:cNvSpPr>
            <a:spLocks noChangeArrowheads="1"/>
          </p:cNvSpPr>
          <p:nvPr/>
        </p:nvSpPr>
        <p:spPr bwMode="auto">
          <a:xfrm>
            <a:off x="3787775" y="4438650"/>
            <a:ext cx="96838"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44836" name="Rectangle 68"/>
          <p:cNvSpPr>
            <a:spLocks noChangeArrowheads="1"/>
          </p:cNvSpPr>
          <p:nvPr/>
        </p:nvSpPr>
        <p:spPr bwMode="auto">
          <a:xfrm>
            <a:off x="5303838" y="44386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9</a:t>
            </a:r>
            <a:endParaRPr lang="en-US" sz="1400" dirty="0"/>
          </a:p>
        </p:txBody>
      </p:sp>
      <p:sp>
        <p:nvSpPr>
          <p:cNvPr id="544837" name="Rectangle 69"/>
          <p:cNvSpPr>
            <a:spLocks noChangeArrowheads="1"/>
          </p:cNvSpPr>
          <p:nvPr/>
        </p:nvSpPr>
        <p:spPr bwMode="auto">
          <a:xfrm>
            <a:off x="5935663" y="44386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11</a:t>
            </a:r>
            <a:endParaRPr lang="en-US" sz="1400" dirty="0"/>
          </a:p>
        </p:txBody>
      </p:sp>
      <p:sp>
        <p:nvSpPr>
          <p:cNvPr id="544838" name="Rectangle 70"/>
          <p:cNvSpPr>
            <a:spLocks noChangeArrowheads="1"/>
          </p:cNvSpPr>
          <p:nvPr/>
        </p:nvSpPr>
        <p:spPr bwMode="auto">
          <a:xfrm>
            <a:off x="7305675" y="44386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44839" name="Rectangle 71"/>
          <p:cNvSpPr>
            <a:spLocks noChangeArrowheads="1"/>
          </p:cNvSpPr>
          <p:nvPr/>
        </p:nvSpPr>
        <p:spPr bwMode="auto">
          <a:xfrm>
            <a:off x="6619875" y="44386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44840" name="Rectangle 72"/>
          <p:cNvSpPr>
            <a:spLocks noChangeArrowheads="1"/>
          </p:cNvSpPr>
          <p:nvPr/>
        </p:nvSpPr>
        <p:spPr bwMode="auto">
          <a:xfrm>
            <a:off x="7989888" y="44386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44851" name="Line 83"/>
          <p:cNvSpPr>
            <a:spLocks noChangeShapeType="1"/>
          </p:cNvSpPr>
          <p:nvPr/>
        </p:nvSpPr>
        <p:spPr bwMode="auto">
          <a:xfrm>
            <a:off x="3986213" y="1682750"/>
            <a:ext cx="139700" cy="0"/>
          </a:xfrm>
          <a:prstGeom prst="line">
            <a:avLst/>
          </a:prstGeom>
          <a:noFill/>
          <a:ln w="6350">
            <a:solidFill>
              <a:srgbClr val="000000"/>
            </a:solidFill>
            <a:miter lim="800000"/>
            <a:headEnd/>
            <a:tailEnd/>
          </a:ln>
        </p:spPr>
        <p:txBody>
          <a:bodyPr/>
          <a:lstStyle/>
          <a:p>
            <a:endParaRPr lang="en-US" dirty="0"/>
          </a:p>
        </p:txBody>
      </p:sp>
      <p:sp>
        <p:nvSpPr>
          <p:cNvPr id="544852" name="Line 84"/>
          <p:cNvSpPr>
            <a:spLocks noChangeShapeType="1"/>
          </p:cNvSpPr>
          <p:nvPr/>
        </p:nvSpPr>
        <p:spPr bwMode="auto">
          <a:xfrm>
            <a:off x="3986213" y="2071688"/>
            <a:ext cx="139700" cy="0"/>
          </a:xfrm>
          <a:prstGeom prst="line">
            <a:avLst/>
          </a:prstGeom>
          <a:noFill/>
          <a:ln w="6350">
            <a:solidFill>
              <a:srgbClr val="000000"/>
            </a:solidFill>
            <a:miter lim="800000"/>
            <a:headEnd/>
            <a:tailEnd/>
          </a:ln>
        </p:spPr>
        <p:txBody>
          <a:bodyPr/>
          <a:lstStyle/>
          <a:p>
            <a:endParaRPr lang="en-US" dirty="0"/>
          </a:p>
        </p:txBody>
      </p:sp>
      <p:sp>
        <p:nvSpPr>
          <p:cNvPr id="544853" name="Line 85"/>
          <p:cNvSpPr>
            <a:spLocks noChangeShapeType="1"/>
          </p:cNvSpPr>
          <p:nvPr/>
        </p:nvSpPr>
        <p:spPr bwMode="auto">
          <a:xfrm>
            <a:off x="3986213" y="2459038"/>
            <a:ext cx="139700" cy="0"/>
          </a:xfrm>
          <a:prstGeom prst="line">
            <a:avLst/>
          </a:prstGeom>
          <a:noFill/>
          <a:ln w="6350">
            <a:solidFill>
              <a:srgbClr val="000000"/>
            </a:solidFill>
            <a:miter lim="800000"/>
            <a:headEnd/>
            <a:tailEnd/>
          </a:ln>
        </p:spPr>
        <p:txBody>
          <a:bodyPr/>
          <a:lstStyle/>
          <a:p>
            <a:endParaRPr lang="en-US" dirty="0"/>
          </a:p>
        </p:txBody>
      </p:sp>
      <p:sp>
        <p:nvSpPr>
          <p:cNvPr id="544854" name="Line 86"/>
          <p:cNvSpPr>
            <a:spLocks noChangeShapeType="1"/>
          </p:cNvSpPr>
          <p:nvPr/>
        </p:nvSpPr>
        <p:spPr bwMode="auto">
          <a:xfrm>
            <a:off x="3986213" y="2846388"/>
            <a:ext cx="139700" cy="0"/>
          </a:xfrm>
          <a:prstGeom prst="line">
            <a:avLst/>
          </a:prstGeom>
          <a:noFill/>
          <a:ln w="6350">
            <a:solidFill>
              <a:srgbClr val="000000"/>
            </a:solidFill>
            <a:miter lim="800000"/>
            <a:headEnd/>
            <a:tailEnd/>
          </a:ln>
        </p:spPr>
        <p:txBody>
          <a:bodyPr/>
          <a:lstStyle/>
          <a:p>
            <a:endParaRPr lang="en-US" dirty="0"/>
          </a:p>
        </p:txBody>
      </p:sp>
      <p:sp>
        <p:nvSpPr>
          <p:cNvPr id="544855" name="Line 87"/>
          <p:cNvSpPr>
            <a:spLocks noChangeShapeType="1"/>
          </p:cNvSpPr>
          <p:nvPr/>
        </p:nvSpPr>
        <p:spPr bwMode="auto">
          <a:xfrm>
            <a:off x="3986213" y="3235325"/>
            <a:ext cx="139700" cy="0"/>
          </a:xfrm>
          <a:prstGeom prst="line">
            <a:avLst/>
          </a:prstGeom>
          <a:noFill/>
          <a:ln w="6350">
            <a:solidFill>
              <a:srgbClr val="000000"/>
            </a:solidFill>
            <a:miter lim="800000"/>
            <a:headEnd/>
            <a:tailEnd/>
          </a:ln>
        </p:spPr>
        <p:txBody>
          <a:bodyPr/>
          <a:lstStyle/>
          <a:p>
            <a:endParaRPr lang="en-US" dirty="0"/>
          </a:p>
        </p:txBody>
      </p:sp>
      <p:sp>
        <p:nvSpPr>
          <p:cNvPr id="544856" name="Line 88"/>
          <p:cNvSpPr>
            <a:spLocks noChangeShapeType="1"/>
          </p:cNvSpPr>
          <p:nvPr/>
        </p:nvSpPr>
        <p:spPr bwMode="auto">
          <a:xfrm>
            <a:off x="3986213" y="3624263"/>
            <a:ext cx="139700" cy="0"/>
          </a:xfrm>
          <a:prstGeom prst="line">
            <a:avLst/>
          </a:prstGeom>
          <a:noFill/>
          <a:ln w="6350">
            <a:solidFill>
              <a:srgbClr val="000000"/>
            </a:solidFill>
            <a:miter lim="800000"/>
            <a:headEnd/>
            <a:tailEnd/>
          </a:ln>
        </p:spPr>
        <p:txBody>
          <a:bodyPr/>
          <a:lstStyle/>
          <a:p>
            <a:endParaRPr lang="en-US" dirty="0"/>
          </a:p>
        </p:txBody>
      </p:sp>
      <p:sp>
        <p:nvSpPr>
          <p:cNvPr id="544857" name="Line 89"/>
          <p:cNvSpPr>
            <a:spLocks noChangeShapeType="1"/>
          </p:cNvSpPr>
          <p:nvPr/>
        </p:nvSpPr>
        <p:spPr bwMode="auto">
          <a:xfrm>
            <a:off x="3986213" y="4013200"/>
            <a:ext cx="139700" cy="0"/>
          </a:xfrm>
          <a:prstGeom prst="line">
            <a:avLst/>
          </a:prstGeom>
          <a:noFill/>
          <a:ln w="6350">
            <a:solidFill>
              <a:srgbClr val="000000"/>
            </a:solidFill>
            <a:miter lim="800000"/>
            <a:headEnd/>
            <a:tailEnd/>
          </a:ln>
        </p:spPr>
        <p:txBody>
          <a:bodyPr/>
          <a:lstStyle/>
          <a:p>
            <a:endParaRPr lang="en-US" dirty="0"/>
          </a:p>
        </p:txBody>
      </p:sp>
      <p:sp>
        <p:nvSpPr>
          <p:cNvPr id="544858" name="Line 90"/>
          <p:cNvSpPr>
            <a:spLocks noChangeShapeType="1"/>
          </p:cNvSpPr>
          <p:nvPr/>
        </p:nvSpPr>
        <p:spPr bwMode="auto">
          <a:xfrm flipV="1">
            <a:off x="4673600" y="4291013"/>
            <a:ext cx="0" cy="109537"/>
          </a:xfrm>
          <a:prstGeom prst="line">
            <a:avLst/>
          </a:prstGeom>
          <a:noFill/>
          <a:ln w="6350">
            <a:solidFill>
              <a:srgbClr val="000000"/>
            </a:solidFill>
            <a:miter lim="800000"/>
            <a:headEnd/>
            <a:tailEnd/>
          </a:ln>
        </p:spPr>
        <p:txBody>
          <a:bodyPr/>
          <a:lstStyle/>
          <a:p>
            <a:endParaRPr lang="en-US" dirty="0"/>
          </a:p>
        </p:txBody>
      </p:sp>
      <p:sp>
        <p:nvSpPr>
          <p:cNvPr id="544859" name="Line 91"/>
          <p:cNvSpPr>
            <a:spLocks noChangeShapeType="1"/>
          </p:cNvSpPr>
          <p:nvPr/>
        </p:nvSpPr>
        <p:spPr bwMode="auto">
          <a:xfrm flipV="1">
            <a:off x="5354638" y="4291013"/>
            <a:ext cx="0" cy="109537"/>
          </a:xfrm>
          <a:prstGeom prst="line">
            <a:avLst/>
          </a:prstGeom>
          <a:noFill/>
          <a:ln w="6350">
            <a:solidFill>
              <a:srgbClr val="000000"/>
            </a:solidFill>
            <a:miter lim="800000"/>
            <a:headEnd/>
            <a:tailEnd/>
          </a:ln>
        </p:spPr>
        <p:txBody>
          <a:bodyPr/>
          <a:lstStyle/>
          <a:p>
            <a:endParaRPr lang="en-US" dirty="0"/>
          </a:p>
        </p:txBody>
      </p:sp>
      <p:sp>
        <p:nvSpPr>
          <p:cNvPr id="544860" name="Line 92"/>
          <p:cNvSpPr>
            <a:spLocks noChangeShapeType="1"/>
          </p:cNvSpPr>
          <p:nvPr/>
        </p:nvSpPr>
        <p:spPr bwMode="auto">
          <a:xfrm flipV="1">
            <a:off x="6042025" y="4291013"/>
            <a:ext cx="0" cy="109537"/>
          </a:xfrm>
          <a:prstGeom prst="line">
            <a:avLst/>
          </a:prstGeom>
          <a:noFill/>
          <a:ln w="6350">
            <a:solidFill>
              <a:srgbClr val="000000"/>
            </a:solidFill>
            <a:miter lim="800000"/>
            <a:headEnd/>
            <a:tailEnd/>
          </a:ln>
        </p:spPr>
        <p:txBody>
          <a:bodyPr/>
          <a:lstStyle/>
          <a:p>
            <a:endParaRPr lang="en-US" dirty="0"/>
          </a:p>
        </p:txBody>
      </p:sp>
      <p:sp>
        <p:nvSpPr>
          <p:cNvPr id="544861" name="Line 93"/>
          <p:cNvSpPr>
            <a:spLocks noChangeShapeType="1"/>
          </p:cNvSpPr>
          <p:nvPr/>
        </p:nvSpPr>
        <p:spPr bwMode="auto">
          <a:xfrm flipV="1">
            <a:off x="5059363" y="3055938"/>
            <a:ext cx="452437" cy="850900"/>
          </a:xfrm>
          <a:prstGeom prst="line">
            <a:avLst/>
          </a:prstGeom>
          <a:noFill/>
          <a:ln w="6350">
            <a:solidFill>
              <a:srgbClr val="000000"/>
            </a:solidFill>
            <a:miter lim="800000"/>
            <a:headEnd/>
            <a:tailEnd/>
          </a:ln>
        </p:spPr>
        <p:txBody>
          <a:bodyPr/>
          <a:lstStyle/>
          <a:p>
            <a:endParaRPr lang="en-US" dirty="0"/>
          </a:p>
        </p:txBody>
      </p:sp>
      <p:sp>
        <p:nvSpPr>
          <p:cNvPr id="544862" name="Line 94"/>
          <p:cNvSpPr>
            <a:spLocks noChangeShapeType="1"/>
          </p:cNvSpPr>
          <p:nvPr/>
        </p:nvSpPr>
        <p:spPr bwMode="auto">
          <a:xfrm flipV="1">
            <a:off x="6151563" y="2200275"/>
            <a:ext cx="452437" cy="850900"/>
          </a:xfrm>
          <a:prstGeom prst="line">
            <a:avLst/>
          </a:prstGeom>
          <a:noFill/>
          <a:ln w="6350">
            <a:solidFill>
              <a:srgbClr val="000000"/>
            </a:solidFill>
            <a:miter lim="800000"/>
            <a:headEnd/>
            <a:tailEnd/>
          </a:ln>
        </p:spPr>
        <p:txBody>
          <a:bodyPr/>
          <a:lstStyle/>
          <a:p>
            <a:endParaRPr lang="en-US" dirty="0"/>
          </a:p>
        </p:txBody>
      </p:sp>
      <p:sp>
        <p:nvSpPr>
          <p:cNvPr id="544863" name="Line 95"/>
          <p:cNvSpPr>
            <a:spLocks noChangeShapeType="1"/>
          </p:cNvSpPr>
          <p:nvPr/>
        </p:nvSpPr>
        <p:spPr bwMode="auto">
          <a:xfrm flipV="1">
            <a:off x="6727825" y="4291013"/>
            <a:ext cx="0" cy="109537"/>
          </a:xfrm>
          <a:prstGeom prst="line">
            <a:avLst/>
          </a:prstGeom>
          <a:noFill/>
          <a:ln w="6350">
            <a:solidFill>
              <a:srgbClr val="000000"/>
            </a:solidFill>
            <a:miter lim="800000"/>
            <a:headEnd/>
            <a:tailEnd/>
          </a:ln>
        </p:spPr>
        <p:txBody>
          <a:bodyPr/>
          <a:lstStyle/>
          <a:p>
            <a:endParaRPr lang="en-US" dirty="0"/>
          </a:p>
        </p:txBody>
      </p:sp>
      <p:sp>
        <p:nvSpPr>
          <p:cNvPr id="544864" name="Line 96"/>
          <p:cNvSpPr>
            <a:spLocks noChangeShapeType="1"/>
          </p:cNvSpPr>
          <p:nvPr/>
        </p:nvSpPr>
        <p:spPr bwMode="auto">
          <a:xfrm flipV="1">
            <a:off x="7410450" y="4291013"/>
            <a:ext cx="0" cy="109537"/>
          </a:xfrm>
          <a:prstGeom prst="line">
            <a:avLst/>
          </a:prstGeom>
          <a:noFill/>
          <a:ln w="6350">
            <a:solidFill>
              <a:srgbClr val="000000"/>
            </a:solidFill>
            <a:miter lim="800000"/>
            <a:headEnd/>
            <a:tailEnd/>
          </a:ln>
        </p:spPr>
        <p:txBody>
          <a:bodyPr/>
          <a:lstStyle/>
          <a:p>
            <a:endParaRPr lang="en-US" dirty="0"/>
          </a:p>
        </p:txBody>
      </p:sp>
      <p:sp>
        <p:nvSpPr>
          <p:cNvPr id="544865" name="Line 97"/>
          <p:cNvSpPr>
            <a:spLocks noChangeShapeType="1"/>
          </p:cNvSpPr>
          <p:nvPr/>
        </p:nvSpPr>
        <p:spPr bwMode="auto">
          <a:xfrm flipV="1">
            <a:off x="8096250" y="4291013"/>
            <a:ext cx="0" cy="109537"/>
          </a:xfrm>
          <a:prstGeom prst="line">
            <a:avLst/>
          </a:prstGeom>
          <a:noFill/>
          <a:ln w="6350">
            <a:solidFill>
              <a:srgbClr val="000000"/>
            </a:solidFill>
            <a:miter lim="800000"/>
            <a:headEnd/>
            <a:tailEnd/>
          </a:ln>
        </p:spPr>
        <p:txBody>
          <a:bodyPr/>
          <a:lstStyle/>
          <a:p>
            <a:endParaRPr lang="en-US" dirty="0"/>
          </a:p>
        </p:txBody>
      </p:sp>
      <p:sp>
        <p:nvSpPr>
          <p:cNvPr id="544866" name="Rectangle 98"/>
          <p:cNvSpPr>
            <a:spLocks noChangeArrowheads="1"/>
          </p:cNvSpPr>
          <p:nvPr/>
        </p:nvSpPr>
        <p:spPr bwMode="auto">
          <a:xfrm>
            <a:off x="3427413" y="1582738"/>
            <a:ext cx="44450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44867" name="Rectangle 99"/>
          <p:cNvSpPr>
            <a:spLocks noChangeArrowheads="1"/>
          </p:cNvSpPr>
          <p:nvPr/>
        </p:nvSpPr>
        <p:spPr bwMode="auto">
          <a:xfrm>
            <a:off x="3533775" y="1970088"/>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44868" name="Rectangle 100"/>
          <p:cNvSpPr>
            <a:spLocks noChangeArrowheads="1"/>
          </p:cNvSpPr>
          <p:nvPr/>
        </p:nvSpPr>
        <p:spPr bwMode="auto">
          <a:xfrm>
            <a:off x="3533775" y="2362200"/>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44869" name="Rectangle 101"/>
          <p:cNvSpPr>
            <a:spLocks noChangeArrowheads="1"/>
          </p:cNvSpPr>
          <p:nvPr/>
        </p:nvSpPr>
        <p:spPr bwMode="auto">
          <a:xfrm>
            <a:off x="3533775" y="2751138"/>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44870" name="Rectangle 102"/>
          <p:cNvSpPr>
            <a:spLocks noChangeArrowheads="1"/>
          </p:cNvSpPr>
          <p:nvPr/>
        </p:nvSpPr>
        <p:spPr bwMode="auto">
          <a:xfrm>
            <a:off x="3533775" y="3138488"/>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44871" name="Rectangle 103"/>
          <p:cNvSpPr>
            <a:spLocks noChangeArrowheads="1"/>
          </p:cNvSpPr>
          <p:nvPr/>
        </p:nvSpPr>
        <p:spPr bwMode="auto">
          <a:xfrm>
            <a:off x="3533775" y="3527425"/>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44872" name="Rectangle 104"/>
          <p:cNvSpPr>
            <a:spLocks noChangeArrowheads="1"/>
          </p:cNvSpPr>
          <p:nvPr/>
        </p:nvSpPr>
        <p:spPr bwMode="auto">
          <a:xfrm>
            <a:off x="3533775" y="3916363"/>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44883" name="Freeform 115"/>
          <p:cNvSpPr>
            <a:spLocks/>
          </p:cNvSpPr>
          <p:nvPr/>
        </p:nvSpPr>
        <p:spPr bwMode="auto">
          <a:xfrm>
            <a:off x="4706938" y="1682750"/>
            <a:ext cx="2430462" cy="2330450"/>
          </a:xfrm>
          <a:custGeom>
            <a:avLst/>
            <a:gdLst/>
            <a:ahLst/>
            <a:cxnLst>
              <a:cxn ang="0">
                <a:pos x="0" y="0"/>
              </a:cxn>
              <a:cxn ang="0">
                <a:pos x="510" y="594"/>
              </a:cxn>
            </a:cxnLst>
            <a:rect l="0" t="0" r="r" b="b"/>
            <a:pathLst>
              <a:path w="510" h="594">
                <a:moveTo>
                  <a:pt x="0" y="0"/>
                </a:moveTo>
                <a:cubicBezTo>
                  <a:pt x="28" y="160"/>
                  <a:pt x="190" y="493"/>
                  <a:pt x="510" y="594"/>
                </a:cubicBezTo>
              </a:path>
            </a:pathLst>
          </a:custGeom>
          <a:noFill/>
          <a:ln w="28575" cap="flat">
            <a:solidFill>
              <a:srgbClr val="AEC5E7"/>
            </a:solidFill>
            <a:prstDash val="solid"/>
            <a:miter lim="800000"/>
            <a:headEnd/>
            <a:tailEnd/>
          </a:ln>
        </p:spPr>
        <p:txBody>
          <a:bodyPr/>
          <a:lstStyle/>
          <a:p>
            <a:endParaRPr lang="en-US" dirty="0"/>
          </a:p>
        </p:txBody>
      </p:sp>
      <p:sp>
        <p:nvSpPr>
          <p:cNvPr id="544885" name="Oval 117"/>
          <p:cNvSpPr>
            <a:spLocks noChangeArrowheads="1"/>
          </p:cNvSpPr>
          <p:nvPr/>
        </p:nvSpPr>
        <p:spPr bwMode="auto">
          <a:xfrm>
            <a:off x="4649788" y="1635125"/>
            <a:ext cx="115887" cy="95250"/>
          </a:xfrm>
          <a:prstGeom prst="ellipse">
            <a:avLst/>
          </a:prstGeom>
          <a:solidFill>
            <a:srgbClr val="000000"/>
          </a:solidFill>
          <a:ln w="9525">
            <a:noFill/>
            <a:round/>
            <a:headEnd/>
            <a:tailEnd/>
          </a:ln>
        </p:spPr>
        <p:txBody>
          <a:bodyPr/>
          <a:lstStyle/>
          <a:p>
            <a:endParaRPr lang="en-US" dirty="0"/>
          </a:p>
        </p:txBody>
      </p:sp>
      <p:sp>
        <p:nvSpPr>
          <p:cNvPr id="544887" name="Oval 119"/>
          <p:cNvSpPr>
            <a:spLocks noChangeArrowheads="1"/>
          </p:cNvSpPr>
          <p:nvPr/>
        </p:nvSpPr>
        <p:spPr bwMode="auto">
          <a:xfrm>
            <a:off x="4783138" y="2024063"/>
            <a:ext cx="119062" cy="93662"/>
          </a:xfrm>
          <a:prstGeom prst="ellipse">
            <a:avLst/>
          </a:prstGeom>
          <a:solidFill>
            <a:srgbClr val="000000"/>
          </a:solidFill>
          <a:ln w="9525">
            <a:noFill/>
            <a:round/>
            <a:headEnd/>
            <a:tailEnd/>
          </a:ln>
        </p:spPr>
        <p:txBody>
          <a:bodyPr/>
          <a:lstStyle/>
          <a:p>
            <a:endParaRPr lang="en-US" dirty="0"/>
          </a:p>
        </p:txBody>
      </p:sp>
      <p:sp>
        <p:nvSpPr>
          <p:cNvPr id="544889" name="Oval 121"/>
          <p:cNvSpPr>
            <a:spLocks noChangeArrowheads="1"/>
          </p:cNvSpPr>
          <p:nvPr/>
        </p:nvSpPr>
        <p:spPr bwMode="auto">
          <a:xfrm>
            <a:off x="4992688" y="2411413"/>
            <a:ext cx="115887" cy="95250"/>
          </a:xfrm>
          <a:prstGeom prst="ellipse">
            <a:avLst/>
          </a:prstGeom>
          <a:solidFill>
            <a:srgbClr val="000000"/>
          </a:solidFill>
          <a:ln w="9525">
            <a:noFill/>
            <a:round/>
            <a:headEnd/>
            <a:tailEnd/>
          </a:ln>
        </p:spPr>
        <p:txBody>
          <a:bodyPr/>
          <a:lstStyle/>
          <a:p>
            <a:endParaRPr lang="en-US" dirty="0"/>
          </a:p>
        </p:txBody>
      </p:sp>
      <p:sp>
        <p:nvSpPr>
          <p:cNvPr id="544891" name="Oval 123"/>
          <p:cNvSpPr>
            <a:spLocks noChangeArrowheads="1"/>
          </p:cNvSpPr>
          <p:nvPr/>
        </p:nvSpPr>
        <p:spPr bwMode="auto">
          <a:xfrm>
            <a:off x="5265738" y="2800350"/>
            <a:ext cx="112712" cy="95250"/>
          </a:xfrm>
          <a:prstGeom prst="ellipse">
            <a:avLst/>
          </a:prstGeom>
          <a:solidFill>
            <a:srgbClr val="000000"/>
          </a:solidFill>
          <a:ln w="9525">
            <a:noFill/>
            <a:round/>
            <a:headEnd/>
            <a:tailEnd/>
          </a:ln>
        </p:spPr>
        <p:txBody>
          <a:bodyPr/>
          <a:lstStyle/>
          <a:p>
            <a:endParaRPr lang="en-US" dirty="0"/>
          </a:p>
        </p:txBody>
      </p:sp>
      <p:sp>
        <p:nvSpPr>
          <p:cNvPr id="544893" name="Oval 125"/>
          <p:cNvSpPr>
            <a:spLocks noChangeArrowheads="1"/>
          </p:cNvSpPr>
          <p:nvPr/>
        </p:nvSpPr>
        <p:spPr bwMode="auto">
          <a:xfrm>
            <a:off x="5640388" y="3189288"/>
            <a:ext cx="115887" cy="93662"/>
          </a:xfrm>
          <a:prstGeom prst="ellipse">
            <a:avLst/>
          </a:prstGeom>
          <a:solidFill>
            <a:srgbClr val="000000"/>
          </a:solidFill>
          <a:ln w="9525">
            <a:noFill/>
            <a:round/>
            <a:headEnd/>
            <a:tailEnd/>
          </a:ln>
        </p:spPr>
        <p:txBody>
          <a:bodyPr/>
          <a:lstStyle/>
          <a:p>
            <a:endParaRPr lang="en-US" dirty="0"/>
          </a:p>
        </p:txBody>
      </p:sp>
      <p:sp>
        <p:nvSpPr>
          <p:cNvPr id="544895" name="Oval 127"/>
          <p:cNvSpPr>
            <a:spLocks noChangeArrowheads="1"/>
          </p:cNvSpPr>
          <p:nvPr/>
        </p:nvSpPr>
        <p:spPr bwMode="auto">
          <a:xfrm>
            <a:off x="6154738" y="3578225"/>
            <a:ext cx="115887" cy="92075"/>
          </a:xfrm>
          <a:prstGeom prst="ellipse">
            <a:avLst/>
          </a:prstGeom>
          <a:solidFill>
            <a:srgbClr val="000000"/>
          </a:solidFill>
          <a:ln w="9525">
            <a:noFill/>
            <a:round/>
            <a:headEnd/>
            <a:tailEnd/>
          </a:ln>
        </p:spPr>
        <p:txBody>
          <a:bodyPr/>
          <a:lstStyle/>
          <a:p>
            <a:endParaRPr lang="en-US" dirty="0"/>
          </a:p>
        </p:txBody>
      </p:sp>
      <p:sp>
        <p:nvSpPr>
          <p:cNvPr id="544897" name="Oval 129"/>
          <p:cNvSpPr>
            <a:spLocks noChangeArrowheads="1"/>
          </p:cNvSpPr>
          <p:nvPr/>
        </p:nvSpPr>
        <p:spPr bwMode="auto">
          <a:xfrm>
            <a:off x="7081838" y="3965575"/>
            <a:ext cx="112712" cy="93663"/>
          </a:xfrm>
          <a:prstGeom prst="ellipse">
            <a:avLst/>
          </a:prstGeom>
          <a:solidFill>
            <a:srgbClr val="000000"/>
          </a:solidFill>
          <a:ln w="9525">
            <a:noFill/>
            <a:round/>
            <a:headEnd/>
            <a:tailEnd/>
          </a:ln>
        </p:spPr>
        <p:txBody>
          <a:bodyPr/>
          <a:lstStyle/>
          <a:p>
            <a:endParaRPr lang="en-US" dirty="0"/>
          </a:p>
        </p:txBody>
      </p:sp>
      <p:sp>
        <p:nvSpPr>
          <p:cNvPr id="544899" name="Freeform 131"/>
          <p:cNvSpPr>
            <a:spLocks/>
          </p:cNvSpPr>
          <p:nvPr/>
        </p:nvSpPr>
        <p:spPr bwMode="auto">
          <a:xfrm>
            <a:off x="4552677" y="3709988"/>
            <a:ext cx="1387475" cy="554037"/>
          </a:xfrm>
          <a:custGeom>
            <a:avLst/>
            <a:gdLst/>
            <a:ahLst/>
            <a:cxnLst>
              <a:cxn ang="0">
                <a:pos x="261" y="89"/>
              </a:cxn>
              <a:cxn ang="0">
                <a:pos x="242" y="114"/>
              </a:cxn>
              <a:cxn ang="0">
                <a:pos x="19" y="114"/>
              </a:cxn>
              <a:cxn ang="0">
                <a:pos x="0" y="89"/>
              </a:cxn>
              <a:cxn ang="0">
                <a:pos x="0" y="25"/>
              </a:cxn>
              <a:cxn ang="0">
                <a:pos x="19" y="0"/>
              </a:cxn>
              <a:cxn ang="0">
                <a:pos x="242" y="0"/>
              </a:cxn>
              <a:cxn ang="0">
                <a:pos x="261" y="25"/>
              </a:cxn>
              <a:cxn ang="0">
                <a:pos x="261" y="89"/>
              </a:cxn>
            </a:cxnLst>
            <a:rect l="0" t="0" r="r" b="b"/>
            <a:pathLst>
              <a:path w="261" h="114">
                <a:moveTo>
                  <a:pt x="261" y="89"/>
                </a:moveTo>
                <a:cubicBezTo>
                  <a:pt x="261" y="103"/>
                  <a:pt x="252" y="114"/>
                  <a:pt x="242" y="114"/>
                </a:cubicBezTo>
                <a:cubicBezTo>
                  <a:pt x="19" y="114"/>
                  <a:pt x="19" y="114"/>
                  <a:pt x="19" y="114"/>
                </a:cubicBezTo>
                <a:cubicBezTo>
                  <a:pt x="8" y="114"/>
                  <a:pt x="0" y="103"/>
                  <a:pt x="0" y="89"/>
                </a:cubicBezTo>
                <a:cubicBezTo>
                  <a:pt x="0" y="25"/>
                  <a:pt x="0" y="25"/>
                  <a:pt x="0" y="25"/>
                </a:cubicBezTo>
                <a:cubicBezTo>
                  <a:pt x="0" y="11"/>
                  <a:pt x="8" y="0"/>
                  <a:pt x="19" y="0"/>
                </a:cubicBezTo>
                <a:cubicBezTo>
                  <a:pt x="242" y="0"/>
                  <a:pt x="242" y="0"/>
                  <a:pt x="242" y="0"/>
                </a:cubicBezTo>
                <a:cubicBezTo>
                  <a:pt x="252" y="0"/>
                  <a:pt x="261" y="11"/>
                  <a:pt x="261" y="25"/>
                </a:cubicBezTo>
                <a:lnTo>
                  <a:pt x="261" y="89"/>
                </a:lnTo>
                <a:close/>
              </a:path>
            </a:pathLst>
          </a:custGeom>
          <a:solidFill>
            <a:srgbClr val="D6E2E0"/>
          </a:solidFill>
          <a:ln w="9525">
            <a:noFill/>
            <a:round/>
            <a:headEnd/>
            <a:tailEnd/>
          </a:ln>
        </p:spPr>
        <p:txBody>
          <a:bodyPr/>
          <a:lstStyle/>
          <a:p>
            <a:endParaRPr lang="en-US" dirty="0"/>
          </a:p>
        </p:txBody>
      </p:sp>
      <p:sp>
        <p:nvSpPr>
          <p:cNvPr id="544906" name="Freeform 138"/>
          <p:cNvSpPr>
            <a:spLocks/>
          </p:cNvSpPr>
          <p:nvPr/>
        </p:nvSpPr>
        <p:spPr bwMode="auto">
          <a:xfrm>
            <a:off x="5994400" y="1957387"/>
            <a:ext cx="1468438" cy="574675"/>
          </a:xfrm>
          <a:custGeom>
            <a:avLst/>
            <a:gdLst/>
            <a:ahLst/>
            <a:cxnLst>
              <a:cxn ang="0">
                <a:pos x="263" y="89"/>
              </a:cxn>
              <a:cxn ang="0">
                <a:pos x="244" y="115"/>
              </a:cxn>
              <a:cxn ang="0">
                <a:pos x="20" y="115"/>
              </a:cxn>
              <a:cxn ang="0">
                <a:pos x="0" y="89"/>
              </a:cxn>
              <a:cxn ang="0">
                <a:pos x="0" y="25"/>
              </a:cxn>
              <a:cxn ang="0">
                <a:pos x="20" y="0"/>
              </a:cxn>
              <a:cxn ang="0">
                <a:pos x="244" y="0"/>
              </a:cxn>
              <a:cxn ang="0">
                <a:pos x="263" y="25"/>
              </a:cxn>
              <a:cxn ang="0">
                <a:pos x="263" y="89"/>
              </a:cxn>
            </a:cxnLst>
            <a:rect l="0" t="0" r="r" b="b"/>
            <a:pathLst>
              <a:path w="263" h="115">
                <a:moveTo>
                  <a:pt x="263" y="89"/>
                </a:moveTo>
                <a:cubicBezTo>
                  <a:pt x="263" y="103"/>
                  <a:pt x="254" y="115"/>
                  <a:pt x="244" y="115"/>
                </a:cubicBezTo>
                <a:cubicBezTo>
                  <a:pt x="20" y="115"/>
                  <a:pt x="20" y="115"/>
                  <a:pt x="20" y="115"/>
                </a:cubicBezTo>
                <a:cubicBezTo>
                  <a:pt x="9" y="115"/>
                  <a:pt x="0" y="103"/>
                  <a:pt x="0" y="89"/>
                </a:cubicBezTo>
                <a:cubicBezTo>
                  <a:pt x="0" y="25"/>
                  <a:pt x="0" y="25"/>
                  <a:pt x="0" y="25"/>
                </a:cubicBezTo>
                <a:cubicBezTo>
                  <a:pt x="0" y="11"/>
                  <a:pt x="9" y="0"/>
                  <a:pt x="20" y="0"/>
                </a:cubicBezTo>
                <a:cubicBezTo>
                  <a:pt x="244" y="0"/>
                  <a:pt x="244" y="0"/>
                  <a:pt x="244" y="0"/>
                </a:cubicBezTo>
                <a:cubicBezTo>
                  <a:pt x="254" y="0"/>
                  <a:pt x="263" y="11"/>
                  <a:pt x="263" y="25"/>
                </a:cubicBezTo>
                <a:lnTo>
                  <a:pt x="263" y="89"/>
                </a:lnTo>
                <a:close/>
              </a:path>
            </a:pathLst>
          </a:custGeom>
          <a:solidFill>
            <a:srgbClr val="D6E2E0"/>
          </a:solidFill>
          <a:ln w="9525">
            <a:noFill/>
            <a:round/>
            <a:headEnd/>
            <a:tailEnd/>
          </a:ln>
        </p:spPr>
        <p:txBody>
          <a:bodyPr/>
          <a:lstStyle/>
          <a:p>
            <a:endParaRPr lang="en-US" dirty="0"/>
          </a:p>
        </p:txBody>
      </p:sp>
      <p:sp>
        <p:nvSpPr>
          <p:cNvPr id="544912" name="Rectangle 144"/>
          <p:cNvSpPr>
            <a:spLocks noChangeArrowheads="1"/>
          </p:cNvSpPr>
          <p:nvPr/>
        </p:nvSpPr>
        <p:spPr bwMode="auto">
          <a:xfrm>
            <a:off x="6086475" y="2185988"/>
            <a:ext cx="1588" cy="169862"/>
          </a:xfrm>
          <a:prstGeom prst="rect">
            <a:avLst/>
          </a:prstGeom>
          <a:noFill/>
          <a:ln w="9525">
            <a:noFill/>
            <a:miter lim="800000"/>
            <a:headEnd/>
            <a:tailEnd/>
          </a:ln>
        </p:spPr>
        <p:txBody>
          <a:bodyPr wrap="none" lIns="0" tIns="0" rIns="0" bIns="0">
            <a:spAutoFit/>
          </a:bodyPr>
          <a:lstStyle/>
          <a:p>
            <a:pPr marL="1588" indent="-1588"/>
            <a:endParaRPr lang="en-US" sz="1400" dirty="0"/>
          </a:p>
        </p:txBody>
      </p:sp>
      <p:sp>
        <p:nvSpPr>
          <p:cNvPr id="544913" name="Line 145"/>
          <p:cNvSpPr>
            <a:spLocks noChangeShapeType="1"/>
          </p:cNvSpPr>
          <p:nvPr/>
        </p:nvSpPr>
        <p:spPr bwMode="auto">
          <a:xfrm flipV="1">
            <a:off x="3925888" y="4157663"/>
            <a:ext cx="119062" cy="58737"/>
          </a:xfrm>
          <a:prstGeom prst="line">
            <a:avLst/>
          </a:prstGeom>
          <a:noFill/>
          <a:ln w="6350">
            <a:solidFill>
              <a:srgbClr val="000000"/>
            </a:solidFill>
            <a:miter lim="800000"/>
            <a:headEnd/>
            <a:tailEnd/>
          </a:ln>
        </p:spPr>
        <p:txBody>
          <a:bodyPr/>
          <a:lstStyle/>
          <a:p>
            <a:endParaRPr lang="en-US" dirty="0"/>
          </a:p>
        </p:txBody>
      </p:sp>
      <p:sp>
        <p:nvSpPr>
          <p:cNvPr id="544914" name="Line 146"/>
          <p:cNvSpPr>
            <a:spLocks noChangeShapeType="1"/>
          </p:cNvSpPr>
          <p:nvPr/>
        </p:nvSpPr>
        <p:spPr bwMode="auto">
          <a:xfrm flipV="1">
            <a:off x="3925888" y="4237038"/>
            <a:ext cx="119062" cy="53975"/>
          </a:xfrm>
          <a:prstGeom prst="line">
            <a:avLst/>
          </a:prstGeom>
          <a:noFill/>
          <a:ln w="6350">
            <a:solidFill>
              <a:srgbClr val="000000"/>
            </a:solidFill>
            <a:miter lim="800000"/>
            <a:headEnd/>
            <a:tailEnd/>
          </a:ln>
        </p:spPr>
        <p:txBody>
          <a:bodyPr/>
          <a:lstStyle/>
          <a:p>
            <a:endParaRPr lang="en-US" dirty="0"/>
          </a:p>
        </p:txBody>
      </p:sp>
      <p:sp>
        <p:nvSpPr>
          <p:cNvPr id="544915" name="Line 147"/>
          <p:cNvSpPr>
            <a:spLocks noChangeShapeType="1"/>
          </p:cNvSpPr>
          <p:nvPr/>
        </p:nvSpPr>
        <p:spPr bwMode="auto">
          <a:xfrm flipH="1">
            <a:off x="4121150" y="4354513"/>
            <a:ext cx="71438" cy="98425"/>
          </a:xfrm>
          <a:prstGeom prst="line">
            <a:avLst/>
          </a:prstGeom>
          <a:noFill/>
          <a:ln w="6350">
            <a:solidFill>
              <a:srgbClr val="000000"/>
            </a:solidFill>
            <a:miter lim="800000"/>
            <a:headEnd/>
            <a:tailEnd/>
          </a:ln>
        </p:spPr>
        <p:txBody>
          <a:bodyPr/>
          <a:lstStyle/>
          <a:p>
            <a:endParaRPr lang="en-US" dirty="0"/>
          </a:p>
        </p:txBody>
      </p:sp>
      <p:sp>
        <p:nvSpPr>
          <p:cNvPr id="544916" name="Line 148"/>
          <p:cNvSpPr>
            <a:spLocks noChangeShapeType="1"/>
          </p:cNvSpPr>
          <p:nvPr/>
        </p:nvSpPr>
        <p:spPr bwMode="auto">
          <a:xfrm flipH="1">
            <a:off x="4210050" y="4354513"/>
            <a:ext cx="73025" cy="98425"/>
          </a:xfrm>
          <a:prstGeom prst="line">
            <a:avLst/>
          </a:prstGeom>
          <a:noFill/>
          <a:ln w="6350">
            <a:solidFill>
              <a:srgbClr val="000000"/>
            </a:solidFill>
            <a:miter lim="800000"/>
            <a:headEnd/>
            <a:tailEnd/>
          </a:ln>
        </p:spPr>
        <p:txBody>
          <a:bodyPr/>
          <a:lstStyle/>
          <a:p>
            <a:endParaRPr lang="en-US" dirty="0"/>
          </a:p>
        </p:txBody>
      </p:sp>
      <p:sp>
        <p:nvSpPr>
          <p:cNvPr id="544917" name="Line 149"/>
          <p:cNvSpPr>
            <a:spLocks noChangeShapeType="1"/>
          </p:cNvSpPr>
          <p:nvPr/>
        </p:nvSpPr>
        <p:spPr bwMode="auto">
          <a:xfrm>
            <a:off x="5035550" y="2298700"/>
            <a:ext cx="230188" cy="0"/>
          </a:xfrm>
          <a:prstGeom prst="line">
            <a:avLst/>
          </a:prstGeom>
          <a:noFill/>
          <a:ln w="28575">
            <a:solidFill>
              <a:srgbClr val="000000"/>
            </a:solidFill>
            <a:miter lim="800000"/>
            <a:headEnd/>
            <a:tailEnd/>
          </a:ln>
        </p:spPr>
        <p:txBody>
          <a:bodyPr/>
          <a:lstStyle/>
          <a:p>
            <a:endParaRPr lang="en-US" dirty="0"/>
          </a:p>
        </p:txBody>
      </p:sp>
      <p:sp>
        <p:nvSpPr>
          <p:cNvPr id="544918" name="Freeform 150"/>
          <p:cNvSpPr>
            <a:spLocks/>
          </p:cNvSpPr>
          <p:nvPr/>
        </p:nvSpPr>
        <p:spPr bwMode="auto">
          <a:xfrm>
            <a:off x="5221288" y="2247900"/>
            <a:ext cx="200025" cy="101600"/>
          </a:xfrm>
          <a:custGeom>
            <a:avLst/>
            <a:gdLst/>
            <a:ahLst/>
            <a:cxnLst>
              <a:cxn ang="0">
                <a:pos x="7" y="13"/>
              </a:cxn>
              <a:cxn ang="0">
                <a:pos x="0" y="0"/>
              </a:cxn>
              <a:cxn ang="0">
                <a:pos x="0" y="0"/>
              </a:cxn>
              <a:cxn ang="0">
                <a:pos x="21" y="8"/>
              </a:cxn>
              <a:cxn ang="0">
                <a:pos x="42" y="13"/>
              </a:cxn>
              <a:cxn ang="0">
                <a:pos x="21" y="18"/>
              </a:cxn>
              <a:cxn ang="0">
                <a:pos x="0" y="26"/>
              </a:cxn>
              <a:cxn ang="0">
                <a:pos x="0" y="26"/>
              </a:cxn>
              <a:cxn ang="0">
                <a:pos x="7" y="13"/>
              </a:cxn>
            </a:cxnLst>
            <a:rect l="0" t="0" r="r" b="b"/>
            <a:pathLst>
              <a:path w="42" h="26">
                <a:moveTo>
                  <a:pt x="7" y="13"/>
                </a:moveTo>
                <a:cubicBezTo>
                  <a:pt x="0" y="0"/>
                  <a:pt x="0" y="0"/>
                  <a:pt x="0" y="0"/>
                </a:cubicBezTo>
                <a:cubicBezTo>
                  <a:pt x="0" y="0"/>
                  <a:pt x="0" y="0"/>
                  <a:pt x="0" y="0"/>
                </a:cubicBezTo>
                <a:cubicBezTo>
                  <a:pt x="21" y="8"/>
                  <a:pt x="21" y="8"/>
                  <a:pt x="21" y="8"/>
                </a:cubicBezTo>
                <a:cubicBezTo>
                  <a:pt x="28" y="10"/>
                  <a:pt x="35" y="11"/>
                  <a:pt x="42" y="13"/>
                </a:cubicBezTo>
                <a:cubicBezTo>
                  <a:pt x="35" y="15"/>
                  <a:pt x="28" y="16"/>
                  <a:pt x="21" y="18"/>
                </a:cubicBezTo>
                <a:cubicBezTo>
                  <a:pt x="0" y="26"/>
                  <a:pt x="0" y="26"/>
                  <a:pt x="0" y="26"/>
                </a:cubicBezTo>
                <a:cubicBezTo>
                  <a:pt x="0" y="26"/>
                  <a:pt x="0" y="26"/>
                  <a:pt x="0" y="26"/>
                </a:cubicBezTo>
                <a:lnTo>
                  <a:pt x="7" y="13"/>
                </a:lnTo>
                <a:close/>
              </a:path>
            </a:pathLst>
          </a:custGeom>
          <a:solidFill>
            <a:srgbClr val="000000"/>
          </a:solidFill>
          <a:ln w="9525">
            <a:noFill/>
            <a:round/>
            <a:headEnd/>
            <a:tailEnd/>
          </a:ln>
        </p:spPr>
        <p:txBody>
          <a:bodyPr/>
          <a:lstStyle/>
          <a:p>
            <a:endParaRPr lang="en-US" dirty="0"/>
          </a:p>
        </p:txBody>
      </p:sp>
      <p:sp>
        <p:nvSpPr>
          <p:cNvPr id="544919" name="Rectangle 151"/>
          <p:cNvSpPr>
            <a:spLocks noChangeArrowheads="1"/>
          </p:cNvSpPr>
          <p:nvPr/>
        </p:nvSpPr>
        <p:spPr bwMode="auto">
          <a:xfrm>
            <a:off x="7210425" y="3937000"/>
            <a:ext cx="1301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a:t>
            </a:r>
            <a:endParaRPr lang="en-US" sz="1400" dirty="0"/>
          </a:p>
        </p:txBody>
      </p:sp>
      <p:sp>
        <p:nvSpPr>
          <p:cNvPr id="544920" name="Rectangle 152"/>
          <p:cNvSpPr>
            <a:spLocks noChangeArrowheads="1"/>
          </p:cNvSpPr>
          <p:nvPr/>
        </p:nvSpPr>
        <p:spPr bwMode="auto">
          <a:xfrm>
            <a:off x="7364413" y="40290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544921" name="Rectangle 153"/>
          <p:cNvSpPr>
            <a:spLocks noChangeArrowheads="1"/>
          </p:cNvSpPr>
          <p:nvPr/>
        </p:nvSpPr>
        <p:spPr bwMode="auto">
          <a:xfrm>
            <a:off x="8172450" y="3937000"/>
            <a:ext cx="128588"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a:t>
            </a:r>
            <a:endParaRPr lang="en-US" sz="1400" dirty="0"/>
          </a:p>
        </p:txBody>
      </p:sp>
      <p:grpSp>
        <p:nvGrpSpPr>
          <p:cNvPr id="2" name="Group 160"/>
          <p:cNvGrpSpPr>
            <a:grpSpLocks/>
          </p:cNvGrpSpPr>
          <p:nvPr/>
        </p:nvGrpSpPr>
        <p:grpSpPr bwMode="auto">
          <a:xfrm>
            <a:off x="5126038" y="1635125"/>
            <a:ext cx="3297237" cy="2563813"/>
            <a:chOff x="3229" y="1030"/>
            <a:chExt cx="2077" cy="1615"/>
          </a:xfrm>
        </p:grpSpPr>
        <p:sp>
          <p:nvSpPr>
            <p:cNvPr id="544884" name="Freeform 116"/>
            <p:cNvSpPr>
              <a:spLocks/>
            </p:cNvSpPr>
            <p:nvPr/>
          </p:nvSpPr>
          <p:spPr bwMode="auto">
            <a:xfrm>
              <a:off x="3265" y="1060"/>
              <a:ext cx="1835" cy="1468"/>
            </a:xfrm>
            <a:custGeom>
              <a:avLst/>
              <a:gdLst/>
              <a:ahLst/>
              <a:cxnLst>
                <a:cxn ang="0">
                  <a:pos x="0" y="0"/>
                </a:cxn>
                <a:cxn ang="0">
                  <a:pos x="611" y="594"/>
                </a:cxn>
              </a:cxnLst>
              <a:rect l="0" t="0" r="r" b="b"/>
              <a:pathLst>
                <a:path w="611" h="594">
                  <a:moveTo>
                    <a:pt x="0" y="0"/>
                  </a:moveTo>
                  <a:cubicBezTo>
                    <a:pt x="52" y="197"/>
                    <a:pt x="248" y="497"/>
                    <a:pt x="611" y="594"/>
                  </a:cubicBezTo>
                </a:path>
              </a:pathLst>
            </a:custGeom>
            <a:noFill/>
            <a:ln w="28575" cap="flat">
              <a:solidFill>
                <a:srgbClr val="3C5DAA"/>
              </a:solidFill>
              <a:prstDash val="solid"/>
              <a:miter lim="800000"/>
              <a:headEnd/>
              <a:tailEnd/>
            </a:ln>
          </p:spPr>
          <p:txBody>
            <a:bodyPr/>
            <a:lstStyle/>
            <a:p>
              <a:endParaRPr lang="en-US" dirty="0"/>
            </a:p>
          </p:txBody>
        </p:sp>
        <p:sp>
          <p:nvSpPr>
            <p:cNvPr id="544886" name="Oval 118"/>
            <p:cNvSpPr>
              <a:spLocks noChangeArrowheads="1"/>
            </p:cNvSpPr>
            <p:nvPr/>
          </p:nvSpPr>
          <p:spPr bwMode="auto">
            <a:xfrm>
              <a:off x="3229" y="1030"/>
              <a:ext cx="73" cy="60"/>
            </a:xfrm>
            <a:prstGeom prst="ellipse">
              <a:avLst/>
            </a:prstGeom>
            <a:solidFill>
              <a:srgbClr val="000000"/>
            </a:solidFill>
            <a:ln w="9525">
              <a:noFill/>
              <a:round/>
              <a:headEnd/>
              <a:tailEnd/>
            </a:ln>
          </p:spPr>
          <p:txBody>
            <a:bodyPr/>
            <a:lstStyle/>
            <a:p>
              <a:endParaRPr lang="en-US" dirty="0"/>
            </a:p>
          </p:txBody>
        </p:sp>
        <p:sp>
          <p:nvSpPr>
            <p:cNvPr id="544888" name="Oval 120"/>
            <p:cNvSpPr>
              <a:spLocks noChangeArrowheads="1"/>
            </p:cNvSpPr>
            <p:nvPr/>
          </p:nvSpPr>
          <p:spPr bwMode="auto">
            <a:xfrm>
              <a:off x="3337" y="1275"/>
              <a:ext cx="73" cy="59"/>
            </a:xfrm>
            <a:prstGeom prst="ellipse">
              <a:avLst/>
            </a:prstGeom>
            <a:solidFill>
              <a:srgbClr val="000000"/>
            </a:solidFill>
            <a:ln w="9525">
              <a:noFill/>
              <a:round/>
              <a:headEnd/>
              <a:tailEnd/>
            </a:ln>
          </p:spPr>
          <p:txBody>
            <a:bodyPr/>
            <a:lstStyle/>
            <a:p>
              <a:endParaRPr lang="en-US" dirty="0"/>
            </a:p>
          </p:txBody>
        </p:sp>
        <p:sp>
          <p:nvSpPr>
            <p:cNvPr id="544890" name="Oval 122"/>
            <p:cNvSpPr>
              <a:spLocks noChangeArrowheads="1"/>
            </p:cNvSpPr>
            <p:nvPr/>
          </p:nvSpPr>
          <p:spPr bwMode="auto">
            <a:xfrm>
              <a:off x="3487" y="1519"/>
              <a:ext cx="75" cy="60"/>
            </a:xfrm>
            <a:prstGeom prst="ellipse">
              <a:avLst/>
            </a:prstGeom>
            <a:solidFill>
              <a:srgbClr val="000000"/>
            </a:solidFill>
            <a:ln w="9525">
              <a:noFill/>
              <a:round/>
              <a:headEnd/>
              <a:tailEnd/>
            </a:ln>
          </p:spPr>
          <p:txBody>
            <a:bodyPr/>
            <a:lstStyle/>
            <a:p>
              <a:endParaRPr lang="en-US" dirty="0"/>
            </a:p>
          </p:txBody>
        </p:sp>
        <p:sp>
          <p:nvSpPr>
            <p:cNvPr id="544892" name="Oval 124"/>
            <p:cNvSpPr>
              <a:spLocks noChangeArrowheads="1"/>
            </p:cNvSpPr>
            <p:nvPr/>
          </p:nvSpPr>
          <p:spPr bwMode="auto">
            <a:xfrm>
              <a:off x="3703" y="1764"/>
              <a:ext cx="73" cy="60"/>
            </a:xfrm>
            <a:prstGeom prst="ellipse">
              <a:avLst/>
            </a:prstGeom>
            <a:solidFill>
              <a:srgbClr val="000000"/>
            </a:solidFill>
            <a:ln w="9525">
              <a:noFill/>
              <a:round/>
              <a:headEnd/>
              <a:tailEnd/>
            </a:ln>
          </p:spPr>
          <p:txBody>
            <a:bodyPr/>
            <a:lstStyle/>
            <a:p>
              <a:endParaRPr lang="en-US" dirty="0"/>
            </a:p>
          </p:txBody>
        </p:sp>
        <p:sp>
          <p:nvSpPr>
            <p:cNvPr id="544894" name="Oval 126"/>
            <p:cNvSpPr>
              <a:spLocks noChangeArrowheads="1"/>
            </p:cNvSpPr>
            <p:nvPr/>
          </p:nvSpPr>
          <p:spPr bwMode="auto">
            <a:xfrm>
              <a:off x="3985" y="2009"/>
              <a:ext cx="73" cy="59"/>
            </a:xfrm>
            <a:prstGeom prst="ellipse">
              <a:avLst/>
            </a:prstGeom>
            <a:solidFill>
              <a:srgbClr val="000000"/>
            </a:solidFill>
            <a:ln w="9525">
              <a:noFill/>
              <a:round/>
              <a:headEnd/>
              <a:tailEnd/>
            </a:ln>
          </p:spPr>
          <p:txBody>
            <a:bodyPr/>
            <a:lstStyle/>
            <a:p>
              <a:endParaRPr lang="en-US" dirty="0"/>
            </a:p>
          </p:txBody>
        </p:sp>
        <p:sp>
          <p:nvSpPr>
            <p:cNvPr id="544896" name="Oval 128"/>
            <p:cNvSpPr>
              <a:spLocks noChangeArrowheads="1"/>
            </p:cNvSpPr>
            <p:nvPr/>
          </p:nvSpPr>
          <p:spPr bwMode="auto">
            <a:xfrm>
              <a:off x="4373" y="2254"/>
              <a:ext cx="73" cy="58"/>
            </a:xfrm>
            <a:prstGeom prst="ellipse">
              <a:avLst/>
            </a:prstGeom>
            <a:solidFill>
              <a:srgbClr val="000000"/>
            </a:solidFill>
            <a:ln w="9525">
              <a:noFill/>
              <a:round/>
              <a:headEnd/>
              <a:tailEnd/>
            </a:ln>
          </p:spPr>
          <p:txBody>
            <a:bodyPr/>
            <a:lstStyle/>
            <a:p>
              <a:endParaRPr lang="en-US" dirty="0"/>
            </a:p>
          </p:txBody>
        </p:sp>
        <p:sp>
          <p:nvSpPr>
            <p:cNvPr id="544898" name="Oval 130"/>
            <p:cNvSpPr>
              <a:spLocks noChangeArrowheads="1"/>
            </p:cNvSpPr>
            <p:nvPr/>
          </p:nvSpPr>
          <p:spPr bwMode="auto">
            <a:xfrm>
              <a:off x="5063" y="2498"/>
              <a:ext cx="73" cy="59"/>
            </a:xfrm>
            <a:prstGeom prst="ellipse">
              <a:avLst/>
            </a:prstGeom>
            <a:solidFill>
              <a:srgbClr val="000000"/>
            </a:solidFill>
            <a:ln w="9525">
              <a:noFill/>
              <a:round/>
              <a:headEnd/>
              <a:tailEnd/>
            </a:ln>
          </p:spPr>
          <p:txBody>
            <a:bodyPr/>
            <a:lstStyle/>
            <a:p>
              <a:endParaRPr lang="en-US" dirty="0"/>
            </a:p>
          </p:txBody>
        </p:sp>
        <p:sp>
          <p:nvSpPr>
            <p:cNvPr id="544922" name="Rectangle 154"/>
            <p:cNvSpPr>
              <a:spLocks noChangeArrowheads="1"/>
            </p:cNvSpPr>
            <p:nvPr/>
          </p:nvSpPr>
          <p:spPr bwMode="auto">
            <a:xfrm>
              <a:off x="5244" y="2538"/>
              <a:ext cx="62" cy="107"/>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grpSp>
      <p:sp>
        <p:nvSpPr>
          <p:cNvPr id="544924" name="Rectangle 156"/>
          <p:cNvSpPr>
            <a:spLocks noChangeArrowheads="1"/>
          </p:cNvSpPr>
          <p:nvPr/>
        </p:nvSpPr>
        <p:spPr bwMode="auto">
          <a:xfrm>
            <a:off x="6132513" y="2027238"/>
            <a:ext cx="1260475" cy="430887"/>
          </a:xfrm>
          <a:prstGeom prst="rect">
            <a:avLst/>
          </a:prstGeom>
          <a:noFill/>
          <a:ln w="9525">
            <a:noFill/>
            <a:miter lim="800000"/>
            <a:headEnd/>
            <a:tailEnd/>
          </a:ln>
        </p:spPr>
        <p:txBody>
          <a:bodyPr lIns="0" tIns="0" rIns="0" bIns="0">
            <a:spAutoFit/>
          </a:bodyPr>
          <a:lstStyle/>
          <a:p>
            <a:pPr marL="1588" indent="-1588" algn="ctr"/>
            <a:r>
              <a:rPr lang="en-US" sz="1400" i="1" dirty="0">
                <a:solidFill>
                  <a:srgbClr val="000000"/>
                </a:solidFill>
                <a:latin typeface="Myriad Roman" charset="0"/>
              </a:rPr>
              <a:t>Demand curve in </a:t>
            </a:r>
            <a:r>
              <a:rPr lang="en-US" sz="1400" i="1" dirty="0" smtClean="0">
                <a:solidFill>
                  <a:srgbClr val="000000"/>
                </a:solidFill>
                <a:latin typeface="Myriad Roman" charset="0"/>
              </a:rPr>
              <a:t>2010</a:t>
            </a:r>
            <a:endParaRPr lang="en-US" sz="1400" i="1" dirty="0"/>
          </a:p>
        </p:txBody>
      </p:sp>
      <p:sp>
        <p:nvSpPr>
          <p:cNvPr id="544925" name="Rectangle 157"/>
          <p:cNvSpPr>
            <a:spLocks noChangeArrowheads="1"/>
          </p:cNvSpPr>
          <p:nvPr/>
        </p:nvSpPr>
        <p:spPr bwMode="auto">
          <a:xfrm>
            <a:off x="4583113" y="3779838"/>
            <a:ext cx="1339056" cy="430887"/>
          </a:xfrm>
          <a:prstGeom prst="rect">
            <a:avLst/>
          </a:prstGeom>
          <a:noFill/>
          <a:ln w="9525">
            <a:noFill/>
            <a:miter lim="800000"/>
            <a:headEnd/>
            <a:tailEnd/>
          </a:ln>
        </p:spPr>
        <p:txBody>
          <a:bodyPr wrap="square" lIns="0" tIns="0" rIns="0" bIns="0">
            <a:spAutoFit/>
          </a:bodyPr>
          <a:lstStyle/>
          <a:p>
            <a:pPr marL="1588" indent="-1588" algn="ctr"/>
            <a:r>
              <a:rPr lang="en-US" sz="1400" i="1" dirty="0">
                <a:solidFill>
                  <a:srgbClr val="000000"/>
                </a:solidFill>
                <a:latin typeface="Myriad Roman" charset="0"/>
              </a:rPr>
              <a:t>Demand curve in </a:t>
            </a:r>
            <a:r>
              <a:rPr lang="en-US" sz="1400" i="1" dirty="0" smtClean="0">
                <a:solidFill>
                  <a:srgbClr val="000000"/>
                </a:solidFill>
                <a:latin typeface="Myriad Roman" charset="0"/>
              </a:rPr>
              <a:t>2007</a:t>
            </a:r>
            <a:endParaRPr lang="en-US" sz="1400" i="1" dirty="0"/>
          </a:p>
        </p:txBody>
      </p:sp>
      <p:sp>
        <p:nvSpPr>
          <p:cNvPr id="544926" name="Rectangle 158"/>
          <p:cNvSpPr>
            <a:spLocks noChangeArrowheads="1"/>
          </p:cNvSpPr>
          <p:nvPr/>
        </p:nvSpPr>
        <p:spPr bwMode="auto">
          <a:xfrm>
            <a:off x="6423025" y="4737100"/>
            <a:ext cx="2111375" cy="430887"/>
          </a:xfrm>
          <a:prstGeom prst="rect">
            <a:avLst/>
          </a:prstGeom>
          <a:noFill/>
          <a:ln w="9525">
            <a:noFill/>
            <a:miter lim="800000"/>
            <a:headEnd/>
            <a:tailEnd/>
          </a:ln>
        </p:spPr>
        <p:txBody>
          <a:bodyPr lIns="0" tIns="0" rIns="0" bIns="0">
            <a:spAutoFit/>
          </a:bodyPr>
          <a:lstStyle/>
          <a:p>
            <a:pPr marL="1588" indent="-1588" algn="ctr"/>
            <a:r>
              <a:rPr lang="en-US" sz="1400" b="1" dirty="0">
                <a:solidFill>
                  <a:srgbClr val="000000"/>
                </a:solidFill>
                <a:latin typeface="Myriad Roman" charset="0"/>
              </a:rPr>
              <a:t>Quantity of </a:t>
            </a:r>
            <a:r>
              <a:rPr lang="en-US" sz="1400" b="1" dirty="0" smtClean="0">
                <a:solidFill>
                  <a:srgbClr val="000000"/>
                </a:solidFill>
                <a:latin typeface="Myriad Roman" charset="0"/>
              </a:rPr>
              <a:t>cotton </a:t>
            </a:r>
            <a:r>
              <a:rPr lang="en-US" sz="1400" b="1" dirty="0">
                <a:solidFill>
                  <a:srgbClr val="000000"/>
                </a:solidFill>
                <a:latin typeface="Myriad Roman" charset="0"/>
              </a:rPr>
              <a:t>(billions of pounds)</a:t>
            </a:r>
            <a:endParaRPr lang="en-US" sz="1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4778"/>
                                        </p:tgtEl>
                                        <p:attrNameLst>
                                          <p:attrName>style.visibility</p:attrName>
                                        </p:attrNameLst>
                                      </p:cBhvr>
                                      <p:to>
                                        <p:strVal val="visible"/>
                                      </p:to>
                                    </p:set>
                                    <p:animEffect transition="in" filter="dissolve">
                                      <p:cBhvr>
                                        <p:cTn id="7" dur="500"/>
                                        <p:tgtEl>
                                          <p:spTgt spid="5447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4918"/>
                                        </p:tgtEl>
                                        <p:attrNameLst>
                                          <p:attrName>style.visibility</p:attrName>
                                        </p:attrNameLst>
                                      </p:cBhvr>
                                      <p:to>
                                        <p:strVal val="visible"/>
                                      </p:to>
                                    </p:set>
                                    <p:animEffect transition="in" filter="wipe(left)">
                                      <p:cBhvr>
                                        <p:cTn id="12" dur="500"/>
                                        <p:tgtEl>
                                          <p:spTgt spid="54491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44917"/>
                                        </p:tgtEl>
                                        <p:attrNameLst>
                                          <p:attrName>style.visibility</p:attrName>
                                        </p:attrNameLst>
                                      </p:cBhvr>
                                      <p:to>
                                        <p:strVal val="visible"/>
                                      </p:to>
                                    </p:set>
                                    <p:animEffect transition="in" filter="wipe(left)">
                                      <p:cBhvr>
                                        <p:cTn id="16" dur="500"/>
                                        <p:tgtEl>
                                          <p:spTgt spid="544917"/>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0"/>
                                          </p:stCondLst>
                                        </p:cTn>
                                        <p:tgtEl>
                                          <p:spTgt spid="544906"/>
                                        </p:tgtEl>
                                        <p:attrNameLst>
                                          <p:attrName>style.visibility</p:attrName>
                                        </p:attrNameLst>
                                      </p:cBhvr>
                                      <p:to>
                                        <p:strVal val="visible"/>
                                      </p:to>
                                    </p:se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544924"/>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54486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544771">
                                            <p:bg/>
                                          </p:spTgt>
                                        </p:tgtEl>
                                        <p:attrNameLst>
                                          <p:attrName>style.visibility</p:attrName>
                                        </p:attrNameLst>
                                      </p:cBhvr>
                                      <p:to>
                                        <p:strVal val="visible"/>
                                      </p:to>
                                    </p:set>
                                    <p:animEffect transition="in" filter="wipe(left)">
                                      <p:cBhvr>
                                        <p:cTn id="34" dur="500"/>
                                        <p:tgtEl>
                                          <p:spTgt spid="544771">
                                            <p:bg/>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44771">
                                            <p:txEl>
                                              <p:pRg st="0" end="0"/>
                                            </p:txEl>
                                          </p:spTgt>
                                        </p:tgtEl>
                                        <p:attrNameLst>
                                          <p:attrName>style.visibility</p:attrName>
                                        </p:attrNameLst>
                                      </p:cBhvr>
                                      <p:to>
                                        <p:strVal val="visible"/>
                                      </p:to>
                                    </p:set>
                                    <p:animEffect transition="in" filter="wipe(left)">
                                      <p:cBhvr>
                                        <p:cTn id="37" dur="500"/>
                                        <p:tgtEl>
                                          <p:spTgt spid="544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4771" grpId="0" build="p" animBg="1"/>
      <p:bldP spid="544778" grpId="0" animBg="1"/>
      <p:bldP spid="544862" grpId="0" animBg="1"/>
      <p:bldP spid="544906" grpId="0" animBg="1"/>
      <p:bldP spid="544917" grpId="0" animBg="1"/>
      <p:bldP spid="544918" grpId="0" animBg="1"/>
      <p:bldP spid="544924"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8866" name="Rectangle 2"/>
          <p:cNvSpPr>
            <a:spLocks noGrp="1" noRot="1" noChangeArrowheads="1"/>
          </p:cNvSpPr>
          <p:nvPr>
            <p:ph type="title"/>
          </p:nvPr>
        </p:nvSpPr>
        <p:spPr>
          <a:xfrm>
            <a:off x="971600" y="60325"/>
            <a:ext cx="7920880" cy="555625"/>
          </a:xfrm>
        </p:spPr>
        <p:txBody>
          <a:bodyPr/>
          <a:lstStyle/>
          <a:p>
            <a:r>
              <a:rPr lang="en-US" dirty="0"/>
              <a:t>Movement Along the Demand Curve</a:t>
            </a:r>
          </a:p>
        </p:txBody>
      </p:sp>
      <p:sp>
        <p:nvSpPr>
          <p:cNvPr id="549036" name="Line 172"/>
          <p:cNvSpPr>
            <a:spLocks noChangeShapeType="1"/>
          </p:cNvSpPr>
          <p:nvPr/>
        </p:nvSpPr>
        <p:spPr bwMode="auto">
          <a:xfrm flipV="1">
            <a:off x="2481263" y="1426368"/>
            <a:ext cx="0" cy="4138613"/>
          </a:xfrm>
          <a:prstGeom prst="line">
            <a:avLst/>
          </a:prstGeom>
          <a:noFill/>
          <a:ln w="7938">
            <a:solidFill>
              <a:srgbClr val="000000"/>
            </a:solidFill>
            <a:miter lim="800000"/>
            <a:headEnd/>
            <a:tailEnd/>
          </a:ln>
        </p:spPr>
        <p:txBody>
          <a:bodyPr/>
          <a:lstStyle/>
          <a:p>
            <a:endParaRPr lang="en-US" dirty="0"/>
          </a:p>
        </p:txBody>
      </p:sp>
      <p:sp>
        <p:nvSpPr>
          <p:cNvPr id="549037" name="Freeform 173"/>
          <p:cNvSpPr>
            <a:spLocks/>
          </p:cNvSpPr>
          <p:nvPr/>
        </p:nvSpPr>
        <p:spPr bwMode="auto">
          <a:xfrm>
            <a:off x="2481263" y="5655468"/>
            <a:ext cx="168275" cy="168275"/>
          </a:xfrm>
          <a:custGeom>
            <a:avLst/>
            <a:gdLst/>
            <a:ahLst/>
            <a:cxnLst>
              <a:cxn ang="0">
                <a:pos x="102" y="101"/>
              </a:cxn>
              <a:cxn ang="0">
                <a:pos x="0" y="101"/>
              </a:cxn>
              <a:cxn ang="0">
                <a:pos x="0" y="0"/>
              </a:cxn>
            </a:cxnLst>
            <a:rect l="0" t="0" r="r" b="b"/>
            <a:pathLst>
              <a:path w="102" h="101">
                <a:moveTo>
                  <a:pt x="102" y="101"/>
                </a:moveTo>
                <a:lnTo>
                  <a:pt x="0" y="101"/>
                </a:lnTo>
                <a:lnTo>
                  <a:pt x="0" y="0"/>
                </a:lnTo>
              </a:path>
            </a:pathLst>
          </a:custGeom>
          <a:noFill/>
          <a:ln w="7938" cap="flat">
            <a:solidFill>
              <a:srgbClr val="000000"/>
            </a:solidFill>
            <a:prstDash val="solid"/>
            <a:miter lim="800000"/>
            <a:headEnd/>
            <a:tailEnd/>
          </a:ln>
        </p:spPr>
        <p:txBody>
          <a:bodyPr/>
          <a:lstStyle/>
          <a:p>
            <a:endParaRPr lang="en-US" dirty="0"/>
          </a:p>
        </p:txBody>
      </p:sp>
      <p:sp>
        <p:nvSpPr>
          <p:cNvPr id="549038" name="Line 174"/>
          <p:cNvSpPr>
            <a:spLocks noChangeShapeType="1"/>
          </p:cNvSpPr>
          <p:nvPr/>
        </p:nvSpPr>
        <p:spPr bwMode="auto">
          <a:xfrm flipH="1">
            <a:off x="2738438" y="5823743"/>
            <a:ext cx="4751387" cy="0"/>
          </a:xfrm>
          <a:prstGeom prst="line">
            <a:avLst/>
          </a:prstGeom>
          <a:noFill/>
          <a:ln w="7938">
            <a:solidFill>
              <a:srgbClr val="000000"/>
            </a:solidFill>
            <a:miter lim="800000"/>
            <a:headEnd/>
            <a:tailEnd/>
          </a:ln>
        </p:spPr>
        <p:txBody>
          <a:bodyPr/>
          <a:lstStyle/>
          <a:p>
            <a:endParaRPr lang="en-US" dirty="0"/>
          </a:p>
        </p:txBody>
      </p:sp>
      <p:sp>
        <p:nvSpPr>
          <p:cNvPr id="549039" name="Rectangle 175"/>
          <p:cNvSpPr>
            <a:spLocks noChangeArrowheads="1"/>
          </p:cNvSpPr>
          <p:nvPr/>
        </p:nvSpPr>
        <p:spPr bwMode="auto">
          <a:xfrm>
            <a:off x="3189288" y="5865018"/>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49040" name="Rectangle 176"/>
          <p:cNvSpPr>
            <a:spLocks noChangeArrowheads="1"/>
          </p:cNvSpPr>
          <p:nvPr/>
        </p:nvSpPr>
        <p:spPr bwMode="auto">
          <a:xfrm>
            <a:off x="3535363" y="5865018"/>
            <a:ext cx="246062"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8.1</a:t>
            </a:r>
            <a:endParaRPr lang="en-US" sz="1400" dirty="0"/>
          </a:p>
        </p:txBody>
      </p:sp>
      <p:sp>
        <p:nvSpPr>
          <p:cNvPr id="549041" name="Rectangle 177"/>
          <p:cNvSpPr>
            <a:spLocks noChangeArrowheads="1"/>
          </p:cNvSpPr>
          <p:nvPr/>
        </p:nvSpPr>
        <p:spPr bwMode="auto">
          <a:xfrm>
            <a:off x="4049713" y="5865018"/>
            <a:ext cx="246062"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9.7</a:t>
            </a:r>
            <a:endParaRPr lang="en-US" sz="1400" dirty="0"/>
          </a:p>
        </p:txBody>
      </p:sp>
      <p:sp>
        <p:nvSpPr>
          <p:cNvPr id="549042" name="Rectangle 178"/>
          <p:cNvSpPr>
            <a:spLocks noChangeArrowheads="1"/>
          </p:cNvSpPr>
          <p:nvPr/>
        </p:nvSpPr>
        <p:spPr bwMode="auto">
          <a:xfrm>
            <a:off x="2287588" y="5865018"/>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49043" name="Rectangle 179"/>
          <p:cNvSpPr>
            <a:spLocks noChangeArrowheads="1"/>
          </p:cNvSpPr>
          <p:nvPr/>
        </p:nvSpPr>
        <p:spPr bwMode="auto">
          <a:xfrm>
            <a:off x="4527550" y="5869781"/>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a:t>
            </a:r>
            <a:endParaRPr lang="en-US" sz="1400" dirty="0"/>
          </a:p>
        </p:txBody>
      </p:sp>
      <p:sp>
        <p:nvSpPr>
          <p:cNvPr id="549044" name="Rectangle 180"/>
          <p:cNvSpPr>
            <a:spLocks noChangeArrowheads="1"/>
          </p:cNvSpPr>
          <p:nvPr/>
        </p:nvSpPr>
        <p:spPr bwMode="auto">
          <a:xfrm>
            <a:off x="6180138" y="5865018"/>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49045" name="Rectangle 181"/>
          <p:cNvSpPr>
            <a:spLocks noChangeArrowheads="1"/>
          </p:cNvSpPr>
          <p:nvPr/>
        </p:nvSpPr>
        <p:spPr bwMode="auto">
          <a:xfrm>
            <a:off x="5418138" y="5865018"/>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49046" name="Rectangle 182"/>
          <p:cNvSpPr>
            <a:spLocks noChangeArrowheads="1"/>
          </p:cNvSpPr>
          <p:nvPr/>
        </p:nvSpPr>
        <p:spPr bwMode="auto">
          <a:xfrm>
            <a:off x="6940550" y="5865018"/>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49057" name="Line 193"/>
          <p:cNvSpPr>
            <a:spLocks noChangeShapeType="1"/>
          </p:cNvSpPr>
          <p:nvPr/>
        </p:nvSpPr>
        <p:spPr bwMode="auto">
          <a:xfrm>
            <a:off x="2481263" y="2563018"/>
            <a:ext cx="136525" cy="0"/>
          </a:xfrm>
          <a:prstGeom prst="line">
            <a:avLst/>
          </a:prstGeom>
          <a:noFill/>
          <a:ln w="7938">
            <a:solidFill>
              <a:srgbClr val="000000"/>
            </a:solidFill>
            <a:miter lim="800000"/>
            <a:headEnd/>
            <a:tailEnd/>
          </a:ln>
        </p:spPr>
        <p:txBody>
          <a:bodyPr/>
          <a:lstStyle/>
          <a:p>
            <a:endParaRPr lang="en-US" dirty="0"/>
          </a:p>
        </p:txBody>
      </p:sp>
      <p:sp>
        <p:nvSpPr>
          <p:cNvPr id="549058" name="Line 194"/>
          <p:cNvSpPr>
            <a:spLocks noChangeShapeType="1"/>
          </p:cNvSpPr>
          <p:nvPr/>
        </p:nvSpPr>
        <p:spPr bwMode="auto">
          <a:xfrm>
            <a:off x="2481263" y="3026568"/>
            <a:ext cx="136525" cy="0"/>
          </a:xfrm>
          <a:prstGeom prst="line">
            <a:avLst/>
          </a:prstGeom>
          <a:noFill/>
          <a:ln w="7938">
            <a:solidFill>
              <a:srgbClr val="000000"/>
            </a:solidFill>
            <a:miter lim="800000"/>
            <a:headEnd/>
            <a:tailEnd/>
          </a:ln>
        </p:spPr>
        <p:txBody>
          <a:bodyPr/>
          <a:lstStyle/>
          <a:p>
            <a:endParaRPr lang="en-US" dirty="0"/>
          </a:p>
        </p:txBody>
      </p:sp>
      <p:sp>
        <p:nvSpPr>
          <p:cNvPr id="549059" name="Line 195"/>
          <p:cNvSpPr>
            <a:spLocks noChangeShapeType="1"/>
          </p:cNvSpPr>
          <p:nvPr/>
        </p:nvSpPr>
        <p:spPr bwMode="auto">
          <a:xfrm>
            <a:off x="2481263" y="3961606"/>
            <a:ext cx="136525" cy="0"/>
          </a:xfrm>
          <a:prstGeom prst="line">
            <a:avLst/>
          </a:prstGeom>
          <a:noFill/>
          <a:ln w="7938">
            <a:solidFill>
              <a:srgbClr val="000000"/>
            </a:solidFill>
            <a:miter lim="800000"/>
            <a:headEnd/>
            <a:tailEnd/>
          </a:ln>
        </p:spPr>
        <p:txBody>
          <a:bodyPr/>
          <a:lstStyle/>
          <a:p>
            <a:endParaRPr lang="en-US" dirty="0"/>
          </a:p>
        </p:txBody>
      </p:sp>
      <p:sp>
        <p:nvSpPr>
          <p:cNvPr id="549060" name="Line 196"/>
          <p:cNvSpPr>
            <a:spLocks noChangeShapeType="1"/>
          </p:cNvSpPr>
          <p:nvPr/>
        </p:nvSpPr>
        <p:spPr bwMode="auto">
          <a:xfrm>
            <a:off x="2481263" y="3496468"/>
            <a:ext cx="136525" cy="0"/>
          </a:xfrm>
          <a:prstGeom prst="line">
            <a:avLst/>
          </a:prstGeom>
          <a:noFill/>
          <a:ln w="7938">
            <a:solidFill>
              <a:srgbClr val="000000"/>
            </a:solidFill>
            <a:miter lim="800000"/>
            <a:headEnd/>
            <a:tailEnd/>
          </a:ln>
        </p:spPr>
        <p:txBody>
          <a:bodyPr/>
          <a:lstStyle/>
          <a:p>
            <a:endParaRPr lang="en-US" dirty="0"/>
          </a:p>
        </p:txBody>
      </p:sp>
      <p:sp>
        <p:nvSpPr>
          <p:cNvPr id="549061" name="Line 197"/>
          <p:cNvSpPr>
            <a:spLocks noChangeShapeType="1"/>
          </p:cNvSpPr>
          <p:nvPr/>
        </p:nvSpPr>
        <p:spPr bwMode="auto">
          <a:xfrm>
            <a:off x="2481263" y="4420393"/>
            <a:ext cx="136525" cy="0"/>
          </a:xfrm>
          <a:prstGeom prst="line">
            <a:avLst/>
          </a:prstGeom>
          <a:noFill/>
          <a:ln w="7938">
            <a:solidFill>
              <a:srgbClr val="000000"/>
            </a:solidFill>
            <a:miter lim="800000"/>
            <a:headEnd/>
            <a:tailEnd/>
          </a:ln>
        </p:spPr>
        <p:txBody>
          <a:bodyPr/>
          <a:lstStyle/>
          <a:p>
            <a:endParaRPr lang="en-US" dirty="0"/>
          </a:p>
        </p:txBody>
      </p:sp>
      <p:sp>
        <p:nvSpPr>
          <p:cNvPr id="549062" name="Line 198"/>
          <p:cNvSpPr>
            <a:spLocks noChangeShapeType="1"/>
          </p:cNvSpPr>
          <p:nvPr/>
        </p:nvSpPr>
        <p:spPr bwMode="auto">
          <a:xfrm>
            <a:off x="2481263" y="4890293"/>
            <a:ext cx="136525" cy="0"/>
          </a:xfrm>
          <a:prstGeom prst="line">
            <a:avLst/>
          </a:prstGeom>
          <a:noFill/>
          <a:ln w="7938">
            <a:solidFill>
              <a:srgbClr val="000000"/>
            </a:solidFill>
            <a:miter lim="800000"/>
            <a:headEnd/>
            <a:tailEnd/>
          </a:ln>
        </p:spPr>
        <p:txBody>
          <a:bodyPr/>
          <a:lstStyle/>
          <a:p>
            <a:endParaRPr lang="en-US" dirty="0"/>
          </a:p>
        </p:txBody>
      </p:sp>
      <p:sp>
        <p:nvSpPr>
          <p:cNvPr id="549063" name="Line 199"/>
          <p:cNvSpPr>
            <a:spLocks noChangeShapeType="1"/>
          </p:cNvSpPr>
          <p:nvPr/>
        </p:nvSpPr>
        <p:spPr bwMode="auto">
          <a:xfrm>
            <a:off x="2481263" y="5355431"/>
            <a:ext cx="136525" cy="0"/>
          </a:xfrm>
          <a:prstGeom prst="line">
            <a:avLst/>
          </a:prstGeom>
          <a:noFill/>
          <a:ln w="7938">
            <a:solidFill>
              <a:srgbClr val="000000"/>
            </a:solidFill>
            <a:miter lim="800000"/>
            <a:headEnd/>
            <a:tailEnd/>
          </a:ln>
        </p:spPr>
        <p:txBody>
          <a:bodyPr/>
          <a:lstStyle/>
          <a:p>
            <a:endParaRPr lang="en-US" dirty="0"/>
          </a:p>
        </p:txBody>
      </p:sp>
      <p:sp>
        <p:nvSpPr>
          <p:cNvPr id="549064" name="Line 200"/>
          <p:cNvSpPr>
            <a:spLocks noChangeShapeType="1"/>
          </p:cNvSpPr>
          <p:nvPr/>
        </p:nvSpPr>
        <p:spPr bwMode="auto">
          <a:xfrm flipV="1">
            <a:off x="3244850" y="5687218"/>
            <a:ext cx="0" cy="136525"/>
          </a:xfrm>
          <a:prstGeom prst="line">
            <a:avLst/>
          </a:prstGeom>
          <a:noFill/>
          <a:ln w="7938">
            <a:solidFill>
              <a:srgbClr val="000000"/>
            </a:solidFill>
            <a:miter lim="800000"/>
            <a:headEnd/>
            <a:tailEnd/>
          </a:ln>
        </p:spPr>
        <p:txBody>
          <a:bodyPr/>
          <a:lstStyle/>
          <a:p>
            <a:endParaRPr lang="en-US" dirty="0"/>
          </a:p>
        </p:txBody>
      </p:sp>
      <p:sp>
        <p:nvSpPr>
          <p:cNvPr id="549065" name="Line 201"/>
          <p:cNvSpPr>
            <a:spLocks noChangeShapeType="1"/>
          </p:cNvSpPr>
          <p:nvPr/>
        </p:nvSpPr>
        <p:spPr bwMode="auto">
          <a:xfrm flipV="1">
            <a:off x="3660775" y="5687218"/>
            <a:ext cx="0" cy="136525"/>
          </a:xfrm>
          <a:prstGeom prst="line">
            <a:avLst/>
          </a:prstGeom>
          <a:noFill/>
          <a:ln w="7938">
            <a:solidFill>
              <a:srgbClr val="000000"/>
            </a:solidFill>
            <a:miter lim="800000"/>
            <a:headEnd/>
            <a:tailEnd/>
          </a:ln>
        </p:spPr>
        <p:txBody>
          <a:bodyPr/>
          <a:lstStyle/>
          <a:p>
            <a:endParaRPr lang="en-US" dirty="0"/>
          </a:p>
        </p:txBody>
      </p:sp>
      <p:sp>
        <p:nvSpPr>
          <p:cNvPr id="549066" name="Line 202"/>
          <p:cNvSpPr>
            <a:spLocks noChangeShapeType="1"/>
          </p:cNvSpPr>
          <p:nvPr/>
        </p:nvSpPr>
        <p:spPr bwMode="auto">
          <a:xfrm flipV="1">
            <a:off x="4268788" y="5687218"/>
            <a:ext cx="0" cy="136525"/>
          </a:xfrm>
          <a:prstGeom prst="line">
            <a:avLst/>
          </a:prstGeom>
          <a:noFill/>
          <a:ln w="7938">
            <a:solidFill>
              <a:srgbClr val="000000"/>
            </a:solidFill>
            <a:miter lim="800000"/>
            <a:headEnd/>
            <a:tailEnd/>
          </a:ln>
        </p:spPr>
        <p:txBody>
          <a:bodyPr/>
          <a:lstStyle/>
          <a:p>
            <a:endParaRPr lang="en-US" dirty="0"/>
          </a:p>
        </p:txBody>
      </p:sp>
      <p:sp>
        <p:nvSpPr>
          <p:cNvPr id="549067" name="Freeform 203"/>
          <p:cNvSpPr>
            <a:spLocks/>
          </p:cNvSpPr>
          <p:nvPr/>
        </p:nvSpPr>
        <p:spPr bwMode="auto">
          <a:xfrm>
            <a:off x="4381500" y="5687218"/>
            <a:ext cx="117475" cy="312738"/>
          </a:xfrm>
          <a:custGeom>
            <a:avLst/>
            <a:gdLst/>
            <a:ahLst/>
            <a:cxnLst>
              <a:cxn ang="0">
                <a:pos x="0" y="0"/>
              </a:cxn>
              <a:cxn ang="0">
                <a:pos x="0" y="82"/>
              </a:cxn>
              <a:cxn ang="0">
                <a:pos x="0" y="189"/>
              </a:cxn>
              <a:cxn ang="0">
                <a:pos x="71" y="189"/>
              </a:cxn>
            </a:cxnLst>
            <a:rect l="0" t="0" r="r" b="b"/>
            <a:pathLst>
              <a:path w="71" h="189">
                <a:moveTo>
                  <a:pt x="0" y="0"/>
                </a:moveTo>
                <a:lnTo>
                  <a:pt x="0" y="82"/>
                </a:lnTo>
                <a:lnTo>
                  <a:pt x="0" y="189"/>
                </a:lnTo>
                <a:lnTo>
                  <a:pt x="71" y="189"/>
                </a:lnTo>
              </a:path>
            </a:pathLst>
          </a:custGeom>
          <a:noFill/>
          <a:ln w="7938" cap="flat">
            <a:solidFill>
              <a:srgbClr val="000000"/>
            </a:solidFill>
            <a:prstDash val="solid"/>
            <a:miter lim="800000"/>
            <a:headEnd/>
            <a:tailEnd/>
          </a:ln>
        </p:spPr>
        <p:txBody>
          <a:bodyPr/>
          <a:lstStyle/>
          <a:p>
            <a:endParaRPr lang="en-US" dirty="0"/>
          </a:p>
        </p:txBody>
      </p:sp>
      <p:sp>
        <p:nvSpPr>
          <p:cNvPr id="549068" name="Line 204"/>
          <p:cNvSpPr>
            <a:spLocks noChangeShapeType="1"/>
          </p:cNvSpPr>
          <p:nvPr/>
        </p:nvSpPr>
        <p:spPr bwMode="auto">
          <a:xfrm flipV="1">
            <a:off x="5522913" y="5687218"/>
            <a:ext cx="0" cy="136525"/>
          </a:xfrm>
          <a:prstGeom prst="line">
            <a:avLst/>
          </a:prstGeom>
          <a:noFill/>
          <a:ln w="7938">
            <a:solidFill>
              <a:srgbClr val="000000"/>
            </a:solidFill>
            <a:miter lim="800000"/>
            <a:headEnd/>
            <a:tailEnd/>
          </a:ln>
        </p:spPr>
        <p:txBody>
          <a:bodyPr/>
          <a:lstStyle/>
          <a:p>
            <a:endParaRPr lang="en-US" dirty="0"/>
          </a:p>
        </p:txBody>
      </p:sp>
      <p:sp>
        <p:nvSpPr>
          <p:cNvPr id="549069" name="Line 205"/>
          <p:cNvSpPr>
            <a:spLocks noChangeShapeType="1"/>
          </p:cNvSpPr>
          <p:nvPr/>
        </p:nvSpPr>
        <p:spPr bwMode="auto">
          <a:xfrm flipV="1">
            <a:off x="6283325" y="5687218"/>
            <a:ext cx="0" cy="136525"/>
          </a:xfrm>
          <a:prstGeom prst="line">
            <a:avLst/>
          </a:prstGeom>
          <a:noFill/>
          <a:ln w="7938">
            <a:solidFill>
              <a:srgbClr val="000000"/>
            </a:solidFill>
            <a:miter lim="800000"/>
            <a:headEnd/>
            <a:tailEnd/>
          </a:ln>
        </p:spPr>
        <p:txBody>
          <a:bodyPr/>
          <a:lstStyle/>
          <a:p>
            <a:endParaRPr lang="en-US" dirty="0"/>
          </a:p>
        </p:txBody>
      </p:sp>
      <p:sp>
        <p:nvSpPr>
          <p:cNvPr id="549070" name="Line 206"/>
          <p:cNvSpPr>
            <a:spLocks noChangeShapeType="1"/>
          </p:cNvSpPr>
          <p:nvPr/>
        </p:nvSpPr>
        <p:spPr bwMode="auto">
          <a:xfrm flipV="1">
            <a:off x="7045325" y="5687218"/>
            <a:ext cx="0" cy="136525"/>
          </a:xfrm>
          <a:prstGeom prst="line">
            <a:avLst/>
          </a:prstGeom>
          <a:noFill/>
          <a:ln w="7938">
            <a:solidFill>
              <a:srgbClr val="000000"/>
            </a:solidFill>
            <a:miter lim="800000"/>
            <a:headEnd/>
            <a:tailEnd/>
          </a:ln>
        </p:spPr>
        <p:txBody>
          <a:bodyPr/>
          <a:lstStyle/>
          <a:p>
            <a:endParaRPr lang="en-US" dirty="0"/>
          </a:p>
        </p:txBody>
      </p:sp>
      <p:sp>
        <p:nvSpPr>
          <p:cNvPr id="549071" name="Rectangle 207"/>
          <p:cNvSpPr>
            <a:spLocks noChangeArrowheads="1"/>
          </p:cNvSpPr>
          <p:nvPr/>
        </p:nvSpPr>
        <p:spPr bwMode="auto">
          <a:xfrm>
            <a:off x="1933575" y="2445543"/>
            <a:ext cx="442913"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49072" name="Rectangle 208"/>
          <p:cNvSpPr>
            <a:spLocks noChangeArrowheads="1"/>
          </p:cNvSpPr>
          <p:nvPr/>
        </p:nvSpPr>
        <p:spPr bwMode="auto">
          <a:xfrm>
            <a:off x="2036763" y="2910681"/>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49073" name="Rectangle 209"/>
          <p:cNvSpPr>
            <a:spLocks noChangeArrowheads="1"/>
          </p:cNvSpPr>
          <p:nvPr/>
        </p:nvSpPr>
        <p:spPr bwMode="auto">
          <a:xfrm>
            <a:off x="2036763" y="3377406"/>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49074" name="Rectangle 210"/>
          <p:cNvSpPr>
            <a:spLocks noChangeArrowheads="1"/>
          </p:cNvSpPr>
          <p:nvPr/>
        </p:nvSpPr>
        <p:spPr bwMode="auto">
          <a:xfrm>
            <a:off x="2036763" y="3842543"/>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49075" name="Rectangle 211"/>
          <p:cNvSpPr>
            <a:spLocks noChangeArrowheads="1"/>
          </p:cNvSpPr>
          <p:nvPr/>
        </p:nvSpPr>
        <p:spPr bwMode="auto">
          <a:xfrm>
            <a:off x="2036763" y="4307681"/>
            <a:ext cx="34607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49076" name="Rectangle 212"/>
          <p:cNvSpPr>
            <a:spLocks noChangeArrowheads="1"/>
          </p:cNvSpPr>
          <p:nvPr/>
        </p:nvSpPr>
        <p:spPr bwMode="auto">
          <a:xfrm>
            <a:off x="2036763" y="4772818"/>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49077" name="Rectangle 213"/>
          <p:cNvSpPr>
            <a:spLocks noChangeArrowheads="1"/>
          </p:cNvSpPr>
          <p:nvPr/>
        </p:nvSpPr>
        <p:spPr bwMode="auto">
          <a:xfrm>
            <a:off x="2036763" y="5239543"/>
            <a:ext cx="34607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49088" name="Freeform 224"/>
          <p:cNvSpPr>
            <a:spLocks/>
          </p:cNvSpPr>
          <p:nvPr/>
        </p:nvSpPr>
        <p:spPr bwMode="auto">
          <a:xfrm>
            <a:off x="3279775" y="2563018"/>
            <a:ext cx="2697163" cy="2792413"/>
          </a:xfrm>
          <a:custGeom>
            <a:avLst/>
            <a:gdLst/>
            <a:ahLst/>
            <a:cxnLst>
              <a:cxn ang="0">
                <a:pos x="0" y="0"/>
              </a:cxn>
              <a:cxn ang="0">
                <a:pos x="693" y="715"/>
              </a:cxn>
            </a:cxnLst>
            <a:rect l="0" t="0" r="r" b="b"/>
            <a:pathLst>
              <a:path w="693" h="715">
                <a:moveTo>
                  <a:pt x="0" y="0"/>
                </a:moveTo>
                <a:cubicBezTo>
                  <a:pt x="39" y="192"/>
                  <a:pt x="259" y="593"/>
                  <a:pt x="693" y="715"/>
                </a:cubicBezTo>
              </a:path>
            </a:pathLst>
          </a:custGeom>
          <a:noFill/>
          <a:ln w="30163" cap="flat">
            <a:solidFill>
              <a:srgbClr val="AEC5E7"/>
            </a:solidFill>
            <a:prstDash val="solid"/>
            <a:miter lim="800000"/>
            <a:headEnd/>
            <a:tailEnd/>
          </a:ln>
        </p:spPr>
        <p:txBody>
          <a:bodyPr/>
          <a:lstStyle/>
          <a:p>
            <a:endParaRPr lang="en-US" dirty="0"/>
          </a:p>
        </p:txBody>
      </p:sp>
      <p:sp>
        <p:nvSpPr>
          <p:cNvPr id="549089" name="Freeform 225"/>
          <p:cNvSpPr>
            <a:spLocks/>
          </p:cNvSpPr>
          <p:nvPr/>
        </p:nvSpPr>
        <p:spPr bwMode="auto">
          <a:xfrm>
            <a:off x="3548063" y="3585368"/>
            <a:ext cx="673100" cy="842963"/>
          </a:xfrm>
          <a:custGeom>
            <a:avLst/>
            <a:gdLst/>
            <a:ahLst/>
            <a:cxnLst>
              <a:cxn ang="0">
                <a:pos x="0" y="0"/>
              </a:cxn>
              <a:cxn ang="0">
                <a:pos x="122" y="171"/>
              </a:cxn>
              <a:cxn ang="0">
                <a:pos x="173" y="216"/>
              </a:cxn>
            </a:cxnLst>
            <a:rect l="0" t="0" r="r" b="b"/>
            <a:pathLst>
              <a:path w="173" h="216">
                <a:moveTo>
                  <a:pt x="0" y="0"/>
                </a:moveTo>
                <a:cubicBezTo>
                  <a:pt x="34" y="59"/>
                  <a:pt x="72" y="112"/>
                  <a:pt x="122" y="171"/>
                </a:cubicBezTo>
                <a:cubicBezTo>
                  <a:pt x="122" y="171"/>
                  <a:pt x="149" y="201"/>
                  <a:pt x="173" y="216"/>
                </a:cubicBezTo>
              </a:path>
            </a:pathLst>
          </a:custGeom>
          <a:noFill/>
          <a:ln w="30163" cap="flat">
            <a:solidFill>
              <a:srgbClr val="000000"/>
            </a:solidFill>
            <a:prstDash val="solid"/>
            <a:miter lim="800000"/>
            <a:headEnd/>
            <a:tailEnd/>
          </a:ln>
        </p:spPr>
        <p:txBody>
          <a:bodyPr/>
          <a:lstStyle/>
          <a:p>
            <a:endParaRPr lang="en-US" dirty="0"/>
          </a:p>
        </p:txBody>
      </p:sp>
      <p:sp>
        <p:nvSpPr>
          <p:cNvPr id="549090" name="Freeform 226"/>
          <p:cNvSpPr>
            <a:spLocks/>
          </p:cNvSpPr>
          <p:nvPr/>
        </p:nvSpPr>
        <p:spPr bwMode="auto">
          <a:xfrm>
            <a:off x="3813175" y="2563018"/>
            <a:ext cx="3232150" cy="2792413"/>
          </a:xfrm>
          <a:custGeom>
            <a:avLst/>
            <a:gdLst/>
            <a:ahLst/>
            <a:cxnLst>
              <a:cxn ang="0">
                <a:pos x="0" y="0"/>
              </a:cxn>
              <a:cxn ang="0">
                <a:pos x="830" y="715"/>
              </a:cxn>
            </a:cxnLst>
            <a:rect l="0" t="0" r="r" b="b"/>
            <a:pathLst>
              <a:path w="830" h="715">
                <a:moveTo>
                  <a:pt x="0" y="0"/>
                </a:moveTo>
                <a:cubicBezTo>
                  <a:pt x="71" y="238"/>
                  <a:pt x="337" y="598"/>
                  <a:pt x="830" y="715"/>
                </a:cubicBezTo>
              </a:path>
            </a:pathLst>
          </a:custGeom>
          <a:noFill/>
          <a:ln w="30163" cap="flat">
            <a:solidFill>
              <a:srgbClr val="3C5DAA"/>
            </a:solidFill>
            <a:prstDash val="solid"/>
            <a:miter lim="800000"/>
            <a:headEnd/>
            <a:tailEnd/>
          </a:ln>
        </p:spPr>
        <p:txBody>
          <a:bodyPr/>
          <a:lstStyle/>
          <a:p>
            <a:endParaRPr lang="en-US" dirty="0"/>
          </a:p>
        </p:txBody>
      </p:sp>
      <p:sp>
        <p:nvSpPr>
          <p:cNvPr id="549094" name="Line 230"/>
          <p:cNvSpPr>
            <a:spLocks noChangeShapeType="1"/>
          </p:cNvSpPr>
          <p:nvPr/>
        </p:nvSpPr>
        <p:spPr bwMode="auto">
          <a:xfrm flipV="1">
            <a:off x="2422525" y="5530056"/>
            <a:ext cx="117475" cy="66675"/>
          </a:xfrm>
          <a:prstGeom prst="line">
            <a:avLst/>
          </a:prstGeom>
          <a:noFill/>
          <a:ln w="7938">
            <a:solidFill>
              <a:srgbClr val="000000"/>
            </a:solidFill>
            <a:miter lim="800000"/>
            <a:headEnd/>
            <a:tailEnd/>
          </a:ln>
        </p:spPr>
        <p:txBody>
          <a:bodyPr/>
          <a:lstStyle/>
          <a:p>
            <a:endParaRPr lang="en-US" dirty="0"/>
          </a:p>
        </p:txBody>
      </p:sp>
      <p:sp>
        <p:nvSpPr>
          <p:cNvPr id="549095" name="Line 231"/>
          <p:cNvSpPr>
            <a:spLocks noChangeShapeType="1"/>
          </p:cNvSpPr>
          <p:nvPr/>
        </p:nvSpPr>
        <p:spPr bwMode="auto">
          <a:xfrm flipV="1">
            <a:off x="2422525" y="5620543"/>
            <a:ext cx="117475" cy="66675"/>
          </a:xfrm>
          <a:prstGeom prst="line">
            <a:avLst/>
          </a:prstGeom>
          <a:noFill/>
          <a:ln w="7938">
            <a:solidFill>
              <a:srgbClr val="000000"/>
            </a:solidFill>
            <a:miter lim="800000"/>
            <a:headEnd/>
            <a:tailEnd/>
          </a:ln>
        </p:spPr>
        <p:txBody>
          <a:bodyPr/>
          <a:lstStyle/>
          <a:p>
            <a:endParaRPr lang="en-US" dirty="0"/>
          </a:p>
        </p:txBody>
      </p:sp>
      <p:sp>
        <p:nvSpPr>
          <p:cNvPr id="549096" name="Line 232"/>
          <p:cNvSpPr>
            <a:spLocks noChangeShapeType="1"/>
          </p:cNvSpPr>
          <p:nvPr/>
        </p:nvSpPr>
        <p:spPr bwMode="auto">
          <a:xfrm flipH="1">
            <a:off x="2614613" y="5765006"/>
            <a:ext cx="69850" cy="117475"/>
          </a:xfrm>
          <a:prstGeom prst="line">
            <a:avLst/>
          </a:prstGeom>
          <a:noFill/>
          <a:ln w="7938">
            <a:solidFill>
              <a:srgbClr val="000000"/>
            </a:solidFill>
            <a:miter lim="800000"/>
            <a:headEnd/>
            <a:tailEnd/>
          </a:ln>
        </p:spPr>
        <p:txBody>
          <a:bodyPr/>
          <a:lstStyle/>
          <a:p>
            <a:endParaRPr lang="en-US" dirty="0"/>
          </a:p>
        </p:txBody>
      </p:sp>
      <p:sp>
        <p:nvSpPr>
          <p:cNvPr id="549097" name="Line 233"/>
          <p:cNvSpPr>
            <a:spLocks noChangeShapeType="1"/>
          </p:cNvSpPr>
          <p:nvPr/>
        </p:nvSpPr>
        <p:spPr bwMode="auto">
          <a:xfrm flipH="1">
            <a:off x="2706688" y="5765006"/>
            <a:ext cx="66675" cy="117475"/>
          </a:xfrm>
          <a:prstGeom prst="line">
            <a:avLst/>
          </a:prstGeom>
          <a:noFill/>
          <a:ln w="7938">
            <a:solidFill>
              <a:srgbClr val="000000"/>
            </a:solidFill>
            <a:miter lim="800000"/>
            <a:headEnd/>
            <a:tailEnd/>
          </a:ln>
        </p:spPr>
        <p:txBody>
          <a:bodyPr/>
          <a:lstStyle/>
          <a:p>
            <a:endParaRPr lang="en-US" dirty="0"/>
          </a:p>
        </p:txBody>
      </p:sp>
      <p:sp>
        <p:nvSpPr>
          <p:cNvPr id="549098" name="Line 234"/>
          <p:cNvSpPr>
            <a:spLocks noChangeShapeType="1"/>
          </p:cNvSpPr>
          <p:nvPr/>
        </p:nvSpPr>
        <p:spPr bwMode="auto">
          <a:xfrm>
            <a:off x="3652838" y="3367881"/>
            <a:ext cx="350837" cy="0"/>
          </a:xfrm>
          <a:prstGeom prst="line">
            <a:avLst/>
          </a:prstGeom>
          <a:noFill/>
          <a:ln w="30163">
            <a:solidFill>
              <a:srgbClr val="000000"/>
            </a:solidFill>
            <a:miter lim="800000"/>
            <a:headEnd/>
            <a:tailEnd/>
          </a:ln>
        </p:spPr>
        <p:txBody>
          <a:bodyPr/>
          <a:lstStyle/>
          <a:p>
            <a:endParaRPr lang="en-US" dirty="0"/>
          </a:p>
        </p:txBody>
      </p:sp>
      <p:sp>
        <p:nvSpPr>
          <p:cNvPr id="549099" name="Rectangle 235"/>
          <p:cNvSpPr>
            <a:spLocks noChangeArrowheads="1"/>
          </p:cNvSpPr>
          <p:nvPr/>
        </p:nvSpPr>
        <p:spPr bwMode="auto">
          <a:xfrm>
            <a:off x="6061075" y="5269706"/>
            <a:ext cx="1285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a:t>
            </a:r>
            <a:endParaRPr lang="en-US" sz="1400" dirty="0"/>
          </a:p>
        </p:txBody>
      </p:sp>
      <p:sp>
        <p:nvSpPr>
          <p:cNvPr id="549100" name="Rectangle 236"/>
          <p:cNvSpPr>
            <a:spLocks noChangeArrowheads="1"/>
          </p:cNvSpPr>
          <p:nvPr/>
        </p:nvSpPr>
        <p:spPr bwMode="auto">
          <a:xfrm>
            <a:off x="6213475" y="5369718"/>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549101" name="Rectangle 237"/>
          <p:cNvSpPr>
            <a:spLocks noChangeArrowheads="1"/>
          </p:cNvSpPr>
          <p:nvPr/>
        </p:nvSpPr>
        <p:spPr bwMode="auto">
          <a:xfrm>
            <a:off x="7127875" y="5269706"/>
            <a:ext cx="1285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a:t>
            </a:r>
            <a:endParaRPr lang="en-US" sz="1400" dirty="0"/>
          </a:p>
        </p:txBody>
      </p:sp>
      <p:sp>
        <p:nvSpPr>
          <p:cNvPr id="549102" name="Rectangle 238"/>
          <p:cNvSpPr>
            <a:spLocks noChangeArrowheads="1"/>
          </p:cNvSpPr>
          <p:nvPr/>
        </p:nvSpPr>
        <p:spPr bwMode="auto">
          <a:xfrm>
            <a:off x="7278688" y="5369718"/>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549103" name="Rectangle 239"/>
          <p:cNvSpPr>
            <a:spLocks noChangeArrowheads="1"/>
          </p:cNvSpPr>
          <p:nvPr/>
        </p:nvSpPr>
        <p:spPr bwMode="auto">
          <a:xfrm>
            <a:off x="3349625" y="3244056"/>
            <a:ext cx="119063"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A</a:t>
            </a:r>
            <a:endParaRPr lang="en-US" sz="1400" dirty="0"/>
          </a:p>
        </p:txBody>
      </p:sp>
      <p:sp>
        <p:nvSpPr>
          <p:cNvPr id="549104" name="Rectangle 240"/>
          <p:cNvSpPr>
            <a:spLocks noChangeArrowheads="1"/>
          </p:cNvSpPr>
          <p:nvPr/>
        </p:nvSpPr>
        <p:spPr bwMode="auto">
          <a:xfrm>
            <a:off x="4338638" y="3244056"/>
            <a:ext cx="1285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C</a:t>
            </a:r>
            <a:endParaRPr lang="en-US" sz="1400" dirty="0"/>
          </a:p>
        </p:txBody>
      </p:sp>
      <p:sp>
        <p:nvSpPr>
          <p:cNvPr id="549105" name="Rectangle 241"/>
          <p:cNvSpPr>
            <a:spLocks noChangeArrowheads="1"/>
          </p:cNvSpPr>
          <p:nvPr/>
        </p:nvSpPr>
        <p:spPr bwMode="auto">
          <a:xfrm>
            <a:off x="4471988" y="4182268"/>
            <a:ext cx="119062"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B</a:t>
            </a:r>
            <a:endParaRPr lang="en-US" sz="1400" dirty="0"/>
          </a:p>
        </p:txBody>
      </p:sp>
      <p:sp>
        <p:nvSpPr>
          <p:cNvPr id="549106" name="Line 242"/>
          <p:cNvSpPr>
            <a:spLocks noChangeShapeType="1"/>
          </p:cNvSpPr>
          <p:nvPr/>
        </p:nvSpPr>
        <p:spPr bwMode="auto">
          <a:xfrm flipV="1">
            <a:off x="3798888" y="2180431"/>
            <a:ext cx="1022350" cy="1127125"/>
          </a:xfrm>
          <a:prstGeom prst="line">
            <a:avLst/>
          </a:prstGeom>
          <a:noFill/>
          <a:ln w="7938">
            <a:solidFill>
              <a:srgbClr val="000000"/>
            </a:solidFill>
            <a:miter lim="800000"/>
            <a:headEnd/>
            <a:tailEnd/>
          </a:ln>
        </p:spPr>
        <p:txBody>
          <a:bodyPr/>
          <a:lstStyle/>
          <a:p>
            <a:endParaRPr lang="en-US" dirty="0"/>
          </a:p>
        </p:txBody>
      </p:sp>
      <p:sp>
        <p:nvSpPr>
          <p:cNvPr id="549107" name="Line 243"/>
          <p:cNvSpPr>
            <a:spLocks noChangeShapeType="1"/>
          </p:cNvSpPr>
          <p:nvPr/>
        </p:nvSpPr>
        <p:spPr bwMode="auto">
          <a:xfrm flipV="1">
            <a:off x="3906838" y="3344068"/>
            <a:ext cx="2119312" cy="757238"/>
          </a:xfrm>
          <a:prstGeom prst="line">
            <a:avLst/>
          </a:prstGeom>
          <a:noFill/>
          <a:ln w="7938">
            <a:solidFill>
              <a:srgbClr val="000000"/>
            </a:solidFill>
            <a:miter lim="800000"/>
            <a:headEnd/>
            <a:tailEnd/>
          </a:ln>
        </p:spPr>
        <p:txBody>
          <a:bodyPr/>
          <a:lstStyle/>
          <a:p>
            <a:endParaRPr lang="en-US" dirty="0"/>
          </a:p>
        </p:txBody>
      </p:sp>
      <p:sp>
        <p:nvSpPr>
          <p:cNvPr id="549108" name="Freeform 244"/>
          <p:cNvSpPr>
            <a:spLocks/>
          </p:cNvSpPr>
          <p:nvPr/>
        </p:nvSpPr>
        <p:spPr bwMode="auto">
          <a:xfrm>
            <a:off x="3941763" y="1870868"/>
            <a:ext cx="2370137" cy="744538"/>
          </a:xfrm>
          <a:custGeom>
            <a:avLst/>
            <a:gdLst/>
            <a:ahLst/>
            <a:cxnLst>
              <a:cxn ang="0">
                <a:pos x="399" y="108"/>
              </a:cxn>
              <a:cxn ang="0">
                <a:pos x="373" y="138"/>
              </a:cxn>
              <a:cxn ang="0">
                <a:pos x="26" y="138"/>
              </a:cxn>
              <a:cxn ang="0">
                <a:pos x="0" y="108"/>
              </a:cxn>
              <a:cxn ang="0">
                <a:pos x="0" y="31"/>
              </a:cxn>
              <a:cxn ang="0">
                <a:pos x="26" y="0"/>
              </a:cxn>
              <a:cxn ang="0">
                <a:pos x="373" y="0"/>
              </a:cxn>
              <a:cxn ang="0">
                <a:pos x="399" y="31"/>
              </a:cxn>
              <a:cxn ang="0">
                <a:pos x="399" y="108"/>
              </a:cxn>
            </a:cxnLst>
            <a:rect l="0" t="0" r="r" b="b"/>
            <a:pathLst>
              <a:path w="399" h="138">
                <a:moveTo>
                  <a:pt x="399" y="108"/>
                </a:moveTo>
                <a:cubicBezTo>
                  <a:pt x="399" y="125"/>
                  <a:pt x="387" y="138"/>
                  <a:pt x="373" y="138"/>
                </a:cubicBezTo>
                <a:cubicBezTo>
                  <a:pt x="26" y="138"/>
                  <a:pt x="26" y="138"/>
                  <a:pt x="26" y="138"/>
                </a:cubicBezTo>
                <a:cubicBezTo>
                  <a:pt x="12" y="138"/>
                  <a:pt x="0" y="125"/>
                  <a:pt x="0" y="108"/>
                </a:cubicBezTo>
                <a:cubicBezTo>
                  <a:pt x="0" y="31"/>
                  <a:pt x="0" y="31"/>
                  <a:pt x="0" y="31"/>
                </a:cubicBezTo>
                <a:cubicBezTo>
                  <a:pt x="0" y="14"/>
                  <a:pt x="12" y="0"/>
                  <a:pt x="26" y="0"/>
                </a:cubicBezTo>
                <a:cubicBezTo>
                  <a:pt x="373" y="0"/>
                  <a:pt x="373" y="0"/>
                  <a:pt x="373" y="0"/>
                </a:cubicBezTo>
                <a:cubicBezTo>
                  <a:pt x="387" y="0"/>
                  <a:pt x="399" y="14"/>
                  <a:pt x="399" y="31"/>
                </a:cubicBezTo>
                <a:lnTo>
                  <a:pt x="399" y="108"/>
                </a:lnTo>
                <a:close/>
              </a:path>
            </a:pathLst>
          </a:custGeom>
          <a:solidFill>
            <a:srgbClr val="D6E2E0"/>
          </a:solidFill>
          <a:ln w="9525">
            <a:noFill/>
            <a:round/>
            <a:headEnd/>
            <a:tailEnd/>
          </a:ln>
        </p:spPr>
        <p:txBody>
          <a:bodyPr/>
          <a:lstStyle/>
          <a:p>
            <a:endParaRPr lang="en-US" dirty="0"/>
          </a:p>
        </p:txBody>
      </p:sp>
      <p:sp>
        <p:nvSpPr>
          <p:cNvPr id="549116" name="Freeform 252"/>
          <p:cNvSpPr>
            <a:spLocks/>
          </p:cNvSpPr>
          <p:nvPr/>
        </p:nvSpPr>
        <p:spPr bwMode="auto">
          <a:xfrm>
            <a:off x="5041900" y="3102768"/>
            <a:ext cx="2946226" cy="1079500"/>
          </a:xfrm>
          <a:custGeom>
            <a:avLst/>
            <a:gdLst/>
            <a:ahLst/>
            <a:cxnLst>
              <a:cxn ang="0">
                <a:pos x="409" y="218"/>
              </a:cxn>
              <a:cxn ang="0">
                <a:pos x="383" y="249"/>
              </a:cxn>
              <a:cxn ang="0">
                <a:pos x="26" y="249"/>
              </a:cxn>
              <a:cxn ang="0">
                <a:pos x="0" y="218"/>
              </a:cxn>
              <a:cxn ang="0">
                <a:pos x="0" y="31"/>
              </a:cxn>
              <a:cxn ang="0">
                <a:pos x="26" y="0"/>
              </a:cxn>
              <a:cxn ang="0">
                <a:pos x="383" y="0"/>
              </a:cxn>
              <a:cxn ang="0">
                <a:pos x="409" y="31"/>
              </a:cxn>
              <a:cxn ang="0">
                <a:pos x="409" y="218"/>
              </a:cxn>
            </a:cxnLst>
            <a:rect l="0" t="0" r="r" b="b"/>
            <a:pathLst>
              <a:path w="409" h="249">
                <a:moveTo>
                  <a:pt x="409" y="218"/>
                </a:moveTo>
                <a:cubicBezTo>
                  <a:pt x="409" y="235"/>
                  <a:pt x="397" y="249"/>
                  <a:pt x="383" y="249"/>
                </a:cubicBezTo>
                <a:cubicBezTo>
                  <a:pt x="26" y="249"/>
                  <a:pt x="26" y="249"/>
                  <a:pt x="26" y="249"/>
                </a:cubicBezTo>
                <a:cubicBezTo>
                  <a:pt x="12" y="249"/>
                  <a:pt x="0" y="235"/>
                  <a:pt x="0" y="218"/>
                </a:cubicBezTo>
                <a:cubicBezTo>
                  <a:pt x="0" y="31"/>
                  <a:pt x="0" y="31"/>
                  <a:pt x="0" y="31"/>
                </a:cubicBezTo>
                <a:cubicBezTo>
                  <a:pt x="0" y="14"/>
                  <a:pt x="12" y="0"/>
                  <a:pt x="26" y="0"/>
                </a:cubicBezTo>
                <a:cubicBezTo>
                  <a:pt x="383" y="0"/>
                  <a:pt x="383" y="0"/>
                  <a:pt x="383" y="0"/>
                </a:cubicBezTo>
                <a:cubicBezTo>
                  <a:pt x="397" y="0"/>
                  <a:pt x="409" y="14"/>
                  <a:pt x="409" y="31"/>
                </a:cubicBezTo>
                <a:lnTo>
                  <a:pt x="409" y="218"/>
                </a:lnTo>
                <a:close/>
              </a:path>
            </a:pathLst>
          </a:custGeom>
          <a:solidFill>
            <a:srgbClr val="D6E2E0"/>
          </a:solidFill>
          <a:ln w="9525">
            <a:noFill/>
            <a:round/>
            <a:headEnd/>
            <a:tailEnd/>
          </a:ln>
        </p:spPr>
        <p:txBody>
          <a:bodyPr/>
          <a:lstStyle/>
          <a:p>
            <a:endParaRPr lang="en-US" dirty="0"/>
          </a:p>
        </p:txBody>
      </p:sp>
      <p:sp>
        <p:nvSpPr>
          <p:cNvPr id="549130" name="Freeform 266"/>
          <p:cNvSpPr>
            <a:spLocks/>
          </p:cNvSpPr>
          <p:nvPr/>
        </p:nvSpPr>
        <p:spPr bwMode="auto">
          <a:xfrm>
            <a:off x="3960813" y="4194968"/>
            <a:ext cx="141287" cy="160338"/>
          </a:xfrm>
          <a:custGeom>
            <a:avLst/>
            <a:gdLst/>
            <a:ahLst/>
            <a:cxnLst>
              <a:cxn ang="0">
                <a:pos x="15" y="14"/>
              </a:cxn>
              <a:cxn ang="0">
                <a:pos x="20" y="0"/>
              </a:cxn>
              <a:cxn ang="0">
                <a:pos x="20" y="0"/>
              </a:cxn>
              <a:cxn ang="0">
                <a:pos x="27" y="21"/>
              </a:cxn>
              <a:cxn ang="0">
                <a:pos x="36" y="41"/>
              </a:cxn>
              <a:cxn ang="0">
                <a:pos x="19" y="27"/>
              </a:cxn>
              <a:cxn ang="0">
                <a:pos x="0" y="16"/>
              </a:cxn>
              <a:cxn ang="0">
                <a:pos x="0" y="16"/>
              </a:cxn>
              <a:cxn ang="0">
                <a:pos x="15" y="14"/>
              </a:cxn>
            </a:cxnLst>
            <a:rect l="0" t="0" r="r" b="b"/>
            <a:pathLst>
              <a:path w="36" h="41">
                <a:moveTo>
                  <a:pt x="15" y="14"/>
                </a:moveTo>
                <a:cubicBezTo>
                  <a:pt x="20" y="0"/>
                  <a:pt x="20" y="0"/>
                  <a:pt x="20" y="0"/>
                </a:cubicBezTo>
                <a:cubicBezTo>
                  <a:pt x="20" y="0"/>
                  <a:pt x="20" y="0"/>
                  <a:pt x="20" y="0"/>
                </a:cubicBezTo>
                <a:cubicBezTo>
                  <a:pt x="27" y="21"/>
                  <a:pt x="27" y="21"/>
                  <a:pt x="27" y="21"/>
                </a:cubicBezTo>
                <a:cubicBezTo>
                  <a:pt x="30" y="28"/>
                  <a:pt x="33" y="34"/>
                  <a:pt x="36" y="41"/>
                </a:cubicBezTo>
                <a:cubicBezTo>
                  <a:pt x="31" y="36"/>
                  <a:pt x="25" y="32"/>
                  <a:pt x="19" y="27"/>
                </a:cubicBezTo>
                <a:cubicBezTo>
                  <a:pt x="0" y="16"/>
                  <a:pt x="0" y="16"/>
                  <a:pt x="0" y="16"/>
                </a:cubicBezTo>
                <a:cubicBezTo>
                  <a:pt x="0" y="16"/>
                  <a:pt x="0" y="16"/>
                  <a:pt x="0" y="16"/>
                </a:cubicBezTo>
                <a:lnTo>
                  <a:pt x="15" y="14"/>
                </a:lnTo>
                <a:close/>
              </a:path>
            </a:pathLst>
          </a:custGeom>
          <a:solidFill>
            <a:srgbClr val="000000"/>
          </a:solidFill>
          <a:ln w="9525">
            <a:noFill/>
            <a:round/>
            <a:headEnd/>
            <a:tailEnd/>
          </a:ln>
        </p:spPr>
        <p:txBody>
          <a:bodyPr/>
          <a:lstStyle/>
          <a:p>
            <a:endParaRPr lang="en-US" dirty="0"/>
          </a:p>
        </p:txBody>
      </p:sp>
      <p:sp>
        <p:nvSpPr>
          <p:cNvPr id="549131" name="Freeform 267"/>
          <p:cNvSpPr>
            <a:spLocks/>
          </p:cNvSpPr>
          <p:nvPr/>
        </p:nvSpPr>
        <p:spPr bwMode="auto">
          <a:xfrm>
            <a:off x="3973513" y="3317081"/>
            <a:ext cx="166687" cy="96837"/>
          </a:xfrm>
          <a:custGeom>
            <a:avLst/>
            <a:gdLst/>
            <a:ahLst/>
            <a:cxnLst>
              <a:cxn ang="0">
                <a:pos x="8" y="13"/>
              </a:cxn>
              <a:cxn ang="0">
                <a:pos x="1" y="0"/>
              </a:cxn>
              <a:cxn ang="0">
                <a:pos x="1" y="0"/>
              </a:cxn>
              <a:cxn ang="0">
                <a:pos x="21" y="8"/>
              </a:cxn>
              <a:cxn ang="0">
                <a:pos x="43" y="13"/>
              </a:cxn>
              <a:cxn ang="0">
                <a:pos x="21" y="18"/>
              </a:cxn>
              <a:cxn ang="0">
                <a:pos x="1" y="25"/>
              </a:cxn>
              <a:cxn ang="0">
                <a:pos x="0" y="25"/>
              </a:cxn>
              <a:cxn ang="0">
                <a:pos x="8" y="13"/>
              </a:cxn>
            </a:cxnLst>
            <a:rect l="0" t="0" r="r" b="b"/>
            <a:pathLst>
              <a:path w="43" h="25">
                <a:moveTo>
                  <a:pt x="8" y="13"/>
                </a:moveTo>
                <a:cubicBezTo>
                  <a:pt x="1" y="0"/>
                  <a:pt x="1" y="0"/>
                  <a:pt x="1" y="0"/>
                </a:cubicBezTo>
                <a:cubicBezTo>
                  <a:pt x="1" y="0"/>
                  <a:pt x="1" y="0"/>
                  <a:pt x="1" y="0"/>
                </a:cubicBezTo>
                <a:cubicBezTo>
                  <a:pt x="21" y="8"/>
                  <a:pt x="21" y="8"/>
                  <a:pt x="21" y="8"/>
                </a:cubicBezTo>
                <a:cubicBezTo>
                  <a:pt x="28" y="10"/>
                  <a:pt x="36" y="11"/>
                  <a:pt x="43" y="13"/>
                </a:cubicBezTo>
                <a:cubicBezTo>
                  <a:pt x="36" y="15"/>
                  <a:pt x="28" y="16"/>
                  <a:pt x="21" y="18"/>
                </a:cubicBezTo>
                <a:cubicBezTo>
                  <a:pt x="1" y="25"/>
                  <a:pt x="1" y="25"/>
                  <a:pt x="1" y="25"/>
                </a:cubicBezTo>
                <a:cubicBezTo>
                  <a:pt x="0" y="25"/>
                  <a:pt x="0" y="25"/>
                  <a:pt x="0" y="25"/>
                </a:cubicBezTo>
                <a:lnTo>
                  <a:pt x="8" y="13"/>
                </a:lnTo>
                <a:close/>
              </a:path>
            </a:pathLst>
          </a:custGeom>
          <a:solidFill>
            <a:srgbClr val="000000"/>
          </a:solidFill>
          <a:ln w="9525">
            <a:noFill/>
            <a:round/>
            <a:headEnd/>
            <a:tailEnd/>
          </a:ln>
        </p:spPr>
        <p:txBody>
          <a:bodyPr/>
          <a:lstStyle/>
          <a:p>
            <a:endParaRPr lang="en-US" dirty="0"/>
          </a:p>
        </p:txBody>
      </p:sp>
      <p:sp>
        <p:nvSpPr>
          <p:cNvPr id="549132" name="Freeform 268"/>
          <p:cNvSpPr>
            <a:spLocks/>
          </p:cNvSpPr>
          <p:nvPr/>
        </p:nvSpPr>
        <p:spPr bwMode="auto">
          <a:xfrm>
            <a:off x="3749675" y="3929856"/>
            <a:ext cx="141288" cy="160337"/>
          </a:xfrm>
          <a:custGeom>
            <a:avLst/>
            <a:gdLst/>
            <a:ahLst/>
            <a:cxnLst>
              <a:cxn ang="0">
                <a:pos x="15" y="13"/>
              </a:cxn>
              <a:cxn ang="0">
                <a:pos x="20" y="0"/>
              </a:cxn>
              <a:cxn ang="0">
                <a:pos x="21" y="0"/>
              </a:cxn>
              <a:cxn ang="0">
                <a:pos x="27" y="21"/>
              </a:cxn>
              <a:cxn ang="0">
                <a:pos x="36" y="41"/>
              </a:cxn>
              <a:cxn ang="0">
                <a:pos x="19" y="27"/>
              </a:cxn>
              <a:cxn ang="0">
                <a:pos x="0" y="15"/>
              </a:cxn>
              <a:cxn ang="0">
                <a:pos x="0" y="15"/>
              </a:cxn>
              <a:cxn ang="0">
                <a:pos x="15" y="13"/>
              </a:cxn>
            </a:cxnLst>
            <a:rect l="0" t="0" r="r" b="b"/>
            <a:pathLst>
              <a:path w="36" h="41">
                <a:moveTo>
                  <a:pt x="15" y="13"/>
                </a:moveTo>
                <a:cubicBezTo>
                  <a:pt x="20" y="0"/>
                  <a:pt x="20" y="0"/>
                  <a:pt x="20" y="0"/>
                </a:cubicBezTo>
                <a:cubicBezTo>
                  <a:pt x="21" y="0"/>
                  <a:pt x="21" y="0"/>
                  <a:pt x="21" y="0"/>
                </a:cubicBezTo>
                <a:cubicBezTo>
                  <a:pt x="27" y="21"/>
                  <a:pt x="27" y="21"/>
                  <a:pt x="27" y="21"/>
                </a:cubicBezTo>
                <a:cubicBezTo>
                  <a:pt x="30" y="28"/>
                  <a:pt x="33" y="34"/>
                  <a:pt x="36" y="41"/>
                </a:cubicBezTo>
                <a:cubicBezTo>
                  <a:pt x="30" y="36"/>
                  <a:pt x="25" y="31"/>
                  <a:pt x="19" y="27"/>
                </a:cubicBezTo>
                <a:cubicBezTo>
                  <a:pt x="0" y="15"/>
                  <a:pt x="0" y="15"/>
                  <a:pt x="0" y="15"/>
                </a:cubicBezTo>
                <a:cubicBezTo>
                  <a:pt x="0" y="15"/>
                  <a:pt x="0" y="15"/>
                  <a:pt x="0" y="15"/>
                </a:cubicBezTo>
                <a:lnTo>
                  <a:pt x="15" y="13"/>
                </a:lnTo>
                <a:close/>
              </a:path>
            </a:pathLst>
          </a:custGeom>
          <a:solidFill>
            <a:srgbClr val="000000"/>
          </a:solidFill>
          <a:ln w="9525">
            <a:noFill/>
            <a:round/>
            <a:headEnd/>
            <a:tailEnd/>
          </a:ln>
        </p:spPr>
        <p:txBody>
          <a:bodyPr/>
          <a:lstStyle/>
          <a:p>
            <a:endParaRPr lang="en-US" dirty="0"/>
          </a:p>
        </p:txBody>
      </p:sp>
      <p:sp>
        <p:nvSpPr>
          <p:cNvPr id="549133" name="Freeform 269"/>
          <p:cNvSpPr>
            <a:spLocks/>
          </p:cNvSpPr>
          <p:nvPr/>
        </p:nvSpPr>
        <p:spPr bwMode="auto">
          <a:xfrm>
            <a:off x="3567113" y="3663156"/>
            <a:ext cx="133350" cy="163512"/>
          </a:xfrm>
          <a:custGeom>
            <a:avLst/>
            <a:gdLst/>
            <a:ahLst/>
            <a:cxnLst>
              <a:cxn ang="0">
                <a:pos x="15" y="13"/>
              </a:cxn>
              <a:cxn ang="0">
                <a:pos x="21" y="0"/>
              </a:cxn>
              <a:cxn ang="0">
                <a:pos x="22" y="0"/>
              </a:cxn>
              <a:cxn ang="0">
                <a:pos x="26" y="22"/>
              </a:cxn>
              <a:cxn ang="0">
                <a:pos x="34" y="42"/>
              </a:cxn>
              <a:cxn ang="0">
                <a:pos x="18" y="27"/>
              </a:cxn>
              <a:cxn ang="0">
                <a:pos x="0" y="14"/>
              </a:cxn>
              <a:cxn ang="0">
                <a:pos x="0" y="14"/>
              </a:cxn>
              <a:cxn ang="0">
                <a:pos x="15" y="13"/>
              </a:cxn>
            </a:cxnLst>
            <a:rect l="0" t="0" r="r" b="b"/>
            <a:pathLst>
              <a:path w="34" h="42">
                <a:moveTo>
                  <a:pt x="15" y="13"/>
                </a:moveTo>
                <a:cubicBezTo>
                  <a:pt x="21" y="0"/>
                  <a:pt x="21" y="0"/>
                  <a:pt x="21" y="0"/>
                </a:cubicBezTo>
                <a:cubicBezTo>
                  <a:pt x="22" y="0"/>
                  <a:pt x="22" y="0"/>
                  <a:pt x="22" y="0"/>
                </a:cubicBezTo>
                <a:cubicBezTo>
                  <a:pt x="26" y="22"/>
                  <a:pt x="26" y="22"/>
                  <a:pt x="26" y="22"/>
                </a:cubicBezTo>
                <a:cubicBezTo>
                  <a:pt x="29" y="29"/>
                  <a:pt x="31" y="36"/>
                  <a:pt x="34" y="42"/>
                </a:cubicBezTo>
                <a:cubicBezTo>
                  <a:pt x="29" y="37"/>
                  <a:pt x="24" y="32"/>
                  <a:pt x="18" y="27"/>
                </a:cubicBezTo>
                <a:cubicBezTo>
                  <a:pt x="0" y="14"/>
                  <a:pt x="0" y="14"/>
                  <a:pt x="0" y="14"/>
                </a:cubicBezTo>
                <a:cubicBezTo>
                  <a:pt x="0" y="14"/>
                  <a:pt x="0" y="14"/>
                  <a:pt x="0" y="14"/>
                </a:cubicBezTo>
                <a:lnTo>
                  <a:pt x="15" y="13"/>
                </a:lnTo>
                <a:close/>
              </a:path>
            </a:pathLst>
          </a:custGeom>
          <a:solidFill>
            <a:srgbClr val="000000"/>
          </a:solidFill>
          <a:ln w="9525">
            <a:noFill/>
            <a:round/>
            <a:headEnd/>
            <a:tailEnd/>
          </a:ln>
        </p:spPr>
        <p:txBody>
          <a:bodyPr/>
          <a:lstStyle/>
          <a:p>
            <a:endParaRPr lang="en-US" dirty="0"/>
          </a:p>
        </p:txBody>
      </p:sp>
      <p:sp>
        <p:nvSpPr>
          <p:cNvPr id="549134" name="Rectangle 270"/>
          <p:cNvSpPr>
            <a:spLocks noChangeArrowheads="1"/>
          </p:cNvSpPr>
          <p:nvPr/>
        </p:nvSpPr>
        <p:spPr bwMode="auto">
          <a:xfrm>
            <a:off x="4249738" y="4406106"/>
            <a:ext cx="49212" cy="34925"/>
          </a:xfrm>
          <a:prstGeom prst="rect">
            <a:avLst/>
          </a:prstGeom>
          <a:solidFill>
            <a:srgbClr val="FFFFFF"/>
          </a:solidFill>
          <a:ln w="9525">
            <a:noFill/>
            <a:miter lim="800000"/>
            <a:headEnd/>
            <a:tailEnd/>
          </a:ln>
        </p:spPr>
        <p:txBody>
          <a:bodyPr/>
          <a:lstStyle/>
          <a:p>
            <a:endParaRPr lang="en-US" dirty="0"/>
          </a:p>
        </p:txBody>
      </p:sp>
      <p:sp>
        <p:nvSpPr>
          <p:cNvPr id="549135" name="Freeform 271"/>
          <p:cNvSpPr>
            <a:spLocks/>
          </p:cNvSpPr>
          <p:nvPr/>
        </p:nvSpPr>
        <p:spPr bwMode="auto">
          <a:xfrm>
            <a:off x="4140200" y="4352131"/>
            <a:ext cx="163513" cy="131762"/>
          </a:xfrm>
          <a:custGeom>
            <a:avLst/>
            <a:gdLst/>
            <a:ahLst/>
            <a:cxnLst>
              <a:cxn ang="0">
                <a:pos x="13" y="15"/>
              </a:cxn>
              <a:cxn ang="0">
                <a:pos x="14" y="0"/>
              </a:cxn>
              <a:cxn ang="0">
                <a:pos x="14" y="0"/>
              </a:cxn>
              <a:cxn ang="0">
                <a:pos x="27" y="18"/>
              </a:cxn>
              <a:cxn ang="0">
                <a:pos x="42" y="34"/>
              </a:cxn>
              <a:cxn ang="0">
                <a:pos x="22" y="26"/>
              </a:cxn>
              <a:cxn ang="0">
                <a:pos x="0" y="22"/>
              </a:cxn>
              <a:cxn ang="0">
                <a:pos x="0" y="21"/>
              </a:cxn>
              <a:cxn ang="0">
                <a:pos x="13" y="15"/>
              </a:cxn>
            </a:cxnLst>
            <a:rect l="0" t="0" r="r" b="b"/>
            <a:pathLst>
              <a:path w="42" h="34">
                <a:moveTo>
                  <a:pt x="13" y="15"/>
                </a:moveTo>
                <a:cubicBezTo>
                  <a:pt x="14" y="0"/>
                  <a:pt x="14" y="0"/>
                  <a:pt x="14" y="0"/>
                </a:cubicBezTo>
                <a:cubicBezTo>
                  <a:pt x="14" y="0"/>
                  <a:pt x="14" y="0"/>
                  <a:pt x="14" y="0"/>
                </a:cubicBezTo>
                <a:cubicBezTo>
                  <a:pt x="27" y="18"/>
                  <a:pt x="27" y="18"/>
                  <a:pt x="27" y="18"/>
                </a:cubicBezTo>
                <a:cubicBezTo>
                  <a:pt x="32" y="23"/>
                  <a:pt x="37" y="28"/>
                  <a:pt x="42" y="34"/>
                </a:cubicBezTo>
                <a:cubicBezTo>
                  <a:pt x="36" y="31"/>
                  <a:pt x="29" y="28"/>
                  <a:pt x="22" y="26"/>
                </a:cubicBezTo>
                <a:cubicBezTo>
                  <a:pt x="0" y="22"/>
                  <a:pt x="0" y="22"/>
                  <a:pt x="0" y="22"/>
                </a:cubicBezTo>
                <a:cubicBezTo>
                  <a:pt x="0" y="21"/>
                  <a:pt x="0" y="21"/>
                  <a:pt x="0" y="21"/>
                </a:cubicBezTo>
                <a:lnTo>
                  <a:pt x="13" y="15"/>
                </a:lnTo>
                <a:close/>
              </a:path>
            </a:pathLst>
          </a:custGeom>
          <a:solidFill>
            <a:srgbClr val="000000"/>
          </a:solidFill>
          <a:ln w="9525">
            <a:noFill/>
            <a:round/>
            <a:headEnd/>
            <a:tailEnd/>
          </a:ln>
        </p:spPr>
        <p:txBody>
          <a:bodyPr/>
          <a:lstStyle/>
          <a:p>
            <a:endParaRPr lang="en-US" dirty="0"/>
          </a:p>
        </p:txBody>
      </p:sp>
      <p:cxnSp>
        <p:nvCxnSpPr>
          <p:cNvPr id="548912" name="Straight Connector 86"/>
          <p:cNvCxnSpPr>
            <a:cxnSpLocks noChangeShapeType="1"/>
          </p:cNvCxnSpPr>
          <p:nvPr/>
        </p:nvCxnSpPr>
        <p:spPr bwMode="auto">
          <a:xfrm>
            <a:off x="2727325" y="3488531"/>
            <a:ext cx="1503363" cy="1587"/>
          </a:xfrm>
          <a:prstGeom prst="line">
            <a:avLst/>
          </a:prstGeom>
          <a:noFill/>
          <a:ln w="22225">
            <a:solidFill>
              <a:srgbClr val="9C9C9C"/>
            </a:solidFill>
            <a:prstDash val="sysDot"/>
            <a:round/>
            <a:headEnd/>
            <a:tailEnd type="none" w="med" len="lg"/>
          </a:ln>
        </p:spPr>
      </p:cxnSp>
      <p:cxnSp>
        <p:nvCxnSpPr>
          <p:cNvPr id="548914" name="Straight Connector 86"/>
          <p:cNvCxnSpPr>
            <a:cxnSpLocks noChangeShapeType="1"/>
          </p:cNvCxnSpPr>
          <p:nvPr/>
        </p:nvCxnSpPr>
        <p:spPr bwMode="auto">
          <a:xfrm>
            <a:off x="4271963" y="3509168"/>
            <a:ext cx="0" cy="2063750"/>
          </a:xfrm>
          <a:prstGeom prst="line">
            <a:avLst/>
          </a:prstGeom>
          <a:noFill/>
          <a:ln w="22225">
            <a:solidFill>
              <a:srgbClr val="9C9C9C"/>
            </a:solidFill>
            <a:prstDash val="sysDot"/>
            <a:round/>
            <a:headEnd/>
            <a:tailEnd type="none" w="med" len="lg"/>
          </a:ln>
        </p:spPr>
      </p:cxnSp>
      <p:sp>
        <p:nvSpPr>
          <p:cNvPr id="549092" name="Oval 228"/>
          <p:cNvSpPr>
            <a:spLocks noChangeArrowheads="1"/>
          </p:cNvSpPr>
          <p:nvPr/>
        </p:nvSpPr>
        <p:spPr bwMode="auto">
          <a:xfrm>
            <a:off x="4213225" y="3437731"/>
            <a:ext cx="114300" cy="112712"/>
          </a:xfrm>
          <a:prstGeom prst="ellipse">
            <a:avLst/>
          </a:prstGeom>
          <a:solidFill>
            <a:srgbClr val="000000"/>
          </a:solidFill>
          <a:ln w="9525">
            <a:noFill/>
            <a:round/>
            <a:headEnd/>
            <a:tailEnd/>
          </a:ln>
        </p:spPr>
        <p:txBody>
          <a:bodyPr/>
          <a:lstStyle/>
          <a:p>
            <a:endParaRPr lang="en-US" dirty="0"/>
          </a:p>
        </p:txBody>
      </p:sp>
      <p:cxnSp>
        <p:nvCxnSpPr>
          <p:cNvPr id="2" name="Straight Connector 86"/>
          <p:cNvCxnSpPr>
            <a:cxnSpLocks noChangeShapeType="1"/>
          </p:cNvCxnSpPr>
          <p:nvPr/>
        </p:nvCxnSpPr>
        <p:spPr bwMode="auto">
          <a:xfrm>
            <a:off x="3654425" y="3507581"/>
            <a:ext cx="0" cy="2063750"/>
          </a:xfrm>
          <a:prstGeom prst="line">
            <a:avLst/>
          </a:prstGeom>
          <a:noFill/>
          <a:ln w="22225">
            <a:solidFill>
              <a:srgbClr val="9C9C9C"/>
            </a:solidFill>
            <a:prstDash val="sysDot"/>
            <a:round/>
            <a:headEnd/>
            <a:tailEnd type="none" w="med" len="lg"/>
          </a:ln>
        </p:spPr>
      </p:cxnSp>
      <p:sp>
        <p:nvSpPr>
          <p:cNvPr id="549091" name="Oval 227"/>
          <p:cNvSpPr>
            <a:spLocks noChangeArrowheads="1"/>
          </p:cNvSpPr>
          <p:nvPr/>
        </p:nvSpPr>
        <p:spPr bwMode="auto">
          <a:xfrm>
            <a:off x="3603625" y="3437731"/>
            <a:ext cx="112713" cy="112712"/>
          </a:xfrm>
          <a:prstGeom prst="ellipse">
            <a:avLst/>
          </a:prstGeom>
          <a:solidFill>
            <a:srgbClr val="000000"/>
          </a:solidFill>
          <a:ln w="9525">
            <a:noFill/>
            <a:round/>
            <a:headEnd/>
            <a:tailEnd/>
          </a:ln>
        </p:spPr>
        <p:txBody>
          <a:bodyPr/>
          <a:lstStyle/>
          <a:p>
            <a:endParaRPr lang="en-US" dirty="0"/>
          </a:p>
        </p:txBody>
      </p:sp>
      <p:cxnSp>
        <p:nvCxnSpPr>
          <p:cNvPr id="3" name="Straight Connector 86"/>
          <p:cNvCxnSpPr>
            <a:cxnSpLocks noChangeShapeType="1"/>
          </p:cNvCxnSpPr>
          <p:nvPr/>
        </p:nvCxnSpPr>
        <p:spPr bwMode="auto">
          <a:xfrm>
            <a:off x="2727325" y="4421981"/>
            <a:ext cx="1660525" cy="1587"/>
          </a:xfrm>
          <a:prstGeom prst="line">
            <a:avLst/>
          </a:prstGeom>
          <a:noFill/>
          <a:ln w="22225">
            <a:solidFill>
              <a:srgbClr val="9C9C9C"/>
            </a:solidFill>
            <a:prstDash val="sysDot"/>
            <a:round/>
            <a:headEnd/>
            <a:tailEnd type="none" w="med" len="lg"/>
          </a:ln>
        </p:spPr>
      </p:cxnSp>
      <p:cxnSp>
        <p:nvCxnSpPr>
          <p:cNvPr id="4" name="Straight Connector 86"/>
          <p:cNvCxnSpPr>
            <a:cxnSpLocks noChangeShapeType="1"/>
          </p:cNvCxnSpPr>
          <p:nvPr/>
        </p:nvCxnSpPr>
        <p:spPr bwMode="auto">
          <a:xfrm>
            <a:off x="4387850" y="4461668"/>
            <a:ext cx="0" cy="1111250"/>
          </a:xfrm>
          <a:prstGeom prst="line">
            <a:avLst/>
          </a:prstGeom>
          <a:noFill/>
          <a:ln w="22225">
            <a:solidFill>
              <a:srgbClr val="9C9C9C"/>
            </a:solidFill>
            <a:prstDash val="sysDot"/>
            <a:round/>
            <a:headEnd/>
            <a:tailEnd type="none" w="med" len="lg"/>
          </a:ln>
        </p:spPr>
      </p:cxnSp>
      <p:sp>
        <p:nvSpPr>
          <p:cNvPr id="549093" name="Oval 229"/>
          <p:cNvSpPr>
            <a:spLocks noChangeArrowheads="1"/>
          </p:cNvSpPr>
          <p:nvPr/>
        </p:nvSpPr>
        <p:spPr bwMode="auto">
          <a:xfrm>
            <a:off x="4327525" y="4366418"/>
            <a:ext cx="112713" cy="114300"/>
          </a:xfrm>
          <a:prstGeom prst="ellipse">
            <a:avLst/>
          </a:prstGeom>
          <a:solidFill>
            <a:srgbClr val="000000"/>
          </a:solidFill>
          <a:ln w="9525">
            <a:noFill/>
            <a:round/>
            <a:headEnd/>
            <a:tailEnd/>
          </a:ln>
        </p:spPr>
        <p:txBody>
          <a:bodyPr/>
          <a:lstStyle/>
          <a:p>
            <a:endParaRPr lang="en-US" dirty="0"/>
          </a:p>
        </p:txBody>
      </p:sp>
      <p:sp>
        <p:nvSpPr>
          <p:cNvPr id="549155" name="TextBox 56"/>
          <p:cNvSpPr txBox="1">
            <a:spLocks noChangeArrowheads="1"/>
          </p:cNvSpPr>
          <p:nvPr/>
        </p:nvSpPr>
        <p:spPr bwMode="auto">
          <a:xfrm>
            <a:off x="4015851" y="1932293"/>
            <a:ext cx="2150270" cy="646331"/>
          </a:xfrm>
          <a:prstGeom prst="rect">
            <a:avLst/>
          </a:prstGeom>
          <a:noFill/>
          <a:ln w="9525">
            <a:noFill/>
            <a:miter lim="800000"/>
            <a:headEnd/>
            <a:tailEnd/>
          </a:ln>
        </p:spPr>
        <p:txBody>
          <a:bodyPr wrap="square">
            <a:spAutoFit/>
          </a:bodyPr>
          <a:lstStyle/>
          <a:p>
            <a:pPr algn="ctr"/>
            <a:r>
              <a:rPr lang="en-US" i="1" dirty="0">
                <a:ea typeface="MS PGothic" pitchFamily="34" charset="-128"/>
              </a:rPr>
              <a:t>A shift of the demand curve…</a:t>
            </a:r>
          </a:p>
        </p:txBody>
      </p:sp>
      <p:sp>
        <p:nvSpPr>
          <p:cNvPr id="549156" name="TextBox 56"/>
          <p:cNvSpPr txBox="1">
            <a:spLocks noChangeArrowheads="1"/>
          </p:cNvSpPr>
          <p:nvPr/>
        </p:nvSpPr>
        <p:spPr bwMode="auto">
          <a:xfrm>
            <a:off x="5118100" y="3167101"/>
            <a:ext cx="2870026" cy="923330"/>
          </a:xfrm>
          <a:prstGeom prst="rect">
            <a:avLst/>
          </a:prstGeom>
          <a:noFill/>
          <a:ln w="9525">
            <a:noFill/>
            <a:miter lim="800000"/>
            <a:headEnd/>
            <a:tailEnd/>
          </a:ln>
        </p:spPr>
        <p:txBody>
          <a:bodyPr wrap="square" anchor="ctr">
            <a:spAutoFit/>
          </a:bodyPr>
          <a:lstStyle/>
          <a:p>
            <a:pPr algn="ctr"/>
            <a:r>
              <a:rPr lang="en-US" i="1" dirty="0">
                <a:ea typeface="MS PGothic" pitchFamily="34" charset="-128"/>
              </a:rPr>
              <a:t>… is not the same thing as a movement along the demand curve</a:t>
            </a:r>
          </a:p>
        </p:txBody>
      </p:sp>
      <p:sp>
        <p:nvSpPr>
          <p:cNvPr id="549157" name="Rectangle 293"/>
          <p:cNvSpPr>
            <a:spLocks noChangeArrowheads="1"/>
          </p:cNvSpPr>
          <p:nvPr/>
        </p:nvSpPr>
        <p:spPr bwMode="auto">
          <a:xfrm>
            <a:off x="1460500" y="1445418"/>
            <a:ext cx="869950" cy="861774"/>
          </a:xfrm>
          <a:prstGeom prst="rect">
            <a:avLst/>
          </a:prstGeom>
          <a:noFill/>
          <a:ln w="9525">
            <a:noFill/>
            <a:miter lim="800000"/>
            <a:headEnd/>
            <a:tailEnd/>
          </a:ln>
        </p:spPr>
        <p:txBody>
          <a:bodyPr lIns="0" tIns="0" rIns="0" bIns="0">
            <a:spAutoFit/>
          </a:bodyPr>
          <a:lstStyle/>
          <a:p>
            <a:pPr marL="1588" indent="-1588" algn="ctr"/>
            <a:r>
              <a:rPr lang="en-US" sz="1400" b="1" dirty="0">
                <a:solidFill>
                  <a:srgbClr val="000000"/>
                </a:solidFill>
                <a:latin typeface="Myriad Roman" charset="0"/>
              </a:rPr>
              <a:t>Price of </a:t>
            </a:r>
            <a:r>
              <a:rPr lang="en-US" sz="1400" b="1" dirty="0" smtClean="0">
                <a:solidFill>
                  <a:srgbClr val="000000"/>
                </a:solidFill>
                <a:latin typeface="Myriad Roman" charset="0"/>
              </a:rPr>
              <a:t>cotton </a:t>
            </a:r>
            <a:r>
              <a:rPr lang="en-US" sz="1400" b="1" dirty="0">
                <a:solidFill>
                  <a:srgbClr val="000000"/>
                </a:solidFill>
                <a:latin typeface="Myriad Roman" charset="0"/>
              </a:rPr>
              <a:t>(per </a:t>
            </a:r>
            <a:r>
              <a:rPr lang="en-US" sz="1400" b="1" dirty="0" smtClean="0">
                <a:solidFill>
                  <a:srgbClr val="000000"/>
                </a:solidFill>
                <a:latin typeface="Myriad Roman" charset="0"/>
              </a:rPr>
              <a:t>pound)</a:t>
            </a:r>
            <a:endParaRPr lang="en-US" sz="1400" b="1" dirty="0"/>
          </a:p>
        </p:txBody>
      </p:sp>
      <p:sp>
        <p:nvSpPr>
          <p:cNvPr id="549158" name="Rectangle 294"/>
          <p:cNvSpPr>
            <a:spLocks noChangeArrowheads="1"/>
          </p:cNvSpPr>
          <p:nvPr/>
        </p:nvSpPr>
        <p:spPr bwMode="auto">
          <a:xfrm>
            <a:off x="5908675" y="6165056"/>
            <a:ext cx="1724025" cy="430887"/>
          </a:xfrm>
          <a:prstGeom prst="rect">
            <a:avLst/>
          </a:prstGeom>
          <a:noFill/>
          <a:ln w="9525">
            <a:noFill/>
            <a:miter lim="800000"/>
            <a:headEnd/>
            <a:tailEnd/>
          </a:ln>
        </p:spPr>
        <p:txBody>
          <a:bodyPr lIns="0" tIns="0" rIns="0" bIns="0">
            <a:spAutoFit/>
          </a:bodyPr>
          <a:lstStyle/>
          <a:p>
            <a:pPr marL="1588" indent="-1588" algn="ctr"/>
            <a:r>
              <a:rPr lang="en-US" sz="1400" b="1" dirty="0">
                <a:solidFill>
                  <a:srgbClr val="000000"/>
                </a:solidFill>
                <a:latin typeface="Myriad Roman" charset="0"/>
              </a:rPr>
              <a:t>Quantity of </a:t>
            </a:r>
            <a:r>
              <a:rPr lang="en-US" sz="1400" b="1" dirty="0" smtClean="0">
                <a:solidFill>
                  <a:srgbClr val="000000"/>
                </a:solidFill>
                <a:latin typeface="Myriad Roman" charset="0"/>
              </a:rPr>
              <a:t>cotton </a:t>
            </a:r>
            <a:r>
              <a:rPr lang="en-US" sz="1400" b="1" dirty="0">
                <a:solidFill>
                  <a:srgbClr val="000000"/>
                </a:solidFill>
                <a:latin typeface="Myriad Roman" charset="0"/>
              </a:rPr>
              <a:t>(billions of pounds)</a:t>
            </a:r>
            <a:endParaRPr lang="en-US" sz="1400" b="1" dirty="0"/>
          </a:p>
        </p:txBody>
      </p:sp>
      <p:sp>
        <p:nvSpPr>
          <p:cNvPr id="548867" name="Rectangle 3"/>
          <p:cNvSpPr>
            <a:spLocks noGrp="1" noChangeArrowheads="1"/>
          </p:cNvSpPr>
          <p:nvPr>
            <p:ph type="body" idx="1"/>
          </p:nvPr>
        </p:nvSpPr>
        <p:spPr>
          <a:xfrm>
            <a:off x="2800350" y="695512"/>
            <a:ext cx="5660082" cy="1046769"/>
          </a:xfrm>
          <a:solidFill>
            <a:schemeClr val="accent5">
              <a:lumMod val="20000"/>
              <a:lumOff val="80000"/>
            </a:schemeClr>
          </a:solidFill>
        </p:spPr>
        <p:txBody>
          <a:bodyPr/>
          <a:lstStyle/>
          <a:p>
            <a:pPr marL="0" indent="4763" algn="ctr">
              <a:buFont typeface="Wingdings" pitchFamily="2" charset="2"/>
              <a:buNone/>
            </a:pPr>
            <a:r>
              <a:rPr lang="en-US" sz="2000" dirty="0">
                <a:solidFill>
                  <a:srgbClr val="0033CC"/>
                </a:solidFill>
              </a:rPr>
              <a:t>A movement along the demand curve is a change in the quantity demanded of a good that is the result of a change in that good’s price.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9155"/>
                                        </p:tgtEl>
                                        <p:attrNameLst>
                                          <p:attrName>style.visibility</p:attrName>
                                        </p:attrNameLst>
                                      </p:cBhvr>
                                      <p:to>
                                        <p:strVal val="visible"/>
                                      </p:to>
                                    </p:set>
                                    <p:animEffect transition="in" filter="wipe(left)">
                                      <p:cBhvr>
                                        <p:cTn id="7" dur="500"/>
                                        <p:tgtEl>
                                          <p:spTgt spid="5491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49108"/>
                                        </p:tgtEl>
                                        <p:attrNameLst>
                                          <p:attrName>style.visibility</p:attrName>
                                        </p:attrNameLst>
                                      </p:cBhvr>
                                      <p:to>
                                        <p:strVal val="visible"/>
                                      </p:to>
                                    </p:set>
                                    <p:animEffect transition="in" filter="wipe(left)">
                                      <p:cBhvr>
                                        <p:cTn id="10" dur="500"/>
                                        <p:tgtEl>
                                          <p:spTgt spid="54910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49106"/>
                                        </p:tgtEl>
                                        <p:attrNameLst>
                                          <p:attrName>style.visibility</p:attrName>
                                        </p:attrNameLst>
                                      </p:cBhvr>
                                      <p:to>
                                        <p:strVal val="visible"/>
                                      </p:to>
                                    </p:set>
                                    <p:animEffect transition="in" filter="wipe(left)">
                                      <p:cBhvr>
                                        <p:cTn id="13" dur="500"/>
                                        <p:tgtEl>
                                          <p:spTgt spid="54910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49156"/>
                                        </p:tgtEl>
                                        <p:attrNameLst>
                                          <p:attrName>style.visibility</p:attrName>
                                        </p:attrNameLst>
                                      </p:cBhvr>
                                      <p:to>
                                        <p:strVal val="visible"/>
                                      </p:to>
                                    </p:set>
                                    <p:animEffect transition="in" filter="wipe(left)">
                                      <p:cBhvr>
                                        <p:cTn id="18" dur="500"/>
                                        <p:tgtEl>
                                          <p:spTgt spid="54915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49116"/>
                                        </p:tgtEl>
                                        <p:attrNameLst>
                                          <p:attrName>style.visibility</p:attrName>
                                        </p:attrNameLst>
                                      </p:cBhvr>
                                      <p:to>
                                        <p:strVal val="visible"/>
                                      </p:to>
                                    </p:set>
                                    <p:animEffect transition="in" filter="wipe(down)">
                                      <p:cBhvr>
                                        <p:cTn id="21" dur="500"/>
                                        <p:tgtEl>
                                          <p:spTgt spid="54911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49107"/>
                                        </p:tgtEl>
                                        <p:attrNameLst>
                                          <p:attrName>style.visibility</p:attrName>
                                        </p:attrNameLst>
                                      </p:cBhvr>
                                      <p:to>
                                        <p:strVal val="visible"/>
                                      </p:to>
                                    </p:set>
                                    <p:animEffect transition="in" filter="wipe(left)">
                                      <p:cBhvr>
                                        <p:cTn id="24" dur="500"/>
                                        <p:tgtEl>
                                          <p:spTgt spid="54910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48867">
                                            <p:bg/>
                                          </p:spTgt>
                                        </p:tgtEl>
                                        <p:attrNameLst>
                                          <p:attrName>style.visibility</p:attrName>
                                        </p:attrNameLst>
                                      </p:cBhvr>
                                      <p:to>
                                        <p:strVal val="visible"/>
                                      </p:to>
                                    </p:set>
                                    <p:animEffect transition="in" filter="wipe(left)">
                                      <p:cBhvr>
                                        <p:cTn id="29" dur="500"/>
                                        <p:tgtEl>
                                          <p:spTgt spid="548867">
                                            <p:bg/>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48867">
                                            <p:txEl>
                                              <p:pRg st="0" end="0"/>
                                            </p:txEl>
                                          </p:spTgt>
                                        </p:tgtEl>
                                        <p:attrNameLst>
                                          <p:attrName>style.visibility</p:attrName>
                                        </p:attrNameLst>
                                      </p:cBhvr>
                                      <p:to>
                                        <p:strVal val="visible"/>
                                      </p:to>
                                    </p:set>
                                    <p:animEffect transition="in" filter="wipe(left)">
                                      <p:cBhvr>
                                        <p:cTn id="32" dur="500"/>
                                        <p:tgtEl>
                                          <p:spTgt spid="548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9106" grpId="0" animBg="1"/>
      <p:bldP spid="549107" grpId="0" animBg="1"/>
      <p:bldP spid="549108" grpId="0" animBg="1"/>
      <p:bldP spid="549116" grpId="0" animBg="1"/>
      <p:bldP spid="549155" grpId="0"/>
      <p:bldP spid="549156" grpId="0"/>
      <p:bldP spid="548867"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0675" name="Rectangle 3"/>
          <p:cNvSpPr>
            <a:spLocks noGrp="1" noRot="1" noChangeArrowheads="1"/>
          </p:cNvSpPr>
          <p:nvPr>
            <p:ph type="title"/>
          </p:nvPr>
        </p:nvSpPr>
        <p:spPr>
          <a:xfrm>
            <a:off x="899592" y="60325"/>
            <a:ext cx="8015808" cy="555625"/>
          </a:xfrm>
        </p:spPr>
        <p:txBody>
          <a:bodyPr/>
          <a:lstStyle/>
          <a:p>
            <a:r>
              <a:rPr lang="en-US" dirty="0"/>
              <a:t>Shifts of the Demand Curve</a:t>
            </a:r>
          </a:p>
        </p:txBody>
      </p:sp>
      <p:sp>
        <p:nvSpPr>
          <p:cNvPr id="540712" name="Text Box 40"/>
          <p:cNvSpPr txBox="1">
            <a:spLocks noChangeArrowheads="1"/>
          </p:cNvSpPr>
          <p:nvPr/>
        </p:nvSpPr>
        <p:spPr bwMode="auto">
          <a:xfrm>
            <a:off x="5076056" y="990599"/>
            <a:ext cx="3839344" cy="3097213"/>
          </a:xfrm>
          <a:prstGeom prst="rect">
            <a:avLst/>
          </a:prstGeom>
          <a:solidFill>
            <a:schemeClr val="accent5">
              <a:lumMod val="20000"/>
              <a:lumOff val="80000"/>
            </a:schemeClr>
          </a:solidFill>
          <a:ln w="57150" cmpd="thinThick" algn="ctr">
            <a:noFill/>
            <a:miter lim="800000"/>
            <a:headEnd/>
            <a:tailEnd type="none" w="sm" len="lg"/>
          </a:ln>
          <a:effectLst/>
        </p:spPr>
        <p:txBody>
          <a:bodyPr/>
          <a:lstStyle/>
          <a:p>
            <a:pPr marL="115888" lvl="1" algn="ctr">
              <a:spcBef>
                <a:spcPct val="20000"/>
              </a:spcBef>
              <a:buClr>
                <a:schemeClr val="tx1"/>
              </a:buClr>
            </a:pPr>
            <a:r>
              <a:rPr lang="en-US" sz="2400" dirty="0"/>
              <a:t>A “</a:t>
            </a:r>
            <a:r>
              <a:rPr lang="en-US" sz="2400" b="1" dirty="0"/>
              <a:t>decrease in demand</a:t>
            </a:r>
            <a:r>
              <a:rPr lang="en-US" sz="2400" dirty="0" smtClean="0"/>
              <a:t>” </a:t>
            </a:r>
            <a:r>
              <a:rPr lang="en-US" sz="2400" dirty="0"/>
              <a:t>means a </a:t>
            </a:r>
            <a:r>
              <a:rPr lang="en-US" sz="2400" i="1" dirty="0"/>
              <a:t>leftward</a:t>
            </a:r>
            <a:r>
              <a:rPr lang="en-US" sz="2400" dirty="0"/>
              <a:t> shift of the demand curve: </a:t>
            </a:r>
            <a:r>
              <a:rPr lang="en-US" sz="2400" dirty="0" smtClean="0"/>
              <a:t/>
            </a:r>
            <a:br>
              <a:rPr lang="en-US" sz="2400" dirty="0" smtClean="0"/>
            </a:br>
            <a:r>
              <a:rPr lang="en-US" sz="2400" dirty="0" smtClean="0"/>
              <a:t>at </a:t>
            </a:r>
            <a:r>
              <a:rPr lang="en-US" sz="2400" dirty="0"/>
              <a:t>any given price, consumers demand a smaller quantity than before. </a:t>
            </a:r>
            <a:r>
              <a:rPr lang="en-US" sz="2400" dirty="0" smtClean="0"/>
              <a:t/>
            </a:r>
            <a:br>
              <a:rPr lang="en-US" sz="2400" dirty="0" smtClean="0"/>
            </a:br>
            <a:r>
              <a:rPr lang="en-US" sz="2400" dirty="0" smtClean="0"/>
              <a:t>(</a:t>
            </a:r>
            <a:r>
              <a:rPr lang="en-US" sz="2400" dirty="0"/>
              <a:t>D1</a:t>
            </a:r>
            <a:r>
              <a:rPr lang="en-US" sz="2400" dirty="0">
                <a:sym typeface="Wingdings" pitchFamily="2" charset="2"/>
              </a:rPr>
              <a:t>D3)</a:t>
            </a:r>
          </a:p>
          <a:p>
            <a:pPr marL="115888" lvl="1" algn="ctr">
              <a:lnSpc>
                <a:spcPct val="100000"/>
              </a:lnSpc>
              <a:spcBef>
                <a:spcPct val="20000"/>
              </a:spcBef>
              <a:buClr>
                <a:schemeClr val="tx1"/>
              </a:buClr>
            </a:pPr>
            <a:endParaRPr lang="en-US" sz="2400" dirty="0" smtClean="0"/>
          </a:p>
        </p:txBody>
      </p:sp>
      <p:sp>
        <p:nvSpPr>
          <p:cNvPr id="540748" name="AutoShape 76"/>
          <p:cNvSpPr>
            <a:spLocks noChangeAspect="1" noChangeArrowheads="1" noTextEdit="1"/>
          </p:cNvSpPr>
          <p:nvPr/>
        </p:nvSpPr>
        <p:spPr bwMode="auto">
          <a:xfrm>
            <a:off x="457200" y="1255713"/>
            <a:ext cx="5502275" cy="4600575"/>
          </a:xfrm>
          <a:prstGeom prst="rect">
            <a:avLst/>
          </a:prstGeom>
          <a:noFill/>
          <a:ln w="9525">
            <a:noFill/>
            <a:miter lim="800000"/>
            <a:headEnd/>
            <a:tailEnd/>
          </a:ln>
        </p:spPr>
        <p:txBody>
          <a:bodyPr/>
          <a:lstStyle/>
          <a:p>
            <a:endParaRPr lang="en-US" dirty="0"/>
          </a:p>
        </p:txBody>
      </p:sp>
      <p:sp>
        <p:nvSpPr>
          <p:cNvPr id="540751" name="Rectangle 79"/>
          <p:cNvSpPr>
            <a:spLocks noChangeArrowheads="1"/>
          </p:cNvSpPr>
          <p:nvPr/>
        </p:nvSpPr>
        <p:spPr bwMode="auto">
          <a:xfrm>
            <a:off x="827584" y="1484784"/>
            <a:ext cx="720080" cy="215444"/>
          </a:xfrm>
          <a:prstGeom prst="rect">
            <a:avLst/>
          </a:prstGeom>
          <a:noFill/>
          <a:ln w="9525">
            <a:noFill/>
            <a:miter lim="800000"/>
            <a:headEnd/>
            <a:tailEnd/>
          </a:ln>
        </p:spPr>
        <p:txBody>
          <a:bodyPr wrap="square" lIns="0" tIns="0" rIns="0" bIns="0">
            <a:spAutoFit/>
          </a:bodyPr>
          <a:lstStyle/>
          <a:p>
            <a:pPr marL="1588" indent="-1588" algn="ctr"/>
            <a:r>
              <a:rPr lang="en-US" sz="1400" b="1" dirty="0">
                <a:solidFill>
                  <a:srgbClr val="000000"/>
                </a:solidFill>
                <a:latin typeface="Myriad Roman" charset="0"/>
              </a:rPr>
              <a:t>Price</a:t>
            </a:r>
            <a:endParaRPr lang="en-US" sz="1400" b="1" dirty="0"/>
          </a:p>
        </p:txBody>
      </p:sp>
      <p:sp>
        <p:nvSpPr>
          <p:cNvPr id="540756" name="Rectangle 84"/>
          <p:cNvSpPr>
            <a:spLocks noChangeArrowheads="1"/>
          </p:cNvSpPr>
          <p:nvPr/>
        </p:nvSpPr>
        <p:spPr bwMode="auto">
          <a:xfrm>
            <a:off x="5294610" y="5661025"/>
            <a:ext cx="717550" cy="169863"/>
          </a:xfrm>
          <a:prstGeom prst="rect">
            <a:avLst/>
          </a:prstGeom>
          <a:noFill/>
          <a:ln w="9525">
            <a:noFill/>
            <a:miter lim="800000"/>
            <a:headEnd/>
            <a:tailEnd/>
          </a:ln>
        </p:spPr>
        <p:txBody>
          <a:bodyPr wrap="none" lIns="0" tIns="0" rIns="0" bIns="0">
            <a:spAutoFit/>
          </a:bodyPr>
          <a:lstStyle/>
          <a:p>
            <a:pPr marL="1588" indent="-1588"/>
            <a:r>
              <a:rPr lang="en-US" sz="1400" b="1" dirty="0">
                <a:solidFill>
                  <a:srgbClr val="000000"/>
                </a:solidFill>
                <a:latin typeface="Myriad Roman" charset="0"/>
              </a:rPr>
              <a:t>Quantity</a:t>
            </a:r>
            <a:endParaRPr lang="en-US" sz="1400" b="1" dirty="0"/>
          </a:p>
        </p:txBody>
      </p:sp>
      <p:sp>
        <p:nvSpPr>
          <p:cNvPr id="540761" name="Freeform 89"/>
          <p:cNvSpPr>
            <a:spLocks/>
          </p:cNvSpPr>
          <p:nvPr/>
        </p:nvSpPr>
        <p:spPr bwMode="auto">
          <a:xfrm>
            <a:off x="1116360" y="1772816"/>
            <a:ext cx="4967808" cy="3816772"/>
          </a:xfrm>
          <a:custGeom>
            <a:avLst/>
            <a:gdLst/>
            <a:ahLst/>
            <a:cxnLst>
              <a:cxn ang="0">
                <a:pos x="2963" y="2547"/>
              </a:cxn>
              <a:cxn ang="0">
                <a:pos x="0" y="2547"/>
              </a:cxn>
              <a:cxn ang="0">
                <a:pos x="0" y="0"/>
              </a:cxn>
            </a:cxnLst>
            <a:rect l="0" t="0" r="r" b="b"/>
            <a:pathLst>
              <a:path w="2963" h="2547">
                <a:moveTo>
                  <a:pt x="2963" y="2547"/>
                </a:moveTo>
                <a:lnTo>
                  <a:pt x="0" y="2547"/>
                </a:lnTo>
                <a:lnTo>
                  <a:pt x="0" y="0"/>
                </a:lnTo>
              </a:path>
            </a:pathLst>
          </a:custGeom>
          <a:noFill/>
          <a:ln w="11113" cap="flat">
            <a:solidFill>
              <a:srgbClr val="000000"/>
            </a:solidFill>
            <a:prstDash val="solid"/>
            <a:miter lim="800000"/>
            <a:headEnd/>
            <a:tailEnd/>
          </a:ln>
        </p:spPr>
        <p:txBody>
          <a:bodyPr/>
          <a:lstStyle/>
          <a:p>
            <a:endParaRPr lang="en-US" dirty="0"/>
          </a:p>
        </p:txBody>
      </p:sp>
      <p:sp>
        <p:nvSpPr>
          <p:cNvPr id="540762" name="Line 90"/>
          <p:cNvSpPr>
            <a:spLocks noChangeShapeType="1"/>
          </p:cNvSpPr>
          <p:nvPr/>
        </p:nvSpPr>
        <p:spPr bwMode="auto">
          <a:xfrm>
            <a:off x="1206500" y="2082800"/>
            <a:ext cx="1338263" cy="2806700"/>
          </a:xfrm>
          <a:prstGeom prst="line">
            <a:avLst/>
          </a:prstGeom>
          <a:noFill/>
          <a:ln w="44450">
            <a:solidFill>
              <a:srgbClr val="3C5DAA"/>
            </a:solidFill>
            <a:miter lim="800000"/>
            <a:headEnd/>
            <a:tailEnd/>
          </a:ln>
        </p:spPr>
        <p:txBody>
          <a:bodyPr/>
          <a:lstStyle/>
          <a:p>
            <a:endParaRPr lang="en-US" dirty="0"/>
          </a:p>
        </p:txBody>
      </p:sp>
      <p:sp>
        <p:nvSpPr>
          <p:cNvPr id="540763" name="Line 91"/>
          <p:cNvSpPr>
            <a:spLocks noChangeShapeType="1"/>
          </p:cNvSpPr>
          <p:nvPr/>
        </p:nvSpPr>
        <p:spPr bwMode="auto">
          <a:xfrm>
            <a:off x="2606675" y="2082800"/>
            <a:ext cx="1336675" cy="2806700"/>
          </a:xfrm>
          <a:prstGeom prst="line">
            <a:avLst/>
          </a:prstGeom>
          <a:noFill/>
          <a:ln w="44450">
            <a:solidFill>
              <a:srgbClr val="AEC5E7"/>
            </a:solidFill>
            <a:miter lim="800000"/>
            <a:headEnd/>
            <a:tailEnd/>
          </a:ln>
        </p:spPr>
        <p:txBody>
          <a:bodyPr/>
          <a:lstStyle/>
          <a:p>
            <a:endParaRPr lang="en-US" dirty="0"/>
          </a:p>
        </p:txBody>
      </p:sp>
      <p:sp>
        <p:nvSpPr>
          <p:cNvPr id="540764" name="Line 92"/>
          <p:cNvSpPr>
            <a:spLocks noChangeShapeType="1"/>
          </p:cNvSpPr>
          <p:nvPr/>
        </p:nvSpPr>
        <p:spPr bwMode="auto">
          <a:xfrm>
            <a:off x="4005263" y="2082800"/>
            <a:ext cx="1338262" cy="2806700"/>
          </a:xfrm>
          <a:prstGeom prst="line">
            <a:avLst/>
          </a:prstGeom>
          <a:noFill/>
          <a:ln w="44450">
            <a:solidFill>
              <a:srgbClr val="3C5DAA"/>
            </a:solidFill>
            <a:miter lim="800000"/>
            <a:headEnd/>
            <a:tailEnd/>
          </a:ln>
        </p:spPr>
        <p:txBody>
          <a:bodyPr/>
          <a:lstStyle/>
          <a:p>
            <a:endParaRPr lang="en-US" dirty="0"/>
          </a:p>
        </p:txBody>
      </p:sp>
      <p:sp>
        <p:nvSpPr>
          <p:cNvPr id="540765" name="Line 93"/>
          <p:cNvSpPr>
            <a:spLocks noChangeShapeType="1"/>
          </p:cNvSpPr>
          <p:nvPr/>
        </p:nvSpPr>
        <p:spPr bwMode="auto">
          <a:xfrm>
            <a:off x="3189288" y="3151188"/>
            <a:ext cx="1087437" cy="1587"/>
          </a:xfrm>
          <a:prstGeom prst="line">
            <a:avLst/>
          </a:prstGeom>
          <a:noFill/>
          <a:ln w="44450">
            <a:solidFill>
              <a:srgbClr val="000000"/>
            </a:solidFill>
            <a:miter lim="800000"/>
            <a:headEnd/>
            <a:tailEnd/>
          </a:ln>
        </p:spPr>
        <p:txBody>
          <a:bodyPr/>
          <a:lstStyle/>
          <a:p>
            <a:endParaRPr lang="en-US" dirty="0"/>
          </a:p>
        </p:txBody>
      </p:sp>
      <p:sp>
        <p:nvSpPr>
          <p:cNvPr id="540766" name="Freeform 94"/>
          <p:cNvSpPr>
            <a:spLocks/>
          </p:cNvSpPr>
          <p:nvPr/>
        </p:nvSpPr>
        <p:spPr bwMode="auto">
          <a:xfrm>
            <a:off x="4183063" y="3095625"/>
            <a:ext cx="169862" cy="106363"/>
          </a:xfrm>
          <a:custGeom>
            <a:avLst/>
            <a:gdLst/>
            <a:ahLst/>
            <a:cxnLst>
              <a:cxn ang="0">
                <a:pos x="5" y="9"/>
              </a:cxn>
              <a:cxn ang="0">
                <a:pos x="0" y="0"/>
              </a:cxn>
              <a:cxn ang="0">
                <a:pos x="0" y="0"/>
              </a:cxn>
              <a:cxn ang="0">
                <a:pos x="15" y="6"/>
              </a:cxn>
              <a:cxn ang="0">
                <a:pos x="29" y="9"/>
              </a:cxn>
              <a:cxn ang="0">
                <a:pos x="15" y="12"/>
              </a:cxn>
              <a:cxn ang="0">
                <a:pos x="0" y="18"/>
              </a:cxn>
              <a:cxn ang="0">
                <a:pos x="0" y="18"/>
              </a:cxn>
              <a:cxn ang="0">
                <a:pos x="5" y="9"/>
              </a:cxn>
            </a:cxnLst>
            <a:rect l="0" t="0" r="r" b="b"/>
            <a:pathLst>
              <a:path w="29" h="18">
                <a:moveTo>
                  <a:pt x="5" y="9"/>
                </a:moveTo>
                <a:cubicBezTo>
                  <a:pt x="0" y="0"/>
                  <a:pt x="0" y="0"/>
                  <a:pt x="0" y="0"/>
                </a:cubicBezTo>
                <a:cubicBezTo>
                  <a:pt x="0" y="0"/>
                  <a:pt x="0" y="0"/>
                  <a:pt x="0" y="0"/>
                </a:cubicBezTo>
                <a:cubicBezTo>
                  <a:pt x="15" y="6"/>
                  <a:pt x="15" y="6"/>
                  <a:pt x="15" y="6"/>
                </a:cubicBezTo>
                <a:cubicBezTo>
                  <a:pt x="19" y="7"/>
                  <a:pt x="24" y="8"/>
                  <a:pt x="29" y="9"/>
                </a:cubicBezTo>
                <a:cubicBezTo>
                  <a:pt x="24" y="10"/>
                  <a:pt x="19" y="11"/>
                  <a:pt x="15" y="12"/>
                </a:cubicBezTo>
                <a:cubicBezTo>
                  <a:pt x="0" y="18"/>
                  <a:pt x="0" y="18"/>
                  <a:pt x="0" y="18"/>
                </a:cubicBezTo>
                <a:cubicBezTo>
                  <a:pt x="0" y="18"/>
                  <a:pt x="0" y="18"/>
                  <a:pt x="0" y="18"/>
                </a:cubicBezTo>
                <a:lnTo>
                  <a:pt x="5" y="9"/>
                </a:lnTo>
                <a:close/>
              </a:path>
            </a:pathLst>
          </a:custGeom>
          <a:solidFill>
            <a:srgbClr val="000000"/>
          </a:solidFill>
          <a:ln w="9525">
            <a:noFill/>
            <a:round/>
            <a:headEnd/>
            <a:tailEnd/>
          </a:ln>
        </p:spPr>
        <p:txBody>
          <a:bodyPr/>
          <a:lstStyle/>
          <a:p>
            <a:endParaRPr lang="en-US" dirty="0"/>
          </a:p>
        </p:txBody>
      </p:sp>
      <p:sp>
        <p:nvSpPr>
          <p:cNvPr id="540767" name="Line 95"/>
          <p:cNvSpPr>
            <a:spLocks noChangeShapeType="1"/>
          </p:cNvSpPr>
          <p:nvPr/>
        </p:nvSpPr>
        <p:spPr bwMode="auto">
          <a:xfrm flipH="1">
            <a:off x="2262188" y="3984625"/>
            <a:ext cx="1128712" cy="1588"/>
          </a:xfrm>
          <a:prstGeom prst="line">
            <a:avLst/>
          </a:prstGeom>
          <a:noFill/>
          <a:ln w="44450">
            <a:solidFill>
              <a:srgbClr val="000000"/>
            </a:solidFill>
            <a:miter lim="800000"/>
            <a:headEnd/>
            <a:tailEnd/>
          </a:ln>
        </p:spPr>
        <p:txBody>
          <a:bodyPr/>
          <a:lstStyle/>
          <a:p>
            <a:endParaRPr lang="en-US" dirty="0"/>
          </a:p>
        </p:txBody>
      </p:sp>
      <p:sp>
        <p:nvSpPr>
          <p:cNvPr id="540768" name="Freeform 96"/>
          <p:cNvSpPr>
            <a:spLocks/>
          </p:cNvSpPr>
          <p:nvPr/>
        </p:nvSpPr>
        <p:spPr bwMode="auto">
          <a:xfrm>
            <a:off x="2139950" y="3929063"/>
            <a:ext cx="168275" cy="106362"/>
          </a:xfrm>
          <a:custGeom>
            <a:avLst/>
            <a:gdLst/>
            <a:ahLst/>
            <a:cxnLst>
              <a:cxn ang="0">
                <a:pos x="24" y="9"/>
              </a:cxn>
              <a:cxn ang="0">
                <a:pos x="29" y="18"/>
              </a:cxn>
              <a:cxn ang="0">
                <a:pos x="29" y="18"/>
              </a:cxn>
              <a:cxn ang="0">
                <a:pos x="15" y="13"/>
              </a:cxn>
              <a:cxn ang="0">
                <a:pos x="0" y="9"/>
              </a:cxn>
              <a:cxn ang="0">
                <a:pos x="15" y="6"/>
              </a:cxn>
              <a:cxn ang="0">
                <a:pos x="29" y="0"/>
              </a:cxn>
              <a:cxn ang="0">
                <a:pos x="29" y="1"/>
              </a:cxn>
              <a:cxn ang="0">
                <a:pos x="24" y="9"/>
              </a:cxn>
            </a:cxnLst>
            <a:rect l="0" t="0" r="r" b="b"/>
            <a:pathLst>
              <a:path w="29" h="18">
                <a:moveTo>
                  <a:pt x="24" y="9"/>
                </a:moveTo>
                <a:cubicBezTo>
                  <a:pt x="29" y="18"/>
                  <a:pt x="29" y="18"/>
                  <a:pt x="29" y="18"/>
                </a:cubicBezTo>
                <a:cubicBezTo>
                  <a:pt x="29" y="18"/>
                  <a:pt x="29" y="18"/>
                  <a:pt x="29" y="18"/>
                </a:cubicBezTo>
                <a:cubicBezTo>
                  <a:pt x="15" y="13"/>
                  <a:pt x="15" y="13"/>
                  <a:pt x="15" y="13"/>
                </a:cubicBezTo>
                <a:cubicBezTo>
                  <a:pt x="10" y="11"/>
                  <a:pt x="5" y="10"/>
                  <a:pt x="0" y="9"/>
                </a:cubicBezTo>
                <a:cubicBezTo>
                  <a:pt x="5" y="8"/>
                  <a:pt x="10" y="7"/>
                  <a:pt x="15" y="6"/>
                </a:cubicBezTo>
                <a:cubicBezTo>
                  <a:pt x="29" y="0"/>
                  <a:pt x="29" y="0"/>
                  <a:pt x="29" y="0"/>
                </a:cubicBezTo>
                <a:cubicBezTo>
                  <a:pt x="29" y="1"/>
                  <a:pt x="29" y="1"/>
                  <a:pt x="29" y="1"/>
                </a:cubicBezTo>
                <a:lnTo>
                  <a:pt x="24" y="9"/>
                </a:lnTo>
                <a:close/>
              </a:path>
            </a:pathLst>
          </a:custGeom>
          <a:solidFill>
            <a:srgbClr val="000000"/>
          </a:solidFill>
          <a:ln w="9525">
            <a:noFill/>
            <a:round/>
            <a:headEnd/>
            <a:tailEnd/>
          </a:ln>
        </p:spPr>
        <p:txBody>
          <a:bodyPr/>
          <a:lstStyle/>
          <a:p>
            <a:endParaRPr lang="en-US" dirty="0"/>
          </a:p>
        </p:txBody>
      </p:sp>
      <p:sp>
        <p:nvSpPr>
          <p:cNvPr id="540769" name="Rectangle 97"/>
          <p:cNvSpPr>
            <a:spLocks noChangeArrowheads="1"/>
          </p:cNvSpPr>
          <p:nvPr/>
        </p:nvSpPr>
        <p:spPr bwMode="auto">
          <a:xfrm>
            <a:off x="2487613" y="4913313"/>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540770" name="Rectangle 98"/>
          <p:cNvSpPr>
            <a:spLocks noChangeArrowheads="1"/>
          </p:cNvSpPr>
          <p:nvPr/>
        </p:nvSpPr>
        <p:spPr bwMode="auto">
          <a:xfrm>
            <a:off x="2606675" y="5019675"/>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3</a:t>
            </a:r>
            <a:endParaRPr lang="en-US" sz="1400" i="1" dirty="0"/>
          </a:p>
        </p:txBody>
      </p:sp>
      <p:sp>
        <p:nvSpPr>
          <p:cNvPr id="540771" name="Rectangle 99"/>
          <p:cNvSpPr>
            <a:spLocks noChangeArrowheads="1"/>
          </p:cNvSpPr>
          <p:nvPr/>
        </p:nvSpPr>
        <p:spPr bwMode="auto">
          <a:xfrm>
            <a:off x="3889375" y="4913313"/>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540772" name="Rectangle 100"/>
          <p:cNvSpPr>
            <a:spLocks noChangeArrowheads="1"/>
          </p:cNvSpPr>
          <p:nvPr/>
        </p:nvSpPr>
        <p:spPr bwMode="auto">
          <a:xfrm>
            <a:off x="3995936" y="5013176"/>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540773" name="Rectangle 101"/>
          <p:cNvSpPr>
            <a:spLocks noChangeArrowheads="1"/>
          </p:cNvSpPr>
          <p:nvPr/>
        </p:nvSpPr>
        <p:spPr bwMode="auto">
          <a:xfrm>
            <a:off x="5294313" y="4913313"/>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540774" name="Rectangle 102"/>
          <p:cNvSpPr>
            <a:spLocks noChangeArrowheads="1"/>
          </p:cNvSpPr>
          <p:nvPr/>
        </p:nvSpPr>
        <p:spPr bwMode="auto">
          <a:xfrm>
            <a:off x="5413375" y="5019675"/>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2</a:t>
            </a:r>
            <a:endParaRPr lang="en-US" sz="1400" i="1" dirty="0"/>
          </a:p>
        </p:txBody>
      </p:sp>
      <p:sp>
        <p:nvSpPr>
          <p:cNvPr id="540775" name="Freeform 103"/>
          <p:cNvSpPr>
            <a:spLocks/>
          </p:cNvSpPr>
          <p:nvPr/>
        </p:nvSpPr>
        <p:spPr bwMode="auto">
          <a:xfrm>
            <a:off x="2411413" y="4113612"/>
            <a:ext cx="1008062" cy="554038"/>
          </a:xfrm>
          <a:custGeom>
            <a:avLst/>
            <a:gdLst/>
            <a:ahLst/>
            <a:cxnLst>
              <a:cxn ang="0">
                <a:pos x="173" y="85"/>
              </a:cxn>
              <a:cxn ang="0">
                <a:pos x="163" y="94"/>
              </a:cxn>
              <a:cxn ang="0">
                <a:pos x="11" y="94"/>
              </a:cxn>
              <a:cxn ang="0">
                <a:pos x="0" y="85"/>
              </a:cxn>
              <a:cxn ang="0">
                <a:pos x="0" y="8"/>
              </a:cxn>
              <a:cxn ang="0">
                <a:pos x="11" y="0"/>
              </a:cxn>
              <a:cxn ang="0">
                <a:pos x="163" y="0"/>
              </a:cxn>
              <a:cxn ang="0">
                <a:pos x="173" y="8"/>
              </a:cxn>
              <a:cxn ang="0">
                <a:pos x="173" y="85"/>
              </a:cxn>
            </a:cxnLst>
            <a:rect l="0" t="0" r="r" b="b"/>
            <a:pathLst>
              <a:path w="173" h="94">
                <a:moveTo>
                  <a:pt x="173" y="85"/>
                </a:moveTo>
                <a:cubicBezTo>
                  <a:pt x="173" y="90"/>
                  <a:pt x="168" y="94"/>
                  <a:pt x="163" y="94"/>
                </a:cubicBezTo>
                <a:cubicBezTo>
                  <a:pt x="11" y="94"/>
                  <a:pt x="11" y="94"/>
                  <a:pt x="11" y="94"/>
                </a:cubicBezTo>
                <a:cubicBezTo>
                  <a:pt x="5" y="94"/>
                  <a:pt x="0" y="90"/>
                  <a:pt x="0" y="85"/>
                </a:cubicBezTo>
                <a:cubicBezTo>
                  <a:pt x="0" y="8"/>
                  <a:pt x="0" y="8"/>
                  <a:pt x="0" y="8"/>
                </a:cubicBezTo>
                <a:cubicBezTo>
                  <a:pt x="0" y="3"/>
                  <a:pt x="5" y="0"/>
                  <a:pt x="11" y="0"/>
                </a:cubicBezTo>
                <a:cubicBezTo>
                  <a:pt x="163" y="0"/>
                  <a:pt x="163" y="0"/>
                  <a:pt x="163" y="0"/>
                </a:cubicBezTo>
                <a:cubicBezTo>
                  <a:pt x="168" y="0"/>
                  <a:pt x="173" y="3"/>
                  <a:pt x="173" y="8"/>
                </a:cubicBezTo>
                <a:lnTo>
                  <a:pt x="173" y="85"/>
                </a:lnTo>
                <a:close/>
              </a:path>
            </a:pathLst>
          </a:custGeom>
          <a:solidFill>
            <a:srgbClr val="D6E2E0"/>
          </a:solidFill>
          <a:ln w="9525">
            <a:noFill/>
            <a:round/>
            <a:headEnd/>
            <a:tailEnd/>
          </a:ln>
        </p:spPr>
        <p:txBody>
          <a:bodyPr/>
          <a:lstStyle/>
          <a:p>
            <a:endParaRPr lang="en-US" dirty="0"/>
          </a:p>
        </p:txBody>
      </p:sp>
      <p:sp>
        <p:nvSpPr>
          <p:cNvPr id="540781" name="Freeform 109"/>
          <p:cNvSpPr>
            <a:spLocks/>
          </p:cNvSpPr>
          <p:nvPr/>
        </p:nvSpPr>
        <p:spPr bwMode="auto">
          <a:xfrm>
            <a:off x="3210247" y="2495550"/>
            <a:ext cx="1001713" cy="561975"/>
          </a:xfrm>
          <a:custGeom>
            <a:avLst/>
            <a:gdLst/>
            <a:ahLst/>
            <a:cxnLst>
              <a:cxn ang="0">
                <a:pos x="172" y="86"/>
              </a:cxn>
              <a:cxn ang="0">
                <a:pos x="162" y="95"/>
              </a:cxn>
              <a:cxn ang="0">
                <a:pos x="10" y="95"/>
              </a:cxn>
              <a:cxn ang="0">
                <a:pos x="0" y="86"/>
              </a:cxn>
              <a:cxn ang="0">
                <a:pos x="0" y="9"/>
              </a:cxn>
              <a:cxn ang="0">
                <a:pos x="10" y="0"/>
              </a:cxn>
              <a:cxn ang="0">
                <a:pos x="162" y="0"/>
              </a:cxn>
              <a:cxn ang="0">
                <a:pos x="172" y="9"/>
              </a:cxn>
              <a:cxn ang="0">
                <a:pos x="172" y="86"/>
              </a:cxn>
            </a:cxnLst>
            <a:rect l="0" t="0" r="r" b="b"/>
            <a:pathLst>
              <a:path w="172" h="95">
                <a:moveTo>
                  <a:pt x="172" y="86"/>
                </a:moveTo>
                <a:cubicBezTo>
                  <a:pt x="172" y="91"/>
                  <a:pt x="168" y="95"/>
                  <a:pt x="162" y="95"/>
                </a:cubicBezTo>
                <a:cubicBezTo>
                  <a:pt x="10" y="95"/>
                  <a:pt x="10" y="95"/>
                  <a:pt x="10" y="95"/>
                </a:cubicBezTo>
                <a:cubicBezTo>
                  <a:pt x="4" y="95"/>
                  <a:pt x="0" y="91"/>
                  <a:pt x="0" y="86"/>
                </a:cubicBezTo>
                <a:cubicBezTo>
                  <a:pt x="0" y="9"/>
                  <a:pt x="0" y="9"/>
                  <a:pt x="0" y="9"/>
                </a:cubicBezTo>
                <a:cubicBezTo>
                  <a:pt x="0" y="4"/>
                  <a:pt x="4" y="0"/>
                  <a:pt x="10" y="0"/>
                </a:cubicBezTo>
                <a:cubicBezTo>
                  <a:pt x="162" y="0"/>
                  <a:pt x="162" y="0"/>
                  <a:pt x="162" y="0"/>
                </a:cubicBezTo>
                <a:cubicBezTo>
                  <a:pt x="168" y="0"/>
                  <a:pt x="172" y="4"/>
                  <a:pt x="172" y="9"/>
                </a:cubicBezTo>
                <a:lnTo>
                  <a:pt x="172" y="86"/>
                </a:lnTo>
                <a:close/>
              </a:path>
            </a:pathLst>
          </a:custGeom>
          <a:solidFill>
            <a:srgbClr val="D6E2E0"/>
          </a:solidFill>
          <a:ln w="9525">
            <a:noFill/>
            <a:round/>
            <a:headEnd/>
            <a:tailEnd/>
          </a:ln>
        </p:spPr>
        <p:txBody>
          <a:bodyPr/>
          <a:lstStyle/>
          <a:p>
            <a:endParaRPr lang="en-US" dirty="0"/>
          </a:p>
        </p:txBody>
      </p:sp>
      <p:sp>
        <p:nvSpPr>
          <p:cNvPr id="540743" name="TextBox 56"/>
          <p:cNvSpPr txBox="1">
            <a:spLocks noChangeArrowheads="1"/>
          </p:cNvSpPr>
          <p:nvPr/>
        </p:nvSpPr>
        <p:spPr bwMode="auto">
          <a:xfrm>
            <a:off x="3241799" y="2517836"/>
            <a:ext cx="970161" cy="523220"/>
          </a:xfrm>
          <a:prstGeom prst="rect">
            <a:avLst/>
          </a:prstGeom>
          <a:noFill/>
          <a:ln w="9525">
            <a:noFill/>
            <a:miter lim="800000"/>
            <a:headEnd/>
            <a:tailEnd/>
          </a:ln>
        </p:spPr>
        <p:txBody>
          <a:bodyPr wrap="square" anchor="ctr">
            <a:spAutoFit/>
          </a:bodyPr>
          <a:lstStyle/>
          <a:p>
            <a:pPr algn="ctr"/>
            <a:r>
              <a:rPr lang="en-US" sz="1400" i="1" dirty="0">
                <a:ea typeface="MS PGothic" pitchFamily="34" charset="-128"/>
              </a:rPr>
              <a:t>Increase in demand</a:t>
            </a:r>
          </a:p>
        </p:txBody>
      </p:sp>
      <p:sp>
        <p:nvSpPr>
          <p:cNvPr id="540741" name="TextBox 56"/>
          <p:cNvSpPr txBox="1">
            <a:spLocks noChangeArrowheads="1"/>
          </p:cNvSpPr>
          <p:nvPr/>
        </p:nvSpPr>
        <p:spPr bwMode="auto">
          <a:xfrm>
            <a:off x="2377111" y="4120052"/>
            <a:ext cx="1057275" cy="523220"/>
          </a:xfrm>
          <a:prstGeom prst="rect">
            <a:avLst/>
          </a:prstGeom>
          <a:noFill/>
          <a:ln w="9525">
            <a:noFill/>
            <a:miter lim="800000"/>
            <a:headEnd/>
            <a:tailEnd/>
          </a:ln>
        </p:spPr>
        <p:txBody>
          <a:bodyPr wrap="square" anchor="ctr">
            <a:spAutoFit/>
          </a:bodyPr>
          <a:lstStyle/>
          <a:p>
            <a:pPr algn="ctr"/>
            <a:r>
              <a:rPr lang="en-US" sz="1400" i="1" dirty="0">
                <a:ea typeface="MS PGothic" pitchFamily="34" charset="-128"/>
              </a:rPr>
              <a:t>Decrease in demand</a:t>
            </a:r>
          </a:p>
        </p:txBody>
      </p:sp>
      <p:sp>
        <p:nvSpPr>
          <p:cNvPr id="540787" name="Text Box 115"/>
          <p:cNvSpPr txBox="1">
            <a:spLocks noChangeArrowheads="1"/>
          </p:cNvSpPr>
          <p:nvPr/>
        </p:nvSpPr>
        <p:spPr bwMode="auto">
          <a:xfrm>
            <a:off x="5076056" y="990599"/>
            <a:ext cx="3839344" cy="3044825"/>
          </a:xfrm>
          <a:prstGeom prst="rect">
            <a:avLst/>
          </a:prstGeom>
          <a:solidFill>
            <a:schemeClr val="accent5">
              <a:lumMod val="20000"/>
              <a:lumOff val="80000"/>
            </a:schemeClr>
          </a:solidFill>
          <a:ln w="57150" cmpd="thinThick" algn="ctr">
            <a:noFill/>
            <a:miter lim="800000"/>
            <a:headEnd/>
            <a:tailEnd type="none" w="sm" len="lg"/>
          </a:ln>
          <a:effectLst/>
        </p:spPr>
        <p:txBody>
          <a:bodyPr anchor="ctr"/>
          <a:lstStyle/>
          <a:p>
            <a:pPr marL="115888" lvl="1" algn="ctr">
              <a:lnSpc>
                <a:spcPct val="100000"/>
              </a:lnSpc>
              <a:spcBef>
                <a:spcPct val="20000"/>
              </a:spcBef>
              <a:buClr>
                <a:schemeClr val="tx1"/>
              </a:buClr>
            </a:pPr>
            <a:r>
              <a:rPr lang="en-US" sz="2400" dirty="0"/>
              <a:t>An </a:t>
            </a:r>
            <a:r>
              <a:rPr lang="en-US" sz="2400" dirty="0" smtClean="0"/>
              <a:t>“</a:t>
            </a:r>
            <a:r>
              <a:rPr lang="en-US" sz="2400" b="1" dirty="0" smtClean="0"/>
              <a:t>increase </a:t>
            </a:r>
            <a:r>
              <a:rPr lang="en-US" sz="2400" b="1" dirty="0"/>
              <a:t>in </a:t>
            </a:r>
            <a:r>
              <a:rPr lang="en-US" sz="2400" b="1" dirty="0" smtClean="0"/>
              <a:t>demand”</a:t>
            </a:r>
            <a:r>
              <a:rPr lang="en-US" sz="2400" dirty="0" smtClean="0"/>
              <a:t> </a:t>
            </a:r>
            <a:r>
              <a:rPr lang="en-US" sz="2400" dirty="0"/>
              <a:t>means a </a:t>
            </a:r>
            <a:r>
              <a:rPr lang="en-US" sz="2400" i="1" dirty="0"/>
              <a:t>rightward</a:t>
            </a:r>
            <a:r>
              <a:rPr lang="en-US" sz="2400" dirty="0"/>
              <a:t> shift of the demand curve: </a:t>
            </a:r>
            <a:r>
              <a:rPr lang="en-US" sz="2400" dirty="0" smtClean="0"/>
              <a:t/>
            </a:r>
            <a:br>
              <a:rPr lang="en-US" sz="2400" dirty="0" smtClean="0"/>
            </a:br>
            <a:r>
              <a:rPr lang="en-US" sz="2400" dirty="0" smtClean="0"/>
              <a:t>at </a:t>
            </a:r>
            <a:r>
              <a:rPr lang="en-US" sz="2400" dirty="0"/>
              <a:t>any given price, consumers demand a larger quantity than before.  (</a:t>
            </a:r>
            <a:r>
              <a:rPr lang="en-US" sz="2400" i="1" dirty="0"/>
              <a:t>D</a:t>
            </a:r>
            <a:r>
              <a:rPr lang="en-US" sz="2400" i="1" baseline="-25000" dirty="0"/>
              <a:t>1</a:t>
            </a:r>
            <a:r>
              <a:rPr lang="en-US" sz="2400" dirty="0">
                <a:sym typeface="Wingdings" pitchFamily="2" charset="2"/>
              </a:rPr>
              <a:t></a:t>
            </a:r>
            <a:r>
              <a:rPr lang="en-US" sz="2400" i="1" dirty="0">
                <a:sym typeface="Wingdings" pitchFamily="2" charset="2"/>
              </a:rPr>
              <a:t>D</a:t>
            </a:r>
            <a:r>
              <a:rPr lang="en-US" sz="2400" i="1" baseline="-25000" dirty="0">
                <a:sym typeface="Wingdings" pitchFamily="2" charset="2"/>
              </a:rPr>
              <a:t>2</a:t>
            </a:r>
            <a:r>
              <a:rPr lang="en-US" sz="2400" dirty="0">
                <a:sym typeface="Wingdings" pitchFamily="2" charset="2"/>
              </a:rPr>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40712"/>
                                        </p:tgtEl>
                                        <p:attrNameLst>
                                          <p:attrName>style.visibility</p:attrName>
                                        </p:attrNameLst>
                                      </p:cBhvr>
                                      <p:to>
                                        <p:strVal val="visible"/>
                                      </p:to>
                                    </p:set>
                                    <p:animEffect transition="in" filter="box(in)">
                                      <p:cBhvr>
                                        <p:cTn id="7" dur="500"/>
                                        <p:tgtEl>
                                          <p:spTgt spid="54071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40767"/>
                                        </p:tgtEl>
                                        <p:attrNameLst>
                                          <p:attrName>style.visibility</p:attrName>
                                        </p:attrNameLst>
                                      </p:cBhvr>
                                      <p:to>
                                        <p:strVal val="visible"/>
                                      </p:to>
                                    </p:set>
                                    <p:animEffect transition="in" filter="wipe(right)">
                                      <p:cBhvr>
                                        <p:cTn id="11" dur="500"/>
                                        <p:tgtEl>
                                          <p:spTgt spid="54076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40768"/>
                                        </p:tgtEl>
                                        <p:attrNameLst>
                                          <p:attrName>style.visibility</p:attrName>
                                        </p:attrNameLst>
                                      </p:cBhvr>
                                      <p:to>
                                        <p:strVal val="visible"/>
                                      </p:to>
                                    </p:set>
                                    <p:animEffect transition="in" filter="wipe(right)">
                                      <p:cBhvr>
                                        <p:cTn id="15" dur="500"/>
                                        <p:tgtEl>
                                          <p:spTgt spid="54076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540775"/>
                                        </p:tgtEl>
                                        <p:attrNameLst>
                                          <p:attrName>style.visibility</p:attrName>
                                        </p:attrNameLst>
                                      </p:cBhvr>
                                      <p:to>
                                        <p:strVal val="visible"/>
                                      </p:to>
                                    </p:set>
                                    <p:animEffect transition="in" filter="wipe(right)">
                                      <p:cBhvr>
                                        <p:cTn id="19" dur="500"/>
                                        <p:tgtEl>
                                          <p:spTgt spid="540775"/>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40741"/>
                                        </p:tgtEl>
                                        <p:attrNameLst>
                                          <p:attrName>style.visibility</p:attrName>
                                        </p:attrNameLst>
                                      </p:cBhvr>
                                      <p:to>
                                        <p:strVal val="visible"/>
                                      </p:to>
                                    </p:set>
                                    <p:animEffect transition="in" filter="wipe(right)">
                                      <p:cBhvr>
                                        <p:cTn id="23" dur="500"/>
                                        <p:tgtEl>
                                          <p:spTgt spid="540741"/>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540762"/>
                                        </p:tgtEl>
                                        <p:attrNameLst>
                                          <p:attrName>style.visibility</p:attrName>
                                        </p:attrNameLst>
                                      </p:cBhvr>
                                      <p:to>
                                        <p:strVal val="visible"/>
                                      </p:to>
                                    </p:set>
                                    <p:animEffect transition="in" filter="wipe(right)">
                                      <p:cBhvr>
                                        <p:cTn id="27" dur="500"/>
                                        <p:tgtEl>
                                          <p:spTgt spid="540762"/>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540769"/>
                                        </p:tgtEl>
                                        <p:attrNameLst>
                                          <p:attrName>style.visibility</p:attrName>
                                        </p:attrNameLst>
                                      </p:cBhvr>
                                      <p:to>
                                        <p:strVal val="visible"/>
                                      </p:to>
                                    </p:set>
                                    <p:animEffect transition="in" filter="wipe(right)">
                                      <p:cBhvr>
                                        <p:cTn id="31" dur="500"/>
                                        <p:tgtEl>
                                          <p:spTgt spid="540769"/>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540770"/>
                                        </p:tgtEl>
                                        <p:attrNameLst>
                                          <p:attrName>style.visibility</p:attrName>
                                        </p:attrNameLst>
                                      </p:cBhvr>
                                      <p:to>
                                        <p:strVal val="visible"/>
                                      </p:to>
                                    </p:set>
                                    <p:animEffect transition="in" filter="wipe(right)">
                                      <p:cBhvr>
                                        <p:cTn id="35" dur="500"/>
                                        <p:tgtEl>
                                          <p:spTgt spid="540770"/>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540787"/>
                                        </p:tgtEl>
                                        <p:attrNameLst>
                                          <p:attrName>style.visibility</p:attrName>
                                        </p:attrNameLst>
                                      </p:cBhvr>
                                      <p:to>
                                        <p:strVal val="visible"/>
                                      </p:to>
                                    </p:set>
                                    <p:animEffect transition="in" filter="box(in)">
                                      <p:cBhvr>
                                        <p:cTn id="40" dur="500"/>
                                        <p:tgtEl>
                                          <p:spTgt spid="540787"/>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540765"/>
                                        </p:tgtEl>
                                        <p:attrNameLst>
                                          <p:attrName>style.visibility</p:attrName>
                                        </p:attrNameLst>
                                      </p:cBhvr>
                                      <p:to>
                                        <p:strVal val="visible"/>
                                      </p:to>
                                    </p:set>
                                    <p:animEffect transition="in" filter="wipe(left)">
                                      <p:cBhvr>
                                        <p:cTn id="44" dur="500"/>
                                        <p:tgtEl>
                                          <p:spTgt spid="540765"/>
                                        </p:tgtEl>
                                      </p:cBhvr>
                                    </p:animEffect>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540766"/>
                                        </p:tgtEl>
                                        <p:attrNameLst>
                                          <p:attrName>style.visibility</p:attrName>
                                        </p:attrNameLst>
                                      </p:cBhvr>
                                      <p:to>
                                        <p:strVal val="visible"/>
                                      </p:to>
                                    </p:set>
                                    <p:animEffect transition="in" filter="wipe(left)">
                                      <p:cBhvr>
                                        <p:cTn id="48" dur="500"/>
                                        <p:tgtEl>
                                          <p:spTgt spid="540766"/>
                                        </p:tgtEl>
                                      </p:cBhvr>
                                    </p:animEffect>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540781"/>
                                        </p:tgtEl>
                                        <p:attrNameLst>
                                          <p:attrName>style.visibility</p:attrName>
                                        </p:attrNameLst>
                                      </p:cBhvr>
                                      <p:to>
                                        <p:strVal val="visible"/>
                                      </p:to>
                                    </p:set>
                                    <p:animEffect transition="in" filter="wipe(left)">
                                      <p:cBhvr>
                                        <p:cTn id="52" dur="500"/>
                                        <p:tgtEl>
                                          <p:spTgt spid="540781"/>
                                        </p:tgtEl>
                                      </p:cBhvr>
                                    </p:animEffect>
                                  </p:childTnLst>
                                </p:cTn>
                              </p:par>
                            </p:childTnLst>
                          </p:cTn>
                        </p:par>
                        <p:par>
                          <p:cTn id="53" fill="hold">
                            <p:stCondLst>
                              <p:cond delay="2000"/>
                            </p:stCondLst>
                            <p:childTnLst>
                              <p:par>
                                <p:cTn id="54" presetID="22" presetClass="entr" presetSubtype="8" fill="hold" grpId="0" nodeType="afterEffect">
                                  <p:stCondLst>
                                    <p:cond delay="0"/>
                                  </p:stCondLst>
                                  <p:childTnLst>
                                    <p:set>
                                      <p:cBhvr>
                                        <p:cTn id="55" dur="1" fill="hold">
                                          <p:stCondLst>
                                            <p:cond delay="0"/>
                                          </p:stCondLst>
                                        </p:cTn>
                                        <p:tgtEl>
                                          <p:spTgt spid="540743"/>
                                        </p:tgtEl>
                                        <p:attrNameLst>
                                          <p:attrName>style.visibility</p:attrName>
                                        </p:attrNameLst>
                                      </p:cBhvr>
                                      <p:to>
                                        <p:strVal val="visible"/>
                                      </p:to>
                                    </p:set>
                                    <p:animEffect transition="in" filter="wipe(left)">
                                      <p:cBhvr>
                                        <p:cTn id="56" dur="500"/>
                                        <p:tgtEl>
                                          <p:spTgt spid="540743"/>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540764"/>
                                        </p:tgtEl>
                                        <p:attrNameLst>
                                          <p:attrName>style.visibility</p:attrName>
                                        </p:attrNameLst>
                                      </p:cBhvr>
                                      <p:to>
                                        <p:strVal val="visible"/>
                                      </p:to>
                                    </p:set>
                                    <p:animEffect transition="in" filter="wipe(left)">
                                      <p:cBhvr>
                                        <p:cTn id="60" dur="500"/>
                                        <p:tgtEl>
                                          <p:spTgt spid="540764"/>
                                        </p:tgtEl>
                                      </p:cBhvr>
                                    </p:animEffect>
                                  </p:childTnLst>
                                </p:cTn>
                              </p:par>
                            </p:childTnLst>
                          </p:cTn>
                        </p:par>
                        <p:par>
                          <p:cTn id="61" fill="hold">
                            <p:stCondLst>
                              <p:cond delay="3000"/>
                            </p:stCondLst>
                            <p:childTnLst>
                              <p:par>
                                <p:cTn id="62" presetID="22" presetClass="entr" presetSubtype="8" fill="hold" grpId="0" nodeType="afterEffect">
                                  <p:stCondLst>
                                    <p:cond delay="0"/>
                                  </p:stCondLst>
                                  <p:childTnLst>
                                    <p:set>
                                      <p:cBhvr>
                                        <p:cTn id="63" dur="1" fill="hold">
                                          <p:stCondLst>
                                            <p:cond delay="0"/>
                                          </p:stCondLst>
                                        </p:cTn>
                                        <p:tgtEl>
                                          <p:spTgt spid="540773"/>
                                        </p:tgtEl>
                                        <p:attrNameLst>
                                          <p:attrName>style.visibility</p:attrName>
                                        </p:attrNameLst>
                                      </p:cBhvr>
                                      <p:to>
                                        <p:strVal val="visible"/>
                                      </p:to>
                                    </p:set>
                                    <p:animEffect transition="in" filter="wipe(left)">
                                      <p:cBhvr>
                                        <p:cTn id="64" dur="500"/>
                                        <p:tgtEl>
                                          <p:spTgt spid="540773"/>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540774"/>
                                        </p:tgtEl>
                                        <p:attrNameLst>
                                          <p:attrName>style.visibility</p:attrName>
                                        </p:attrNameLst>
                                      </p:cBhvr>
                                      <p:to>
                                        <p:strVal val="visible"/>
                                      </p:to>
                                    </p:set>
                                    <p:animEffect transition="in" filter="wipe(left)">
                                      <p:cBhvr>
                                        <p:cTn id="68" dur="500"/>
                                        <p:tgtEl>
                                          <p:spTgt spid="540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712" grpId="0" animBg="1"/>
      <p:bldP spid="540762" grpId="0" animBg="1"/>
      <p:bldP spid="540764" grpId="0" animBg="1"/>
      <p:bldP spid="540765" grpId="0" animBg="1"/>
      <p:bldP spid="540766" grpId="0" animBg="1"/>
      <p:bldP spid="540767" grpId="0" animBg="1"/>
      <p:bldP spid="540768" grpId="0" animBg="1"/>
      <p:bldP spid="540769" grpId="0"/>
      <p:bldP spid="540770" grpId="0"/>
      <p:bldP spid="540773" grpId="0"/>
      <p:bldP spid="540774" grpId="0"/>
      <p:bldP spid="540775" grpId="0" animBg="1"/>
      <p:bldP spid="540781" grpId="0" animBg="1"/>
      <p:bldP spid="540743" grpId="0"/>
      <p:bldP spid="540741" grpId="0"/>
      <p:bldP spid="54078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5011" name="Rectangle 3"/>
          <p:cNvSpPr>
            <a:spLocks noGrp="1" noRot="1" noChangeArrowheads="1"/>
          </p:cNvSpPr>
          <p:nvPr>
            <p:ph type="title"/>
          </p:nvPr>
        </p:nvSpPr>
        <p:spPr>
          <a:xfrm>
            <a:off x="899592" y="60325"/>
            <a:ext cx="8064896" cy="555625"/>
          </a:xfrm>
        </p:spPr>
        <p:txBody>
          <a:bodyPr/>
          <a:lstStyle/>
          <a:p>
            <a:r>
              <a:rPr lang="en-US" dirty="0"/>
              <a:t>What Causes a Demand Curve to Shift?</a:t>
            </a:r>
          </a:p>
        </p:txBody>
      </p:sp>
      <p:sp>
        <p:nvSpPr>
          <p:cNvPr id="555027" name="Rectangle 19"/>
          <p:cNvSpPr>
            <a:spLocks noGrp="1" noChangeArrowheads="1"/>
          </p:cNvSpPr>
          <p:nvPr>
            <p:ph type="body" idx="1"/>
          </p:nvPr>
        </p:nvSpPr>
        <p:spPr>
          <a:xfrm>
            <a:off x="899592" y="980728"/>
            <a:ext cx="8011046" cy="5342285"/>
          </a:xfrm>
          <a:noFill/>
          <a:ln/>
        </p:spPr>
        <p:txBody>
          <a:bodyPr/>
          <a:lstStyle/>
          <a:p>
            <a:pPr>
              <a:buNone/>
            </a:pPr>
            <a:r>
              <a:rPr lang="en-US" b="1" dirty="0"/>
              <a:t>Changes in the Prices of Related </a:t>
            </a:r>
            <a:r>
              <a:rPr lang="en-US" b="1" dirty="0" smtClean="0"/>
              <a:t>Goods</a:t>
            </a:r>
          </a:p>
          <a:p>
            <a:pPr>
              <a:buNone/>
            </a:pPr>
            <a:endParaRPr lang="en-US" dirty="0" smtClean="0"/>
          </a:p>
          <a:p>
            <a:pPr lvl="1"/>
            <a:r>
              <a:rPr lang="en-US" b="1" dirty="0" smtClean="0"/>
              <a:t>Substitutes</a:t>
            </a:r>
            <a:r>
              <a:rPr lang="en-US" dirty="0"/>
              <a:t>: Two goods are </a:t>
            </a:r>
            <a:r>
              <a:rPr lang="en-US" b="1" dirty="0"/>
              <a:t>substitutes</a:t>
            </a:r>
            <a:r>
              <a:rPr lang="en-US" dirty="0"/>
              <a:t> if a fall in the price of one of the goods makes consumers less willing to buy the other good. </a:t>
            </a:r>
          </a:p>
          <a:p>
            <a:pPr lvl="1">
              <a:buNone/>
            </a:pPr>
            <a:endParaRPr lang="en-US" dirty="0"/>
          </a:p>
          <a:p>
            <a:pPr lvl="1"/>
            <a:r>
              <a:rPr lang="en-US" b="1" dirty="0"/>
              <a:t>Complements</a:t>
            </a:r>
            <a:r>
              <a:rPr lang="en-US" dirty="0"/>
              <a:t>: Two goods are </a:t>
            </a:r>
            <a:r>
              <a:rPr lang="en-US" b="1" dirty="0"/>
              <a:t>complements</a:t>
            </a:r>
            <a:r>
              <a:rPr lang="en-US" dirty="0"/>
              <a:t> if a fall in the price of one good makes people more willing to buy the other good.</a:t>
            </a:r>
            <a:r>
              <a:rPr lang="en-US" sz="2800" dirty="0"/>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55027">
                                            <p:txEl>
                                              <p:pRg st="0" end="0"/>
                                            </p:txEl>
                                          </p:spTgt>
                                        </p:tgtEl>
                                        <p:attrNameLst>
                                          <p:attrName>style.visibility</p:attrName>
                                        </p:attrNameLst>
                                      </p:cBhvr>
                                      <p:to>
                                        <p:strVal val="visible"/>
                                      </p:to>
                                    </p:set>
                                    <p:animEffect transition="in" filter="wipe(left)">
                                      <p:cBhvr>
                                        <p:cTn id="7" dur="500"/>
                                        <p:tgtEl>
                                          <p:spTgt spid="555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55027">
                                            <p:txEl>
                                              <p:pRg st="2" end="2"/>
                                            </p:txEl>
                                          </p:spTgt>
                                        </p:tgtEl>
                                        <p:attrNameLst>
                                          <p:attrName>style.visibility</p:attrName>
                                        </p:attrNameLst>
                                      </p:cBhvr>
                                      <p:to>
                                        <p:strVal val="visible"/>
                                      </p:to>
                                    </p:set>
                                    <p:animEffect transition="in" filter="wipe(left)">
                                      <p:cBhvr>
                                        <p:cTn id="12" dur="500"/>
                                        <p:tgtEl>
                                          <p:spTgt spid="5550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55027">
                                            <p:txEl>
                                              <p:pRg st="4" end="4"/>
                                            </p:txEl>
                                          </p:spTgt>
                                        </p:tgtEl>
                                        <p:attrNameLst>
                                          <p:attrName>style.visibility</p:attrName>
                                        </p:attrNameLst>
                                      </p:cBhvr>
                                      <p:to>
                                        <p:strVal val="visible"/>
                                      </p:to>
                                    </p:set>
                                    <p:animEffect transition="in" filter="wipe(left)">
                                      <p:cBhvr>
                                        <p:cTn id="17" dur="500"/>
                                        <p:tgtEl>
                                          <p:spTgt spid="555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7058" name="Rectangle 2"/>
          <p:cNvSpPr>
            <a:spLocks noGrp="1" noRot="1" noChangeArrowheads="1"/>
          </p:cNvSpPr>
          <p:nvPr>
            <p:ph type="title"/>
          </p:nvPr>
        </p:nvSpPr>
        <p:spPr>
          <a:xfrm>
            <a:off x="899592" y="60325"/>
            <a:ext cx="8064896" cy="555625"/>
          </a:xfrm>
        </p:spPr>
        <p:txBody>
          <a:bodyPr/>
          <a:lstStyle/>
          <a:p>
            <a:r>
              <a:rPr lang="en-US" dirty="0"/>
              <a:t>What Causes a Demand Curve to Shift?</a:t>
            </a:r>
          </a:p>
        </p:txBody>
      </p:sp>
      <p:sp>
        <p:nvSpPr>
          <p:cNvPr id="557061" name="Rectangle 5"/>
          <p:cNvSpPr>
            <a:spLocks noGrp="1" noChangeArrowheads="1"/>
          </p:cNvSpPr>
          <p:nvPr>
            <p:ph type="body" idx="1"/>
          </p:nvPr>
        </p:nvSpPr>
        <p:spPr>
          <a:xfrm>
            <a:off x="899592" y="908720"/>
            <a:ext cx="7992888" cy="5217443"/>
          </a:xfrm>
          <a:noFill/>
          <a:ln/>
        </p:spPr>
        <p:txBody>
          <a:bodyPr/>
          <a:lstStyle/>
          <a:p>
            <a:pPr>
              <a:buNone/>
            </a:pPr>
            <a:r>
              <a:rPr lang="en-US" b="1" dirty="0"/>
              <a:t>Changes in </a:t>
            </a:r>
            <a:r>
              <a:rPr lang="en-US" b="1" dirty="0" smtClean="0"/>
              <a:t>Income</a:t>
            </a:r>
            <a:br>
              <a:rPr lang="en-US" b="1" dirty="0" smtClean="0"/>
            </a:br>
            <a:endParaRPr lang="en-US" dirty="0"/>
          </a:p>
          <a:p>
            <a:pPr lvl="1"/>
            <a:r>
              <a:rPr lang="en-US" b="1" dirty="0"/>
              <a:t>Normal Goods</a:t>
            </a:r>
            <a:r>
              <a:rPr lang="en-US" dirty="0"/>
              <a:t>: When a rise in income increases the demand for a good </a:t>
            </a:r>
            <a:r>
              <a:rPr lang="en-US" dirty="0" smtClean="0"/>
              <a:t>— </a:t>
            </a:r>
            <a:r>
              <a:rPr lang="en-US" dirty="0"/>
              <a:t>the normal case </a:t>
            </a:r>
            <a:r>
              <a:rPr lang="en-US" dirty="0" smtClean="0"/>
              <a:t>— </a:t>
            </a:r>
            <a:r>
              <a:rPr lang="en-US" dirty="0"/>
              <a:t>we say that the good is a </a:t>
            </a:r>
            <a:r>
              <a:rPr lang="en-US" b="1" dirty="0"/>
              <a:t>normal</a:t>
            </a:r>
            <a:r>
              <a:rPr lang="en-US" dirty="0"/>
              <a:t> </a:t>
            </a:r>
            <a:r>
              <a:rPr lang="en-US" b="1" dirty="0"/>
              <a:t>good</a:t>
            </a:r>
            <a:r>
              <a:rPr lang="en-US" dirty="0"/>
              <a:t>. </a:t>
            </a:r>
          </a:p>
          <a:p>
            <a:pPr lvl="1"/>
            <a:r>
              <a:rPr lang="en-US" b="1" dirty="0"/>
              <a:t>Inferior Goods:</a:t>
            </a:r>
            <a:r>
              <a:rPr lang="en-US" dirty="0"/>
              <a:t> When a rise in income decreases the demand for a good, it is an </a:t>
            </a:r>
            <a:r>
              <a:rPr lang="en-US" b="1" dirty="0"/>
              <a:t>inferior good</a:t>
            </a:r>
            <a:r>
              <a:rPr lang="en-US" dirty="0"/>
              <a:t>. </a:t>
            </a:r>
            <a:endParaRPr lang="en-US" dirty="0" smtClean="0"/>
          </a:p>
          <a:p>
            <a:pPr lvl="1">
              <a:buNone/>
            </a:pPr>
            <a:endParaRPr lang="en-US" dirty="0"/>
          </a:p>
          <a:p>
            <a:pPr>
              <a:buNone/>
            </a:pPr>
            <a:r>
              <a:rPr lang="en-US" b="1" dirty="0"/>
              <a:t>Changes in </a:t>
            </a:r>
            <a:r>
              <a:rPr lang="en-US" b="1" dirty="0" smtClean="0"/>
              <a:t>Tastes</a:t>
            </a:r>
          </a:p>
          <a:p>
            <a:pPr>
              <a:buNone/>
            </a:pPr>
            <a:endParaRPr lang="en-US" dirty="0"/>
          </a:p>
          <a:p>
            <a:pPr>
              <a:buNone/>
            </a:pPr>
            <a:r>
              <a:rPr lang="en-US" b="1" dirty="0"/>
              <a:t>Changes in Expectations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57061">
                                            <p:txEl>
                                              <p:pRg st="0" end="0"/>
                                            </p:txEl>
                                          </p:spTgt>
                                        </p:tgtEl>
                                        <p:attrNameLst>
                                          <p:attrName>style.visibility</p:attrName>
                                        </p:attrNameLst>
                                      </p:cBhvr>
                                      <p:to>
                                        <p:strVal val="visible"/>
                                      </p:to>
                                    </p:set>
                                    <p:animEffect transition="in" filter="wipe(left)">
                                      <p:cBhvr>
                                        <p:cTn id="7" dur="500"/>
                                        <p:tgtEl>
                                          <p:spTgt spid="5570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57061">
                                            <p:txEl>
                                              <p:pRg st="1" end="1"/>
                                            </p:txEl>
                                          </p:spTgt>
                                        </p:tgtEl>
                                        <p:attrNameLst>
                                          <p:attrName>style.visibility</p:attrName>
                                        </p:attrNameLst>
                                      </p:cBhvr>
                                      <p:to>
                                        <p:strVal val="visible"/>
                                      </p:to>
                                    </p:set>
                                    <p:animEffect transition="in" filter="wipe(left)">
                                      <p:cBhvr>
                                        <p:cTn id="12" dur="500"/>
                                        <p:tgtEl>
                                          <p:spTgt spid="5570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57061">
                                            <p:txEl>
                                              <p:pRg st="2" end="2"/>
                                            </p:txEl>
                                          </p:spTgt>
                                        </p:tgtEl>
                                        <p:attrNameLst>
                                          <p:attrName>style.visibility</p:attrName>
                                        </p:attrNameLst>
                                      </p:cBhvr>
                                      <p:to>
                                        <p:strVal val="visible"/>
                                      </p:to>
                                    </p:set>
                                    <p:animEffect transition="in" filter="wipe(left)">
                                      <p:cBhvr>
                                        <p:cTn id="17" dur="500"/>
                                        <p:tgtEl>
                                          <p:spTgt spid="55706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57061">
                                            <p:txEl>
                                              <p:pRg st="4" end="4"/>
                                            </p:txEl>
                                          </p:spTgt>
                                        </p:tgtEl>
                                        <p:attrNameLst>
                                          <p:attrName>style.visibility</p:attrName>
                                        </p:attrNameLst>
                                      </p:cBhvr>
                                      <p:to>
                                        <p:strVal val="visible"/>
                                      </p:to>
                                    </p:set>
                                    <p:animEffect transition="in" filter="wipe(left)">
                                      <p:cBhvr>
                                        <p:cTn id="22" dur="500"/>
                                        <p:tgtEl>
                                          <p:spTgt spid="55706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57061">
                                            <p:txEl>
                                              <p:pRg st="6" end="6"/>
                                            </p:txEl>
                                          </p:spTgt>
                                        </p:tgtEl>
                                        <p:attrNameLst>
                                          <p:attrName>style.visibility</p:attrName>
                                        </p:attrNameLst>
                                      </p:cBhvr>
                                      <p:to>
                                        <p:strVal val="visible"/>
                                      </p:to>
                                    </p:set>
                                    <p:animEffect transition="in" filter="wipe(left)">
                                      <p:cBhvr>
                                        <p:cTn id="27" dur="500"/>
                                        <p:tgtEl>
                                          <p:spTgt spid="55706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563658" name="Straight Connector 86"/>
          <p:cNvCxnSpPr>
            <a:cxnSpLocks noChangeShapeType="1"/>
          </p:cNvCxnSpPr>
          <p:nvPr/>
        </p:nvCxnSpPr>
        <p:spPr bwMode="auto">
          <a:xfrm>
            <a:off x="7264400" y="4381649"/>
            <a:ext cx="1600200" cy="1588"/>
          </a:xfrm>
          <a:prstGeom prst="line">
            <a:avLst/>
          </a:prstGeom>
          <a:noFill/>
          <a:ln w="22225">
            <a:solidFill>
              <a:srgbClr val="9C9C9C"/>
            </a:solidFill>
            <a:prstDash val="sysDot"/>
            <a:round/>
            <a:headEnd/>
            <a:tailEnd type="none" w="med" len="lg"/>
          </a:ln>
        </p:spPr>
      </p:cxnSp>
      <p:cxnSp>
        <p:nvCxnSpPr>
          <p:cNvPr id="563659" name="Straight Connector 86"/>
          <p:cNvCxnSpPr>
            <a:cxnSpLocks noChangeShapeType="1"/>
          </p:cNvCxnSpPr>
          <p:nvPr/>
        </p:nvCxnSpPr>
        <p:spPr bwMode="auto">
          <a:xfrm>
            <a:off x="7264400" y="3495824"/>
            <a:ext cx="609600" cy="1588"/>
          </a:xfrm>
          <a:prstGeom prst="line">
            <a:avLst/>
          </a:prstGeom>
          <a:noFill/>
          <a:ln w="22225">
            <a:solidFill>
              <a:srgbClr val="9C9C9C"/>
            </a:solidFill>
            <a:prstDash val="sysDot"/>
            <a:round/>
            <a:headEnd/>
            <a:tailEnd type="none" w="med" len="lg"/>
          </a:ln>
        </p:spPr>
      </p:cxnSp>
      <p:cxnSp>
        <p:nvCxnSpPr>
          <p:cNvPr id="563660" name="Straight Connector 86"/>
          <p:cNvCxnSpPr>
            <a:cxnSpLocks noChangeShapeType="1"/>
          </p:cNvCxnSpPr>
          <p:nvPr/>
        </p:nvCxnSpPr>
        <p:spPr bwMode="auto">
          <a:xfrm>
            <a:off x="7827963" y="3543449"/>
            <a:ext cx="0" cy="1524000"/>
          </a:xfrm>
          <a:prstGeom prst="line">
            <a:avLst/>
          </a:prstGeom>
          <a:noFill/>
          <a:ln w="22225">
            <a:solidFill>
              <a:srgbClr val="9C9C9C"/>
            </a:solidFill>
            <a:prstDash val="sysDot"/>
            <a:round/>
            <a:headEnd/>
            <a:tailEnd type="none" w="med" len="lg"/>
          </a:ln>
        </p:spPr>
      </p:cxnSp>
      <p:cxnSp>
        <p:nvCxnSpPr>
          <p:cNvPr id="563661" name="Straight Connector 86"/>
          <p:cNvCxnSpPr>
            <a:cxnSpLocks noChangeShapeType="1"/>
          </p:cNvCxnSpPr>
          <p:nvPr/>
        </p:nvCxnSpPr>
        <p:spPr bwMode="auto">
          <a:xfrm>
            <a:off x="8864600" y="4383237"/>
            <a:ext cx="0" cy="684212"/>
          </a:xfrm>
          <a:prstGeom prst="line">
            <a:avLst/>
          </a:prstGeom>
          <a:noFill/>
          <a:ln w="22225">
            <a:solidFill>
              <a:srgbClr val="9C9C9C"/>
            </a:solidFill>
            <a:prstDash val="sysDot"/>
            <a:round/>
            <a:headEnd/>
            <a:tailEnd type="none" w="med" len="lg"/>
          </a:ln>
        </p:spPr>
      </p:cxnSp>
      <p:cxnSp>
        <p:nvCxnSpPr>
          <p:cNvPr id="563653" name="Straight Connector 86"/>
          <p:cNvCxnSpPr>
            <a:cxnSpLocks noChangeShapeType="1"/>
          </p:cNvCxnSpPr>
          <p:nvPr/>
        </p:nvCxnSpPr>
        <p:spPr bwMode="auto">
          <a:xfrm>
            <a:off x="4254500" y="4381649"/>
            <a:ext cx="2438400" cy="3175"/>
          </a:xfrm>
          <a:prstGeom prst="line">
            <a:avLst/>
          </a:prstGeom>
          <a:noFill/>
          <a:ln w="22225">
            <a:solidFill>
              <a:srgbClr val="9C9C9C"/>
            </a:solidFill>
            <a:prstDash val="sysDot"/>
            <a:round/>
            <a:headEnd/>
            <a:tailEnd type="none" w="med" len="lg"/>
          </a:ln>
        </p:spPr>
      </p:cxnSp>
      <p:cxnSp>
        <p:nvCxnSpPr>
          <p:cNvPr id="563654" name="Straight Connector 86"/>
          <p:cNvCxnSpPr>
            <a:cxnSpLocks noChangeShapeType="1"/>
          </p:cNvCxnSpPr>
          <p:nvPr/>
        </p:nvCxnSpPr>
        <p:spPr bwMode="auto">
          <a:xfrm>
            <a:off x="4254500" y="3495824"/>
            <a:ext cx="2438400" cy="3175"/>
          </a:xfrm>
          <a:prstGeom prst="line">
            <a:avLst/>
          </a:prstGeom>
          <a:noFill/>
          <a:ln w="22225">
            <a:solidFill>
              <a:srgbClr val="9C9C9C"/>
            </a:solidFill>
            <a:prstDash val="sysDot"/>
            <a:round/>
            <a:headEnd/>
            <a:tailEnd type="none" w="med" len="lg"/>
          </a:ln>
        </p:spPr>
      </p:cxnSp>
      <p:cxnSp>
        <p:nvCxnSpPr>
          <p:cNvPr id="563655" name="Straight Connector 86"/>
          <p:cNvCxnSpPr>
            <a:cxnSpLocks noChangeShapeType="1"/>
          </p:cNvCxnSpPr>
          <p:nvPr/>
        </p:nvCxnSpPr>
        <p:spPr bwMode="auto">
          <a:xfrm>
            <a:off x="4749800" y="3543449"/>
            <a:ext cx="0" cy="1524000"/>
          </a:xfrm>
          <a:prstGeom prst="line">
            <a:avLst/>
          </a:prstGeom>
          <a:noFill/>
          <a:ln w="22225">
            <a:solidFill>
              <a:srgbClr val="9C9C9C"/>
            </a:solidFill>
            <a:prstDash val="sysDot"/>
            <a:round/>
            <a:headEnd/>
            <a:tailEnd type="none" w="med" len="lg"/>
          </a:ln>
        </p:spPr>
      </p:cxnSp>
      <p:cxnSp>
        <p:nvCxnSpPr>
          <p:cNvPr id="563656" name="Straight Connector 86"/>
          <p:cNvCxnSpPr>
            <a:cxnSpLocks noChangeShapeType="1"/>
          </p:cNvCxnSpPr>
          <p:nvPr/>
        </p:nvCxnSpPr>
        <p:spPr bwMode="auto">
          <a:xfrm>
            <a:off x="5435600" y="4383237"/>
            <a:ext cx="0" cy="684212"/>
          </a:xfrm>
          <a:prstGeom prst="line">
            <a:avLst/>
          </a:prstGeom>
          <a:noFill/>
          <a:ln w="22225">
            <a:solidFill>
              <a:srgbClr val="9C9C9C"/>
            </a:solidFill>
            <a:prstDash val="sysDot"/>
            <a:round/>
            <a:headEnd/>
            <a:tailEnd type="none" w="med" len="lg"/>
          </a:ln>
        </p:spPr>
      </p:cxnSp>
      <p:cxnSp>
        <p:nvCxnSpPr>
          <p:cNvPr id="563651" name="Straight Connector 86"/>
          <p:cNvCxnSpPr>
            <a:cxnSpLocks noChangeShapeType="1"/>
          </p:cNvCxnSpPr>
          <p:nvPr/>
        </p:nvCxnSpPr>
        <p:spPr bwMode="auto">
          <a:xfrm>
            <a:off x="1244600" y="4381649"/>
            <a:ext cx="2438400" cy="3175"/>
          </a:xfrm>
          <a:prstGeom prst="line">
            <a:avLst/>
          </a:prstGeom>
          <a:noFill/>
          <a:ln w="22225">
            <a:solidFill>
              <a:srgbClr val="9C9C9C"/>
            </a:solidFill>
            <a:prstDash val="sysDot"/>
            <a:round/>
            <a:headEnd/>
            <a:tailEnd type="none" w="med" len="lg"/>
          </a:ln>
        </p:spPr>
      </p:cxnSp>
      <p:cxnSp>
        <p:nvCxnSpPr>
          <p:cNvPr id="563620" name="Straight Connector 86"/>
          <p:cNvCxnSpPr>
            <a:cxnSpLocks noChangeShapeType="1"/>
          </p:cNvCxnSpPr>
          <p:nvPr/>
        </p:nvCxnSpPr>
        <p:spPr bwMode="auto">
          <a:xfrm>
            <a:off x="1244600" y="3495824"/>
            <a:ext cx="2438400" cy="3175"/>
          </a:xfrm>
          <a:prstGeom prst="line">
            <a:avLst/>
          </a:prstGeom>
          <a:noFill/>
          <a:ln w="22225">
            <a:solidFill>
              <a:srgbClr val="9C9C9C"/>
            </a:solidFill>
            <a:prstDash val="sysDot"/>
            <a:round/>
            <a:headEnd/>
            <a:tailEnd type="none" w="med" len="lg"/>
          </a:ln>
        </p:spPr>
      </p:cxnSp>
      <p:cxnSp>
        <p:nvCxnSpPr>
          <p:cNvPr id="563622" name="Straight Connector 86"/>
          <p:cNvCxnSpPr>
            <a:cxnSpLocks noChangeShapeType="1"/>
          </p:cNvCxnSpPr>
          <p:nvPr/>
        </p:nvCxnSpPr>
        <p:spPr bwMode="auto">
          <a:xfrm>
            <a:off x="1895475" y="3543449"/>
            <a:ext cx="0" cy="1524000"/>
          </a:xfrm>
          <a:prstGeom prst="line">
            <a:avLst/>
          </a:prstGeom>
          <a:noFill/>
          <a:ln w="22225">
            <a:solidFill>
              <a:srgbClr val="9C9C9C"/>
            </a:solidFill>
            <a:prstDash val="sysDot"/>
            <a:round/>
            <a:headEnd/>
            <a:tailEnd type="none" w="med" len="lg"/>
          </a:ln>
        </p:spPr>
      </p:cxnSp>
      <p:cxnSp>
        <p:nvCxnSpPr>
          <p:cNvPr id="563621" name="Straight Connector 86"/>
          <p:cNvCxnSpPr>
            <a:cxnSpLocks noChangeShapeType="1"/>
          </p:cNvCxnSpPr>
          <p:nvPr/>
        </p:nvCxnSpPr>
        <p:spPr bwMode="auto">
          <a:xfrm>
            <a:off x="2581275" y="4383237"/>
            <a:ext cx="0" cy="684212"/>
          </a:xfrm>
          <a:prstGeom prst="line">
            <a:avLst/>
          </a:prstGeom>
          <a:noFill/>
          <a:ln w="22225">
            <a:solidFill>
              <a:srgbClr val="9C9C9C"/>
            </a:solidFill>
            <a:prstDash val="sysDot"/>
            <a:round/>
            <a:headEnd/>
            <a:tailEnd type="none" w="med" len="lg"/>
          </a:ln>
        </p:spPr>
      </p:cxnSp>
      <p:sp>
        <p:nvSpPr>
          <p:cNvPr id="563202" name="Rectangle 2"/>
          <p:cNvSpPr>
            <a:spLocks noGrp="1" noRot="1" noChangeArrowheads="1"/>
          </p:cNvSpPr>
          <p:nvPr>
            <p:ph type="title"/>
          </p:nvPr>
        </p:nvSpPr>
        <p:spPr>
          <a:xfrm>
            <a:off x="933376" y="60325"/>
            <a:ext cx="8007424" cy="555625"/>
          </a:xfrm>
        </p:spPr>
        <p:txBody>
          <a:bodyPr/>
          <a:lstStyle/>
          <a:p>
            <a:r>
              <a:rPr lang="en-US" sz="2400" dirty="0"/>
              <a:t>Individual Demand Curve and the Market Demand Curve</a:t>
            </a:r>
          </a:p>
        </p:txBody>
      </p:sp>
      <p:sp>
        <p:nvSpPr>
          <p:cNvPr id="563262" name="Text Box 62"/>
          <p:cNvSpPr txBox="1">
            <a:spLocks noChangeArrowheads="1"/>
          </p:cNvSpPr>
          <p:nvPr/>
        </p:nvSpPr>
        <p:spPr bwMode="auto">
          <a:xfrm>
            <a:off x="933376" y="836712"/>
            <a:ext cx="8007424" cy="830997"/>
          </a:xfrm>
          <a:prstGeom prst="rect">
            <a:avLst/>
          </a:prstGeom>
          <a:solidFill>
            <a:schemeClr val="accent5">
              <a:lumMod val="20000"/>
              <a:lumOff val="80000"/>
            </a:schemeClr>
          </a:solidFill>
          <a:ln w="25400" algn="ctr">
            <a:noFill/>
            <a:prstDash val="sysDot"/>
            <a:miter lim="800000"/>
            <a:headEnd/>
            <a:tailEnd type="none" w="med" len="lg"/>
          </a:ln>
          <a:effectLst/>
        </p:spPr>
        <p:txBody>
          <a:bodyPr wrap="square">
            <a:spAutoFit/>
          </a:bodyPr>
          <a:lstStyle/>
          <a:p>
            <a:pPr marL="1588" indent="-1588" algn="ctr"/>
            <a:r>
              <a:rPr lang="en-US" sz="2400" dirty="0"/>
              <a:t>The market demand curve is the </a:t>
            </a:r>
            <a:r>
              <a:rPr lang="en-US" sz="2400" i="1" dirty="0"/>
              <a:t>horizontal sum </a:t>
            </a:r>
            <a:r>
              <a:rPr lang="en-US" sz="2400" dirty="0"/>
              <a:t>of the individual demand curves of all consumers in that market.</a:t>
            </a:r>
          </a:p>
        </p:txBody>
      </p:sp>
      <p:sp>
        <p:nvSpPr>
          <p:cNvPr id="563459" name="Freeform 259"/>
          <p:cNvSpPr>
            <a:spLocks/>
          </p:cNvSpPr>
          <p:nvPr/>
        </p:nvSpPr>
        <p:spPr bwMode="auto">
          <a:xfrm>
            <a:off x="4056063" y="2748112"/>
            <a:ext cx="2017712" cy="2452687"/>
          </a:xfrm>
          <a:custGeom>
            <a:avLst/>
            <a:gdLst/>
            <a:ahLst/>
            <a:cxnLst>
              <a:cxn ang="0">
                <a:pos x="228" y="1545"/>
              </a:cxn>
              <a:cxn ang="0">
                <a:pos x="0" y="1545"/>
              </a:cxn>
              <a:cxn ang="0">
                <a:pos x="0" y="0"/>
              </a:cxn>
              <a:cxn ang="0">
                <a:pos x="1271" y="0"/>
              </a:cxn>
              <a:cxn ang="0">
                <a:pos x="1271" y="1545"/>
              </a:cxn>
              <a:cxn ang="0">
                <a:pos x="228" y="1545"/>
              </a:cxn>
            </a:cxnLst>
            <a:rect l="0" t="0" r="r" b="b"/>
            <a:pathLst>
              <a:path w="1271" h="1545">
                <a:moveTo>
                  <a:pt x="228" y="1545"/>
                </a:moveTo>
                <a:lnTo>
                  <a:pt x="0" y="1545"/>
                </a:lnTo>
                <a:lnTo>
                  <a:pt x="0" y="0"/>
                </a:lnTo>
                <a:lnTo>
                  <a:pt x="1271" y="0"/>
                </a:lnTo>
                <a:lnTo>
                  <a:pt x="1271" y="1545"/>
                </a:lnTo>
                <a:lnTo>
                  <a:pt x="228" y="1545"/>
                </a:lnTo>
              </a:path>
            </a:pathLst>
          </a:custGeom>
          <a:noFill/>
          <a:ln w="9525">
            <a:noFill/>
            <a:round/>
            <a:headEnd/>
            <a:tailEnd/>
          </a:ln>
        </p:spPr>
        <p:txBody>
          <a:bodyPr/>
          <a:lstStyle/>
          <a:p>
            <a:endParaRPr lang="en-US" dirty="0"/>
          </a:p>
        </p:txBody>
      </p:sp>
      <p:sp>
        <p:nvSpPr>
          <p:cNvPr id="563460" name="Line 260"/>
          <p:cNvSpPr>
            <a:spLocks noChangeShapeType="1"/>
          </p:cNvSpPr>
          <p:nvPr/>
        </p:nvSpPr>
        <p:spPr bwMode="auto">
          <a:xfrm flipH="1">
            <a:off x="1244600" y="5159524"/>
            <a:ext cx="55563" cy="82550"/>
          </a:xfrm>
          <a:prstGeom prst="line">
            <a:avLst/>
          </a:prstGeom>
          <a:noFill/>
          <a:ln w="9525">
            <a:solidFill>
              <a:srgbClr val="000000"/>
            </a:solidFill>
            <a:miter lim="800000"/>
            <a:headEnd/>
            <a:tailEnd/>
          </a:ln>
        </p:spPr>
        <p:txBody>
          <a:bodyPr/>
          <a:lstStyle/>
          <a:p>
            <a:endParaRPr lang="en-US" dirty="0"/>
          </a:p>
        </p:txBody>
      </p:sp>
      <p:sp>
        <p:nvSpPr>
          <p:cNvPr id="563461" name="Line 261"/>
          <p:cNvSpPr>
            <a:spLocks noChangeShapeType="1"/>
          </p:cNvSpPr>
          <p:nvPr/>
        </p:nvSpPr>
        <p:spPr bwMode="auto">
          <a:xfrm flipH="1">
            <a:off x="1317625" y="5159524"/>
            <a:ext cx="55563" cy="82550"/>
          </a:xfrm>
          <a:prstGeom prst="line">
            <a:avLst/>
          </a:prstGeom>
          <a:noFill/>
          <a:ln w="9525">
            <a:solidFill>
              <a:srgbClr val="000000"/>
            </a:solidFill>
            <a:miter lim="800000"/>
            <a:headEnd/>
            <a:tailEnd/>
          </a:ln>
        </p:spPr>
        <p:txBody>
          <a:bodyPr/>
          <a:lstStyle/>
          <a:p>
            <a:endParaRPr lang="en-US" dirty="0"/>
          </a:p>
        </p:txBody>
      </p:sp>
      <p:sp>
        <p:nvSpPr>
          <p:cNvPr id="563462" name="Rectangle 262"/>
          <p:cNvSpPr>
            <a:spLocks noChangeArrowheads="1"/>
          </p:cNvSpPr>
          <p:nvPr/>
        </p:nvSpPr>
        <p:spPr bwMode="auto">
          <a:xfrm>
            <a:off x="2733675" y="4570562"/>
            <a:ext cx="120226" cy="200055"/>
          </a:xfrm>
          <a:prstGeom prst="rect">
            <a:avLst/>
          </a:prstGeom>
          <a:noFill/>
          <a:ln w="9525">
            <a:noFill/>
            <a:miter lim="800000"/>
            <a:headEnd/>
            <a:tailEnd/>
          </a:ln>
        </p:spPr>
        <p:txBody>
          <a:bodyPr wrap="none" lIns="0" tIns="0" rIns="0" bIns="0">
            <a:spAutoFit/>
          </a:bodyPr>
          <a:lstStyle/>
          <a:p>
            <a:pPr marL="1588" indent="-1588"/>
            <a:r>
              <a:rPr lang="en-US" sz="1300" i="1" dirty="0">
                <a:solidFill>
                  <a:srgbClr val="000000"/>
                </a:solidFill>
                <a:latin typeface="Myriad Roman" charset="0"/>
              </a:rPr>
              <a:t>D</a:t>
            </a:r>
            <a:endParaRPr lang="en-US" i="1" dirty="0"/>
          </a:p>
        </p:txBody>
      </p:sp>
      <p:sp>
        <p:nvSpPr>
          <p:cNvPr id="563463" name="Rectangle 263"/>
          <p:cNvSpPr>
            <a:spLocks noChangeArrowheads="1"/>
          </p:cNvSpPr>
          <p:nvPr/>
        </p:nvSpPr>
        <p:spPr bwMode="auto">
          <a:xfrm>
            <a:off x="2836863" y="4656287"/>
            <a:ext cx="275717" cy="138499"/>
          </a:xfrm>
          <a:prstGeom prst="rect">
            <a:avLst/>
          </a:prstGeom>
          <a:noFill/>
          <a:ln w="9525">
            <a:noFill/>
            <a:miter lim="800000"/>
            <a:headEnd/>
            <a:tailEnd/>
          </a:ln>
        </p:spPr>
        <p:txBody>
          <a:bodyPr wrap="none" lIns="0" tIns="0" rIns="0" bIns="0">
            <a:spAutoFit/>
          </a:bodyPr>
          <a:lstStyle/>
          <a:p>
            <a:pPr marL="1588" indent="-1588"/>
            <a:r>
              <a:rPr lang="en-US" sz="900" i="1" dirty="0">
                <a:solidFill>
                  <a:srgbClr val="000000"/>
                </a:solidFill>
                <a:latin typeface="Myriad Roman" charset="0"/>
              </a:rPr>
              <a:t>Darla</a:t>
            </a:r>
            <a:endParaRPr lang="en-US" i="1" dirty="0"/>
          </a:p>
        </p:txBody>
      </p:sp>
      <p:sp>
        <p:nvSpPr>
          <p:cNvPr id="563464" name="Rectangle 264"/>
          <p:cNvSpPr>
            <a:spLocks noChangeArrowheads="1"/>
          </p:cNvSpPr>
          <p:nvPr/>
        </p:nvSpPr>
        <p:spPr bwMode="auto">
          <a:xfrm>
            <a:off x="5575300" y="4570562"/>
            <a:ext cx="120226" cy="200055"/>
          </a:xfrm>
          <a:prstGeom prst="rect">
            <a:avLst/>
          </a:prstGeom>
          <a:noFill/>
          <a:ln w="9525">
            <a:noFill/>
            <a:miter lim="800000"/>
            <a:headEnd/>
            <a:tailEnd/>
          </a:ln>
        </p:spPr>
        <p:txBody>
          <a:bodyPr wrap="none" lIns="0" tIns="0" rIns="0" bIns="0">
            <a:spAutoFit/>
          </a:bodyPr>
          <a:lstStyle/>
          <a:p>
            <a:pPr marL="1588" indent="-1588"/>
            <a:r>
              <a:rPr lang="en-US" sz="1300" i="1" dirty="0">
                <a:solidFill>
                  <a:srgbClr val="000000"/>
                </a:solidFill>
                <a:latin typeface="Myriad Roman" charset="0"/>
              </a:rPr>
              <a:t>D</a:t>
            </a:r>
            <a:endParaRPr lang="en-US" i="1" dirty="0"/>
          </a:p>
        </p:txBody>
      </p:sp>
      <p:sp>
        <p:nvSpPr>
          <p:cNvPr id="563465" name="Rectangle 265"/>
          <p:cNvSpPr>
            <a:spLocks noChangeArrowheads="1"/>
          </p:cNvSpPr>
          <p:nvPr/>
        </p:nvSpPr>
        <p:spPr bwMode="auto">
          <a:xfrm>
            <a:off x="5724128" y="4653136"/>
            <a:ext cx="360040" cy="141651"/>
          </a:xfrm>
          <a:prstGeom prst="rect">
            <a:avLst/>
          </a:prstGeom>
          <a:noFill/>
          <a:ln w="9525">
            <a:noFill/>
            <a:miter lim="800000"/>
            <a:headEnd/>
            <a:tailEnd/>
          </a:ln>
        </p:spPr>
        <p:txBody>
          <a:bodyPr wrap="square" lIns="0" tIns="0" rIns="0" bIns="0">
            <a:spAutoFit/>
          </a:bodyPr>
          <a:lstStyle/>
          <a:p>
            <a:pPr marL="1588" indent="-1588"/>
            <a:r>
              <a:rPr lang="en-US" sz="900" i="1" dirty="0">
                <a:solidFill>
                  <a:srgbClr val="000000"/>
                </a:solidFill>
                <a:latin typeface="Myriad Roman" charset="0"/>
              </a:rPr>
              <a:t>Dino</a:t>
            </a:r>
            <a:endParaRPr lang="en-US" i="1" dirty="0"/>
          </a:p>
        </p:txBody>
      </p:sp>
      <p:sp>
        <p:nvSpPr>
          <p:cNvPr id="563466" name="Line 266"/>
          <p:cNvSpPr>
            <a:spLocks noChangeShapeType="1"/>
          </p:cNvSpPr>
          <p:nvPr/>
        </p:nvSpPr>
        <p:spPr bwMode="auto">
          <a:xfrm>
            <a:off x="1052513" y="4375299"/>
            <a:ext cx="109537" cy="0"/>
          </a:xfrm>
          <a:prstGeom prst="line">
            <a:avLst/>
          </a:prstGeom>
          <a:noFill/>
          <a:ln w="9525">
            <a:solidFill>
              <a:srgbClr val="000000"/>
            </a:solidFill>
            <a:miter lim="800000"/>
            <a:headEnd/>
            <a:tailEnd/>
          </a:ln>
        </p:spPr>
        <p:txBody>
          <a:bodyPr/>
          <a:lstStyle/>
          <a:p>
            <a:endParaRPr lang="en-US" dirty="0"/>
          </a:p>
        </p:txBody>
      </p:sp>
      <p:sp>
        <p:nvSpPr>
          <p:cNvPr id="563467" name="Line 267"/>
          <p:cNvSpPr>
            <a:spLocks noChangeShapeType="1"/>
          </p:cNvSpPr>
          <p:nvPr/>
        </p:nvSpPr>
        <p:spPr bwMode="auto">
          <a:xfrm flipV="1">
            <a:off x="1900238" y="5108724"/>
            <a:ext cx="0" cy="92075"/>
          </a:xfrm>
          <a:prstGeom prst="line">
            <a:avLst/>
          </a:prstGeom>
          <a:noFill/>
          <a:ln w="9525">
            <a:solidFill>
              <a:srgbClr val="000000"/>
            </a:solidFill>
            <a:miter lim="800000"/>
            <a:headEnd/>
            <a:tailEnd/>
          </a:ln>
        </p:spPr>
        <p:txBody>
          <a:bodyPr/>
          <a:lstStyle/>
          <a:p>
            <a:endParaRPr lang="en-US" dirty="0"/>
          </a:p>
        </p:txBody>
      </p:sp>
      <p:sp>
        <p:nvSpPr>
          <p:cNvPr id="563468" name="Line 268"/>
          <p:cNvSpPr>
            <a:spLocks noChangeShapeType="1"/>
          </p:cNvSpPr>
          <p:nvPr/>
        </p:nvSpPr>
        <p:spPr bwMode="auto">
          <a:xfrm flipV="1">
            <a:off x="2584450" y="5108724"/>
            <a:ext cx="0" cy="92075"/>
          </a:xfrm>
          <a:prstGeom prst="line">
            <a:avLst/>
          </a:prstGeom>
          <a:noFill/>
          <a:ln w="9525">
            <a:solidFill>
              <a:srgbClr val="000000"/>
            </a:solidFill>
            <a:miter lim="800000"/>
            <a:headEnd/>
            <a:tailEnd/>
          </a:ln>
        </p:spPr>
        <p:txBody>
          <a:bodyPr/>
          <a:lstStyle/>
          <a:p>
            <a:endParaRPr lang="en-US" dirty="0"/>
          </a:p>
        </p:txBody>
      </p:sp>
      <p:sp>
        <p:nvSpPr>
          <p:cNvPr id="563469" name="Line 269"/>
          <p:cNvSpPr>
            <a:spLocks noChangeShapeType="1"/>
          </p:cNvSpPr>
          <p:nvPr/>
        </p:nvSpPr>
        <p:spPr bwMode="auto">
          <a:xfrm flipV="1">
            <a:off x="4752975" y="5108724"/>
            <a:ext cx="0" cy="92075"/>
          </a:xfrm>
          <a:prstGeom prst="line">
            <a:avLst/>
          </a:prstGeom>
          <a:noFill/>
          <a:ln w="9525">
            <a:solidFill>
              <a:srgbClr val="000000"/>
            </a:solidFill>
            <a:miter lim="800000"/>
            <a:headEnd/>
            <a:tailEnd/>
          </a:ln>
        </p:spPr>
        <p:txBody>
          <a:bodyPr/>
          <a:lstStyle/>
          <a:p>
            <a:endParaRPr lang="en-US" dirty="0"/>
          </a:p>
        </p:txBody>
      </p:sp>
      <p:sp>
        <p:nvSpPr>
          <p:cNvPr id="563470" name="Line 270"/>
          <p:cNvSpPr>
            <a:spLocks noChangeShapeType="1"/>
          </p:cNvSpPr>
          <p:nvPr/>
        </p:nvSpPr>
        <p:spPr bwMode="auto">
          <a:xfrm flipV="1">
            <a:off x="5437188" y="5108724"/>
            <a:ext cx="0" cy="92075"/>
          </a:xfrm>
          <a:prstGeom prst="line">
            <a:avLst/>
          </a:prstGeom>
          <a:noFill/>
          <a:ln w="9525">
            <a:solidFill>
              <a:srgbClr val="000000"/>
            </a:solidFill>
            <a:miter lim="800000"/>
            <a:headEnd/>
            <a:tailEnd/>
          </a:ln>
        </p:spPr>
        <p:txBody>
          <a:bodyPr/>
          <a:lstStyle/>
          <a:p>
            <a:endParaRPr lang="en-US" dirty="0"/>
          </a:p>
        </p:txBody>
      </p:sp>
      <p:sp>
        <p:nvSpPr>
          <p:cNvPr id="563471" name="Rectangle 271"/>
          <p:cNvSpPr>
            <a:spLocks noChangeArrowheads="1"/>
          </p:cNvSpPr>
          <p:nvPr/>
        </p:nvSpPr>
        <p:spPr bwMode="auto">
          <a:xfrm>
            <a:off x="1005384" y="5195441"/>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0</a:t>
            </a:r>
            <a:endParaRPr lang="en-US" dirty="0"/>
          </a:p>
        </p:txBody>
      </p:sp>
      <p:sp>
        <p:nvSpPr>
          <p:cNvPr id="563472" name="Rectangle 272"/>
          <p:cNvSpPr>
            <a:spLocks noChangeArrowheads="1"/>
          </p:cNvSpPr>
          <p:nvPr/>
        </p:nvSpPr>
        <p:spPr bwMode="auto">
          <a:xfrm>
            <a:off x="3890963" y="5223024"/>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0</a:t>
            </a:r>
            <a:endParaRPr lang="en-US" dirty="0"/>
          </a:p>
        </p:txBody>
      </p:sp>
      <p:sp>
        <p:nvSpPr>
          <p:cNvPr id="563473" name="Rectangle 273"/>
          <p:cNvSpPr>
            <a:spLocks noChangeArrowheads="1"/>
          </p:cNvSpPr>
          <p:nvPr/>
        </p:nvSpPr>
        <p:spPr bwMode="auto">
          <a:xfrm>
            <a:off x="4714544" y="5223024"/>
            <a:ext cx="84960"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2</a:t>
            </a:r>
            <a:endParaRPr lang="en-US" dirty="0"/>
          </a:p>
        </p:txBody>
      </p:sp>
      <p:sp>
        <p:nvSpPr>
          <p:cNvPr id="563474" name="Rectangle 274"/>
          <p:cNvSpPr>
            <a:spLocks noChangeArrowheads="1"/>
          </p:cNvSpPr>
          <p:nvPr/>
        </p:nvSpPr>
        <p:spPr bwMode="auto">
          <a:xfrm>
            <a:off x="5408282" y="5223024"/>
            <a:ext cx="84960"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3</a:t>
            </a:r>
            <a:endParaRPr lang="en-US" dirty="0"/>
          </a:p>
        </p:txBody>
      </p:sp>
      <p:sp>
        <p:nvSpPr>
          <p:cNvPr id="563475" name="Rectangle 275"/>
          <p:cNvSpPr>
            <a:spLocks noChangeArrowheads="1"/>
          </p:cNvSpPr>
          <p:nvPr/>
        </p:nvSpPr>
        <p:spPr bwMode="auto">
          <a:xfrm>
            <a:off x="2511425" y="5223024"/>
            <a:ext cx="84960"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4</a:t>
            </a:r>
            <a:endParaRPr lang="en-US" dirty="0"/>
          </a:p>
        </p:txBody>
      </p:sp>
      <p:sp>
        <p:nvSpPr>
          <p:cNvPr id="563476" name="Rectangle 276"/>
          <p:cNvSpPr>
            <a:spLocks noChangeArrowheads="1"/>
          </p:cNvSpPr>
          <p:nvPr/>
        </p:nvSpPr>
        <p:spPr bwMode="auto">
          <a:xfrm>
            <a:off x="1825625" y="5223024"/>
            <a:ext cx="84960"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3</a:t>
            </a:r>
            <a:endParaRPr lang="en-US" dirty="0"/>
          </a:p>
        </p:txBody>
      </p:sp>
      <p:sp>
        <p:nvSpPr>
          <p:cNvPr id="563477" name="Rectangle 277"/>
          <p:cNvSpPr>
            <a:spLocks noChangeArrowheads="1"/>
          </p:cNvSpPr>
          <p:nvPr/>
        </p:nvSpPr>
        <p:spPr bwMode="auto">
          <a:xfrm>
            <a:off x="6940550" y="5223024"/>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0</a:t>
            </a:r>
            <a:endParaRPr lang="en-US" dirty="0"/>
          </a:p>
        </p:txBody>
      </p:sp>
      <p:sp>
        <p:nvSpPr>
          <p:cNvPr id="563478" name="Rectangle 278"/>
          <p:cNvSpPr>
            <a:spLocks noChangeArrowheads="1"/>
          </p:cNvSpPr>
          <p:nvPr/>
        </p:nvSpPr>
        <p:spPr bwMode="auto">
          <a:xfrm>
            <a:off x="828675" y="3410099"/>
            <a:ext cx="254878"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$30</a:t>
            </a:r>
            <a:endParaRPr lang="en-US" dirty="0"/>
          </a:p>
        </p:txBody>
      </p:sp>
      <p:sp>
        <p:nvSpPr>
          <p:cNvPr id="563479" name="Line 279"/>
          <p:cNvSpPr>
            <a:spLocks noChangeShapeType="1"/>
          </p:cNvSpPr>
          <p:nvPr/>
        </p:nvSpPr>
        <p:spPr bwMode="auto">
          <a:xfrm>
            <a:off x="1052513" y="3495824"/>
            <a:ext cx="135111" cy="5184"/>
          </a:xfrm>
          <a:prstGeom prst="line">
            <a:avLst/>
          </a:prstGeom>
          <a:noFill/>
          <a:ln w="9525">
            <a:solidFill>
              <a:srgbClr val="000000"/>
            </a:solidFill>
            <a:miter lim="800000"/>
            <a:headEnd/>
            <a:tailEnd/>
          </a:ln>
        </p:spPr>
        <p:txBody>
          <a:bodyPr/>
          <a:lstStyle/>
          <a:p>
            <a:endParaRPr lang="en-US" dirty="0"/>
          </a:p>
        </p:txBody>
      </p:sp>
      <p:sp>
        <p:nvSpPr>
          <p:cNvPr id="563480" name="Line 280"/>
          <p:cNvSpPr>
            <a:spLocks noChangeShapeType="1"/>
          </p:cNvSpPr>
          <p:nvPr/>
        </p:nvSpPr>
        <p:spPr bwMode="auto">
          <a:xfrm>
            <a:off x="4065588" y="4375299"/>
            <a:ext cx="109537" cy="0"/>
          </a:xfrm>
          <a:prstGeom prst="line">
            <a:avLst/>
          </a:prstGeom>
          <a:noFill/>
          <a:ln w="9525">
            <a:solidFill>
              <a:srgbClr val="000000"/>
            </a:solidFill>
            <a:miter lim="800000"/>
            <a:headEnd/>
            <a:tailEnd/>
          </a:ln>
        </p:spPr>
        <p:txBody>
          <a:bodyPr/>
          <a:lstStyle/>
          <a:p>
            <a:endParaRPr lang="en-US" dirty="0"/>
          </a:p>
        </p:txBody>
      </p:sp>
      <p:sp>
        <p:nvSpPr>
          <p:cNvPr id="563481" name="Line 281"/>
          <p:cNvSpPr>
            <a:spLocks noChangeShapeType="1"/>
          </p:cNvSpPr>
          <p:nvPr/>
        </p:nvSpPr>
        <p:spPr bwMode="auto">
          <a:xfrm>
            <a:off x="4065588" y="3495824"/>
            <a:ext cx="109537" cy="0"/>
          </a:xfrm>
          <a:prstGeom prst="line">
            <a:avLst/>
          </a:prstGeom>
          <a:noFill/>
          <a:ln w="9525">
            <a:solidFill>
              <a:srgbClr val="000000"/>
            </a:solidFill>
            <a:miter lim="800000"/>
            <a:headEnd/>
            <a:tailEnd/>
          </a:ln>
        </p:spPr>
        <p:txBody>
          <a:bodyPr/>
          <a:lstStyle/>
          <a:p>
            <a:endParaRPr lang="en-US" dirty="0"/>
          </a:p>
        </p:txBody>
      </p:sp>
      <p:sp>
        <p:nvSpPr>
          <p:cNvPr id="563482" name="Rectangle 282"/>
          <p:cNvSpPr>
            <a:spLocks noChangeArrowheads="1"/>
          </p:cNvSpPr>
          <p:nvPr/>
        </p:nvSpPr>
        <p:spPr bwMode="auto">
          <a:xfrm>
            <a:off x="933376" y="4331345"/>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563483" name="Rectangle 283"/>
          <p:cNvSpPr>
            <a:spLocks noChangeArrowheads="1"/>
          </p:cNvSpPr>
          <p:nvPr/>
        </p:nvSpPr>
        <p:spPr bwMode="auto">
          <a:xfrm>
            <a:off x="3772871" y="3396451"/>
            <a:ext cx="254878"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$30</a:t>
            </a:r>
            <a:endParaRPr lang="en-US" dirty="0"/>
          </a:p>
        </p:txBody>
      </p:sp>
      <p:sp>
        <p:nvSpPr>
          <p:cNvPr id="563484" name="Rectangle 284"/>
          <p:cNvSpPr>
            <a:spLocks noChangeArrowheads="1"/>
          </p:cNvSpPr>
          <p:nvPr/>
        </p:nvSpPr>
        <p:spPr bwMode="auto">
          <a:xfrm>
            <a:off x="3903663" y="4295924"/>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563485" name="Rectangle 285"/>
          <p:cNvSpPr>
            <a:spLocks noChangeArrowheads="1"/>
          </p:cNvSpPr>
          <p:nvPr/>
        </p:nvSpPr>
        <p:spPr bwMode="auto">
          <a:xfrm>
            <a:off x="6790600" y="3411584"/>
            <a:ext cx="254878"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$30</a:t>
            </a:r>
            <a:endParaRPr lang="en-US" dirty="0"/>
          </a:p>
        </p:txBody>
      </p:sp>
      <p:sp>
        <p:nvSpPr>
          <p:cNvPr id="563486" name="Rectangle 286"/>
          <p:cNvSpPr>
            <a:spLocks noChangeArrowheads="1"/>
          </p:cNvSpPr>
          <p:nvPr/>
        </p:nvSpPr>
        <p:spPr bwMode="auto">
          <a:xfrm>
            <a:off x="6931025" y="4295924"/>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563508" name="Freeform 308"/>
          <p:cNvSpPr>
            <a:spLocks/>
          </p:cNvSpPr>
          <p:nvPr/>
        </p:nvSpPr>
        <p:spPr bwMode="auto">
          <a:xfrm>
            <a:off x="1115616" y="3068960"/>
            <a:ext cx="155973" cy="2131839"/>
          </a:xfrm>
          <a:custGeom>
            <a:avLst/>
            <a:gdLst/>
            <a:ahLst/>
            <a:cxnLst>
              <a:cxn ang="0">
                <a:pos x="138" y="1545"/>
              </a:cxn>
              <a:cxn ang="0">
                <a:pos x="0" y="1545"/>
              </a:cxn>
              <a:cxn ang="0">
                <a:pos x="0" y="0"/>
              </a:cxn>
            </a:cxnLst>
            <a:rect l="0" t="0" r="r" b="b"/>
            <a:pathLst>
              <a:path w="138" h="1545">
                <a:moveTo>
                  <a:pt x="138" y="1545"/>
                </a:moveTo>
                <a:lnTo>
                  <a:pt x="0" y="1545"/>
                </a:lnTo>
                <a:lnTo>
                  <a:pt x="0" y="0"/>
                </a:lnTo>
              </a:path>
            </a:pathLst>
          </a:custGeom>
          <a:noFill/>
          <a:ln w="9525" cap="flat">
            <a:solidFill>
              <a:srgbClr val="000000"/>
            </a:solidFill>
            <a:prstDash val="solid"/>
            <a:miter lim="800000"/>
            <a:headEnd/>
            <a:tailEnd/>
          </a:ln>
        </p:spPr>
        <p:txBody>
          <a:bodyPr/>
          <a:lstStyle/>
          <a:p>
            <a:endParaRPr lang="en-US" dirty="0"/>
          </a:p>
        </p:txBody>
      </p:sp>
      <p:sp>
        <p:nvSpPr>
          <p:cNvPr id="563509" name="Line 309"/>
          <p:cNvSpPr>
            <a:spLocks noChangeShapeType="1"/>
          </p:cNvSpPr>
          <p:nvPr/>
        </p:nvSpPr>
        <p:spPr bwMode="auto">
          <a:xfrm flipH="1">
            <a:off x="1346200" y="5200799"/>
            <a:ext cx="1779588" cy="0"/>
          </a:xfrm>
          <a:prstGeom prst="line">
            <a:avLst/>
          </a:prstGeom>
          <a:noFill/>
          <a:ln w="9525">
            <a:solidFill>
              <a:srgbClr val="000000"/>
            </a:solidFill>
            <a:miter lim="800000"/>
            <a:headEnd/>
            <a:tailEnd/>
          </a:ln>
        </p:spPr>
        <p:txBody>
          <a:bodyPr/>
          <a:lstStyle/>
          <a:p>
            <a:endParaRPr lang="en-US" dirty="0"/>
          </a:p>
        </p:txBody>
      </p:sp>
      <p:sp>
        <p:nvSpPr>
          <p:cNvPr id="563542" name="Line 342"/>
          <p:cNvSpPr>
            <a:spLocks noChangeShapeType="1"/>
          </p:cNvSpPr>
          <p:nvPr/>
        </p:nvSpPr>
        <p:spPr bwMode="auto">
          <a:xfrm flipV="1">
            <a:off x="4056063" y="2748112"/>
            <a:ext cx="0" cy="2452687"/>
          </a:xfrm>
          <a:prstGeom prst="line">
            <a:avLst/>
          </a:prstGeom>
          <a:noFill/>
          <a:ln w="9525">
            <a:solidFill>
              <a:srgbClr val="000000"/>
            </a:solidFill>
            <a:miter lim="800000"/>
            <a:headEnd/>
            <a:tailEnd/>
          </a:ln>
        </p:spPr>
        <p:txBody>
          <a:bodyPr/>
          <a:lstStyle/>
          <a:p>
            <a:endParaRPr lang="en-US" dirty="0"/>
          </a:p>
        </p:txBody>
      </p:sp>
      <p:sp>
        <p:nvSpPr>
          <p:cNvPr id="563543" name="Line 343"/>
          <p:cNvSpPr>
            <a:spLocks noChangeShapeType="1"/>
          </p:cNvSpPr>
          <p:nvPr/>
        </p:nvSpPr>
        <p:spPr bwMode="auto">
          <a:xfrm flipH="1">
            <a:off x="4056063" y="5200799"/>
            <a:ext cx="2017712" cy="0"/>
          </a:xfrm>
          <a:prstGeom prst="line">
            <a:avLst/>
          </a:prstGeom>
          <a:noFill/>
          <a:ln w="9525">
            <a:solidFill>
              <a:srgbClr val="000000"/>
            </a:solidFill>
            <a:miter lim="800000"/>
            <a:headEnd/>
            <a:tailEnd/>
          </a:ln>
        </p:spPr>
        <p:txBody>
          <a:bodyPr/>
          <a:lstStyle/>
          <a:p>
            <a:endParaRPr lang="en-US" dirty="0"/>
          </a:p>
        </p:txBody>
      </p:sp>
      <p:sp>
        <p:nvSpPr>
          <p:cNvPr id="563544" name="Line 344"/>
          <p:cNvSpPr>
            <a:spLocks noChangeShapeType="1"/>
          </p:cNvSpPr>
          <p:nvPr/>
        </p:nvSpPr>
        <p:spPr bwMode="auto">
          <a:xfrm>
            <a:off x="2730500" y="4568974"/>
            <a:ext cx="0" cy="0"/>
          </a:xfrm>
          <a:prstGeom prst="line">
            <a:avLst/>
          </a:prstGeom>
          <a:noFill/>
          <a:ln w="36513">
            <a:solidFill>
              <a:srgbClr val="AEC5E7"/>
            </a:solidFill>
            <a:miter lim="800000"/>
            <a:headEnd/>
            <a:tailEnd/>
          </a:ln>
        </p:spPr>
        <p:txBody>
          <a:bodyPr/>
          <a:lstStyle/>
          <a:p>
            <a:endParaRPr lang="en-US" dirty="0"/>
          </a:p>
        </p:txBody>
      </p:sp>
      <p:sp>
        <p:nvSpPr>
          <p:cNvPr id="563545" name="Line 345"/>
          <p:cNvSpPr>
            <a:spLocks noChangeShapeType="1"/>
          </p:cNvSpPr>
          <p:nvPr/>
        </p:nvSpPr>
        <p:spPr bwMode="auto">
          <a:xfrm>
            <a:off x="1717675" y="3289449"/>
            <a:ext cx="0" cy="0"/>
          </a:xfrm>
          <a:prstGeom prst="line">
            <a:avLst/>
          </a:prstGeom>
          <a:noFill/>
          <a:ln w="36513">
            <a:solidFill>
              <a:srgbClr val="AEC5E7"/>
            </a:solidFill>
            <a:miter lim="800000"/>
            <a:headEnd/>
            <a:tailEnd/>
          </a:ln>
        </p:spPr>
        <p:txBody>
          <a:bodyPr/>
          <a:lstStyle/>
          <a:p>
            <a:endParaRPr lang="en-US" dirty="0"/>
          </a:p>
        </p:txBody>
      </p:sp>
      <p:sp>
        <p:nvSpPr>
          <p:cNvPr id="563586" name="Line 386"/>
          <p:cNvSpPr>
            <a:spLocks noChangeShapeType="1"/>
          </p:cNvSpPr>
          <p:nvPr/>
        </p:nvSpPr>
        <p:spPr bwMode="auto">
          <a:xfrm>
            <a:off x="1744663" y="3289449"/>
            <a:ext cx="985837" cy="1279525"/>
          </a:xfrm>
          <a:prstGeom prst="line">
            <a:avLst/>
          </a:prstGeom>
          <a:noFill/>
          <a:ln w="36513">
            <a:solidFill>
              <a:srgbClr val="3C5DAA"/>
            </a:solidFill>
            <a:miter lim="800000"/>
            <a:headEnd/>
            <a:tailEnd/>
          </a:ln>
        </p:spPr>
        <p:txBody>
          <a:bodyPr/>
          <a:lstStyle/>
          <a:p>
            <a:endParaRPr lang="en-US" dirty="0"/>
          </a:p>
        </p:txBody>
      </p:sp>
      <p:sp>
        <p:nvSpPr>
          <p:cNvPr id="563587" name="Oval 387"/>
          <p:cNvSpPr>
            <a:spLocks noChangeArrowheads="1"/>
          </p:cNvSpPr>
          <p:nvPr/>
        </p:nvSpPr>
        <p:spPr bwMode="auto">
          <a:xfrm>
            <a:off x="2533650" y="4329262"/>
            <a:ext cx="92075" cy="92075"/>
          </a:xfrm>
          <a:prstGeom prst="ellipse">
            <a:avLst/>
          </a:prstGeom>
          <a:solidFill>
            <a:srgbClr val="000000"/>
          </a:solidFill>
          <a:ln w="9525">
            <a:noFill/>
            <a:round/>
            <a:headEnd/>
            <a:tailEnd/>
          </a:ln>
        </p:spPr>
        <p:txBody>
          <a:bodyPr/>
          <a:lstStyle/>
          <a:p>
            <a:endParaRPr lang="en-US" dirty="0"/>
          </a:p>
        </p:txBody>
      </p:sp>
      <p:sp>
        <p:nvSpPr>
          <p:cNvPr id="563588" name="Oval 388"/>
          <p:cNvSpPr>
            <a:spLocks noChangeArrowheads="1"/>
          </p:cNvSpPr>
          <p:nvPr/>
        </p:nvSpPr>
        <p:spPr bwMode="auto">
          <a:xfrm>
            <a:off x="1854200" y="3445024"/>
            <a:ext cx="92075" cy="92075"/>
          </a:xfrm>
          <a:prstGeom prst="ellipse">
            <a:avLst/>
          </a:prstGeom>
          <a:solidFill>
            <a:srgbClr val="000000"/>
          </a:solidFill>
          <a:ln w="9525">
            <a:noFill/>
            <a:round/>
            <a:headEnd/>
            <a:tailEnd/>
          </a:ln>
        </p:spPr>
        <p:txBody>
          <a:bodyPr/>
          <a:lstStyle/>
          <a:p>
            <a:endParaRPr lang="en-US" dirty="0"/>
          </a:p>
        </p:txBody>
      </p:sp>
      <p:sp>
        <p:nvSpPr>
          <p:cNvPr id="563589" name="Line 389"/>
          <p:cNvSpPr>
            <a:spLocks noChangeShapeType="1"/>
          </p:cNvSpPr>
          <p:nvPr/>
        </p:nvSpPr>
        <p:spPr bwMode="auto">
          <a:xfrm>
            <a:off x="4583113" y="3260874"/>
            <a:ext cx="985837" cy="1303338"/>
          </a:xfrm>
          <a:prstGeom prst="line">
            <a:avLst/>
          </a:prstGeom>
          <a:noFill/>
          <a:ln w="36513">
            <a:solidFill>
              <a:srgbClr val="3C5DAA"/>
            </a:solidFill>
            <a:miter lim="800000"/>
            <a:headEnd/>
            <a:tailEnd/>
          </a:ln>
        </p:spPr>
        <p:txBody>
          <a:bodyPr/>
          <a:lstStyle/>
          <a:p>
            <a:endParaRPr lang="en-US" dirty="0"/>
          </a:p>
        </p:txBody>
      </p:sp>
      <p:sp>
        <p:nvSpPr>
          <p:cNvPr id="563590" name="Oval 390"/>
          <p:cNvSpPr>
            <a:spLocks noChangeArrowheads="1"/>
          </p:cNvSpPr>
          <p:nvPr/>
        </p:nvSpPr>
        <p:spPr bwMode="auto">
          <a:xfrm>
            <a:off x="5386388" y="4326087"/>
            <a:ext cx="92075" cy="90487"/>
          </a:xfrm>
          <a:prstGeom prst="ellipse">
            <a:avLst/>
          </a:prstGeom>
          <a:solidFill>
            <a:srgbClr val="000000"/>
          </a:solidFill>
          <a:ln w="9525">
            <a:noFill/>
            <a:round/>
            <a:headEnd/>
            <a:tailEnd/>
          </a:ln>
        </p:spPr>
        <p:txBody>
          <a:bodyPr/>
          <a:lstStyle/>
          <a:p>
            <a:endParaRPr lang="en-US" dirty="0"/>
          </a:p>
        </p:txBody>
      </p:sp>
      <p:sp>
        <p:nvSpPr>
          <p:cNvPr id="563591" name="Oval 391"/>
          <p:cNvSpPr>
            <a:spLocks noChangeArrowheads="1"/>
          </p:cNvSpPr>
          <p:nvPr/>
        </p:nvSpPr>
        <p:spPr bwMode="auto">
          <a:xfrm>
            <a:off x="4706938" y="3449787"/>
            <a:ext cx="92075" cy="92075"/>
          </a:xfrm>
          <a:prstGeom prst="ellipse">
            <a:avLst/>
          </a:prstGeom>
          <a:solidFill>
            <a:srgbClr val="000000"/>
          </a:solidFill>
          <a:ln w="9525">
            <a:noFill/>
            <a:round/>
            <a:headEnd/>
            <a:tailEnd/>
          </a:ln>
        </p:spPr>
        <p:txBody>
          <a:bodyPr/>
          <a:lstStyle/>
          <a:p>
            <a:endParaRPr lang="en-US" dirty="0"/>
          </a:p>
        </p:txBody>
      </p:sp>
      <p:sp>
        <p:nvSpPr>
          <p:cNvPr id="563593" name="Line 393"/>
          <p:cNvSpPr>
            <a:spLocks noChangeShapeType="1"/>
          </p:cNvSpPr>
          <p:nvPr/>
        </p:nvSpPr>
        <p:spPr bwMode="auto">
          <a:xfrm flipH="1">
            <a:off x="7270750" y="5159524"/>
            <a:ext cx="55563" cy="82550"/>
          </a:xfrm>
          <a:prstGeom prst="line">
            <a:avLst/>
          </a:prstGeom>
          <a:noFill/>
          <a:ln w="9525">
            <a:solidFill>
              <a:srgbClr val="000000"/>
            </a:solidFill>
            <a:miter lim="800000"/>
            <a:headEnd/>
            <a:tailEnd/>
          </a:ln>
        </p:spPr>
        <p:txBody>
          <a:bodyPr/>
          <a:lstStyle/>
          <a:p>
            <a:endParaRPr lang="en-US" dirty="0"/>
          </a:p>
        </p:txBody>
      </p:sp>
      <p:sp>
        <p:nvSpPr>
          <p:cNvPr id="563594" name="Line 394"/>
          <p:cNvSpPr>
            <a:spLocks noChangeShapeType="1"/>
          </p:cNvSpPr>
          <p:nvPr/>
        </p:nvSpPr>
        <p:spPr bwMode="auto">
          <a:xfrm flipH="1">
            <a:off x="7343775" y="5159524"/>
            <a:ext cx="55563" cy="82550"/>
          </a:xfrm>
          <a:prstGeom prst="line">
            <a:avLst/>
          </a:prstGeom>
          <a:noFill/>
          <a:ln w="9525">
            <a:solidFill>
              <a:srgbClr val="000000"/>
            </a:solidFill>
            <a:miter lim="800000"/>
            <a:headEnd/>
            <a:tailEnd/>
          </a:ln>
        </p:spPr>
        <p:txBody>
          <a:bodyPr/>
          <a:lstStyle/>
          <a:p>
            <a:endParaRPr lang="en-US" dirty="0"/>
          </a:p>
        </p:txBody>
      </p:sp>
      <p:sp>
        <p:nvSpPr>
          <p:cNvPr id="563595" name="Rectangle 395"/>
          <p:cNvSpPr>
            <a:spLocks noChangeArrowheads="1"/>
          </p:cNvSpPr>
          <p:nvPr/>
        </p:nvSpPr>
        <p:spPr bwMode="auto">
          <a:xfrm>
            <a:off x="7774780" y="5223024"/>
            <a:ext cx="84960"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5</a:t>
            </a:r>
            <a:endParaRPr lang="en-US" dirty="0"/>
          </a:p>
        </p:txBody>
      </p:sp>
      <p:sp>
        <p:nvSpPr>
          <p:cNvPr id="563596" name="Rectangle 396"/>
          <p:cNvSpPr>
            <a:spLocks noChangeArrowheads="1"/>
          </p:cNvSpPr>
          <p:nvPr/>
        </p:nvSpPr>
        <p:spPr bwMode="auto">
          <a:xfrm>
            <a:off x="8344645" y="5223024"/>
            <a:ext cx="84960"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6</a:t>
            </a:r>
            <a:endParaRPr lang="en-US" dirty="0"/>
          </a:p>
        </p:txBody>
      </p:sp>
      <p:sp>
        <p:nvSpPr>
          <p:cNvPr id="563597" name="Rectangle 397"/>
          <p:cNvSpPr>
            <a:spLocks noChangeArrowheads="1"/>
          </p:cNvSpPr>
          <p:nvPr/>
        </p:nvSpPr>
        <p:spPr bwMode="auto">
          <a:xfrm>
            <a:off x="8826453" y="5223024"/>
            <a:ext cx="84960" cy="184666"/>
          </a:xfrm>
          <a:prstGeom prst="rect">
            <a:avLst/>
          </a:prstGeom>
          <a:noFill/>
          <a:ln w="9525">
            <a:noFill/>
            <a:miter lim="800000"/>
            <a:headEnd/>
            <a:tailEnd/>
          </a:ln>
        </p:spPr>
        <p:txBody>
          <a:bodyPr wrap="none" lIns="0" tIns="0" rIns="0" bIns="0">
            <a:spAutoFit/>
          </a:bodyPr>
          <a:lstStyle/>
          <a:p>
            <a:pPr marL="1588" indent="-1588"/>
            <a:r>
              <a:rPr lang="en-US" sz="1200" dirty="0" smtClean="0">
                <a:solidFill>
                  <a:srgbClr val="000000"/>
                </a:solidFill>
                <a:latin typeface="Myriad Roman" charset="0"/>
              </a:rPr>
              <a:t>7</a:t>
            </a:r>
            <a:endParaRPr lang="en-US" dirty="0"/>
          </a:p>
        </p:txBody>
      </p:sp>
      <p:sp>
        <p:nvSpPr>
          <p:cNvPr id="563598" name="Line 398"/>
          <p:cNvSpPr>
            <a:spLocks noChangeShapeType="1"/>
          </p:cNvSpPr>
          <p:nvPr/>
        </p:nvSpPr>
        <p:spPr bwMode="auto">
          <a:xfrm>
            <a:off x="7083425" y="4375299"/>
            <a:ext cx="109538" cy="0"/>
          </a:xfrm>
          <a:prstGeom prst="line">
            <a:avLst/>
          </a:prstGeom>
          <a:noFill/>
          <a:ln w="9525">
            <a:solidFill>
              <a:srgbClr val="000000"/>
            </a:solidFill>
            <a:miter lim="800000"/>
            <a:headEnd/>
            <a:tailEnd/>
          </a:ln>
        </p:spPr>
        <p:txBody>
          <a:bodyPr/>
          <a:lstStyle/>
          <a:p>
            <a:endParaRPr lang="en-US" dirty="0"/>
          </a:p>
        </p:txBody>
      </p:sp>
      <p:sp>
        <p:nvSpPr>
          <p:cNvPr id="563599" name="Line 399"/>
          <p:cNvSpPr>
            <a:spLocks noChangeShapeType="1"/>
          </p:cNvSpPr>
          <p:nvPr/>
        </p:nvSpPr>
        <p:spPr bwMode="auto">
          <a:xfrm>
            <a:off x="7083425" y="3495824"/>
            <a:ext cx="109538" cy="0"/>
          </a:xfrm>
          <a:prstGeom prst="line">
            <a:avLst/>
          </a:prstGeom>
          <a:noFill/>
          <a:ln w="9525">
            <a:solidFill>
              <a:srgbClr val="000000"/>
            </a:solidFill>
            <a:miter lim="800000"/>
            <a:headEnd/>
            <a:tailEnd/>
          </a:ln>
        </p:spPr>
        <p:txBody>
          <a:bodyPr/>
          <a:lstStyle/>
          <a:p>
            <a:endParaRPr lang="en-US" dirty="0"/>
          </a:p>
        </p:txBody>
      </p:sp>
      <p:sp>
        <p:nvSpPr>
          <p:cNvPr id="563610" name="Freeform 410"/>
          <p:cNvSpPr>
            <a:spLocks/>
          </p:cNvSpPr>
          <p:nvPr/>
        </p:nvSpPr>
        <p:spPr bwMode="auto">
          <a:xfrm>
            <a:off x="7078663" y="2748112"/>
            <a:ext cx="219075" cy="2452687"/>
          </a:xfrm>
          <a:custGeom>
            <a:avLst/>
            <a:gdLst/>
            <a:ahLst/>
            <a:cxnLst>
              <a:cxn ang="0">
                <a:pos x="138" y="1545"/>
              </a:cxn>
              <a:cxn ang="0">
                <a:pos x="0" y="1545"/>
              </a:cxn>
              <a:cxn ang="0">
                <a:pos x="0" y="0"/>
              </a:cxn>
            </a:cxnLst>
            <a:rect l="0" t="0" r="r" b="b"/>
            <a:pathLst>
              <a:path w="138" h="1545">
                <a:moveTo>
                  <a:pt x="138" y="1545"/>
                </a:moveTo>
                <a:lnTo>
                  <a:pt x="0" y="1545"/>
                </a:lnTo>
                <a:lnTo>
                  <a:pt x="0" y="0"/>
                </a:lnTo>
              </a:path>
            </a:pathLst>
          </a:custGeom>
          <a:noFill/>
          <a:ln w="9525" cap="flat">
            <a:solidFill>
              <a:srgbClr val="000000"/>
            </a:solidFill>
            <a:prstDash val="solid"/>
            <a:miter lim="800000"/>
            <a:headEnd/>
            <a:tailEnd/>
          </a:ln>
        </p:spPr>
        <p:txBody>
          <a:bodyPr/>
          <a:lstStyle/>
          <a:p>
            <a:endParaRPr lang="en-US" dirty="0"/>
          </a:p>
        </p:txBody>
      </p:sp>
      <p:sp>
        <p:nvSpPr>
          <p:cNvPr id="563611" name="Line 411"/>
          <p:cNvSpPr>
            <a:spLocks noChangeShapeType="1"/>
          </p:cNvSpPr>
          <p:nvPr/>
        </p:nvSpPr>
        <p:spPr bwMode="auto">
          <a:xfrm flipH="1">
            <a:off x="7450707" y="5200799"/>
            <a:ext cx="1801813" cy="0"/>
          </a:xfrm>
          <a:prstGeom prst="line">
            <a:avLst/>
          </a:prstGeom>
          <a:noFill/>
          <a:ln w="9525">
            <a:solidFill>
              <a:srgbClr val="000000"/>
            </a:solidFill>
            <a:miter lim="800000"/>
            <a:headEnd/>
            <a:tailEnd/>
          </a:ln>
        </p:spPr>
        <p:txBody>
          <a:bodyPr/>
          <a:lstStyle/>
          <a:p>
            <a:endParaRPr lang="en-US" dirty="0"/>
          </a:p>
        </p:txBody>
      </p:sp>
      <p:sp>
        <p:nvSpPr>
          <p:cNvPr id="563612" name="Line 412"/>
          <p:cNvSpPr>
            <a:spLocks noChangeShapeType="1"/>
          </p:cNvSpPr>
          <p:nvPr/>
        </p:nvSpPr>
        <p:spPr bwMode="auto">
          <a:xfrm>
            <a:off x="7537450" y="3279924"/>
            <a:ext cx="1531938" cy="1260475"/>
          </a:xfrm>
          <a:prstGeom prst="line">
            <a:avLst/>
          </a:prstGeom>
          <a:noFill/>
          <a:ln w="36513">
            <a:solidFill>
              <a:srgbClr val="3C5DAA"/>
            </a:solidFill>
            <a:miter lim="800000"/>
            <a:headEnd/>
            <a:tailEnd/>
          </a:ln>
        </p:spPr>
        <p:txBody>
          <a:bodyPr/>
          <a:lstStyle/>
          <a:p>
            <a:endParaRPr lang="en-US" dirty="0"/>
          </a:p>
        </p:txBody>
      </p:sp>
      <p:sp>
        <p:nvSpPr>
          <p:cNvPr id="563613" name="Oval 413"/>
          <p:cNvSpPr>
            <a:spLocks noChangeArrowheads="1"/>
          </p:cNvSpPr>
          <p:nvPr/>
        </p:nvSpPr>
        <p:spPr bwMode="auto">
          <a:xfrm>
            <a:off x="8824913" y="4334024"/>
            <a:ext cx="92075" cy="92075"/>
          </a:xfrm>
          <a:prstGeom prst="ellipse">
            <a:avLst/>
          </a:prstGeom>
          <a:solidFill>
            <a:srgbClr val="000000"/>
          </a:solidFill>
          <a:ln w="9525">
            <a:noFill/>
            <a:round/>
            <a:headEnd/>
            <a:tailEnd/>
          </a:ln>
        </p:spPr>
        <p:txBody>
          <a:bodyPr/>
          <a:lstStyle/>
          <a:p>
            <a:endParaRPr lang="en-US" dirty="0"/>
          </a:p>
        </p:txBody>
      </p:sp>
      <p:sp>
        <p:nvSpPr>
          <p:cNvPr id="563614" name="Oval 414"/>
          <p:cNvSpPr>
            <a:spLocks noChangeArrowheads="1"/>
          </p:cNvSpPr>
          <p:nvPr/>
        </p:nvSpPr>
        <p:spPr bwMode="auto">
          <a:xfrm>
            <a:off x="7780338" y="3459312"/>
            <a:ext cx="92075" cy="90487"/>
          </a:xfrm>
          <a:prstGeom prst="ellipse">
            <a:avLst/>
          </a:prstGeom>
          <a:solidFill>
            <a:srgbClr val="000000"/>
          </a:solidFill>
          <a:ln w="9525">
            <a:noFill/>
            <a:round/>
            <a:headEnd/>
            <a:tailEnd/>
          </a:ln>
        </p:spPr>
        <p:txBody>
          <a:bodyPr/>
          <a:lstStyle/>
          <a:p>
            <a:endParaRPr lang="en-US" dirty="0"/>
          </a:p>
        </p:txBody>
      </p:sp>
      <p:sp>
        <p:nvSpPr>
          <p:cNvPr id="563615" name="Line 415"/>
          <p:cNvSpPr>
            <a:spLocks noChangeShapeType="1"/>
          </p:cNvSpPr>
          <p:nvPr/>
        </p:nvSpPr>
        <p:spPr bwMode="auto">
          <a:xfrm flipV="1">
            <a:off x="7826375" y="5108724"/>
            <a:ext cx="0" cy="92075"/>
          </a:xfrm>
          <a:prstGeom prst="line">
            <a:avLst/>
          </a:prstGeom>
          <a:noFill/>
          <a:ln w="9525">
            <a:solidFill>
              <a:srgbClr val="000000"/>
            </a:solidFill>
            <a:miter lim="800000"/>
            <a:headEnd/>
            <a:tailEnd/>
          </a:ln>
        </p:spPr>
        <p:txBody>
          <a:bodyPr/>
          <a:lstStyle/>
          <a:p>
            <a:endParaRPr lang="en-US" dirty="0"/>
          </a:p>
        </p:txBody>
      </p:sp>
      <p:sp>
        <p:nvSpPr>
          <p:cNvPr id="563616" name="Line 416"/>
          <p:cNvSpPr>
            <a:spLocks noChangeShapeType="1"/>
          </p:cNvSpPr>
          <p:nvPr/>
        </p:nvSpPr>
        <p:spPr bwMode="auto">
          <a:xfrm flipV="1">
            <a:off x="8380413" y="5108724"/>
            <a:ext cx="0" cy="92075"/>
          </a:xfrm>
          <a:prstGeom prst="line">
            <a:avLst/>
          </a:prstGeom>
          <a:noFill/>
          <a:ln w="9525">
            <a:solidFill>
              <a:srgbClr val="000000"/>
            </a:solidFill>
            <a:miter lim="800000"/>
            <a:headEnd/>
            <a:tailEnd/>
          </a:ln>
        </p:spPr>
        <p:txBody>
          <a:bodyPr/>
          <a:lstStyle/>
          <a:p>
            <a:endParaRPr lang="en-US" dirty="0"/>
          </a:p>
        </p:txBody>
      </p:sp>
      <p:sp>
        <p:nvSpPr>
          <p:cNvPr id="563617" name="Line 417"/>
          <p:cNvSpPr>
            <a:spLocks noChangeShapeType="1"/>
          </p:cNvSpPr>
          <p:nvPr/>
        </p:nvSpPr>
        <p:spPr bwMode="auto">
          <a:xfrm flipV="1">
            <a:off x="8880475" y="5108724"/>
            <a:ext cx="0" cy="92075"/>
          </a:xfrm>
          <a:prstGeom prst="line">
            <a:avLst/>
          </a:prstGeom>
          <a:noFill/>
          <a:ln w="9525">
            <a:solidFill>
              <a:srgbClr val="000000"/>
            </a:solidFill>
            <a:miter lim="800000"/>
            <a:headEnd/>
            <a:tailEnd/>
          </a:ln>
        </p:spPr>
        <p:txBody>
          <a:bodyPr/>
          <a:lstStyle/>
          <a:p>
            <a:endParaRPr lang="en-US" dirty="0"/>
          </a:p>
        </p:txBody>
      </p:sp>
      <p:sp>
        <p:nvSpPr>
          <p:cNvPr id="563618" name="Rectangle 418"/>
          <p:cNvSpPr>
            <a:spLocks noChangeArrowheads="1"/>
          </p:cNvSpPr>
          <p:nvPr/>
        </p:nvSpPr>
        <p:spPr bwMode="auto">
          <a:xfrm>
            <a:off x="8460432" y="3717032"/>
            <a:ext cx="144016" cy="200055"/>
          </a:xfrm>
          <a:prstGeom prst="rect">
            <a:avLst/>
          </a:prstGeom>
          <a:noFill/>
          <a:ln w="9525">
            <a:noFill/>
            <a:miter lim="800000"/>
            <a:headEnd/>
            <a:tailEnd/>
          </a:ln>
        </p:spPr>
        <p:txBody>
          <a:bodyPr wrap="square" lIns="0" tIns="0" rIns="0" bIns="0">
            <a:spAutoFit/>
          </a:bodyPr>
          <a:lstStyle/>
          <a:p>
            <a:pPr marL="1588" indent="-1588"/>
            <a:r>
              <a:rPr lang="en-US" sz="1300" i="1" dirty="0">
                <a:solidFill>
                  <a:srgbClr val="000000"/>
                </a:solidFill>
                <a:latin typeface="Myriad Roman" charset="0"/>
              </a:rPr>
              <a:t>D</a:t>
            </a:r>
            <a:endParaRPr lang="en-US" i="1" dirty="0"/>
          </a:p>
        </p:txBody>
      </p:sp>
      <p:sp>
        <p:nvSpPr>
          <p:cNvPr id="563619" name="Rectangle 419"/>
          <p:cNvSpPr>
            <a:spLocks noChangeArrowheads="1"/>
          </p:cNvSpPr>
          <p:nvPr/>
        </p:nvSpPr>
        <p:spPr bwMode="auto">
          <a:xfrm>
            <a:off x="8604448" y="3789040"/>
            <a:ext cx="349250" cy="138499"/>
          </a:xfrm>
          <a:prstGeom prst="rect">
            <a:avLst/>
          </a:prstGeom>
          <a:noFill/>
          <a:ln w="9525">
            <a:noFill/>
            <a:miter lim="800000"/>
            <a:headEnd/>
            <a:tailEnd/>
          </a:ln>
        </p:spPr>
        <p:txBody>
          <a:bodyPr wrap="square" lIns="0" tIns="0" rIns="0" bIns="0">
            <a:spAutoFit/>
          </a:bodyPr>
          <a:lstStyle/>
          <a:p>
            <a:pPr marL="1588" indent="-1588"/>
            <a:r>
              <a:rPr lang="en-US" sz="900" i="1" dirty="0">
                <a:solidFill>
                  <a:srgbClr val="000000"/>
                </a:solidFill>
                <a:latin typeface="Myriad Roman" charset="0"/>
              </a:rPr>
              <a:t>Market</a:t>
            </a:r>
            <a:endParaRPr lang="en-US" i="1" dirty="0"/>
          </a:p>
        </p:txBody>
      </p:sp>
      <p:sp>
        <p:nvSpPr>
          <p:cNvPr id="563630" name="TextBox 29"/>
          <p:cNvSpPr txBox="1">
            <a:spLocks noChangeArrowheads="1"/>
          </p:cNvSpPr>
          <p:nvPr/>
        </p:nvSpPr>
        <p:spPr bwMode="auto">
          <a:xfrm>
            <a:off x="971600" y="1772816"/>
            <a:ext cx="1600200" cy="738664"/>
          </a:xfrm>
          <a:prstGeom prst="rect">
            <a:avLst/>
          </a:prstGeom>
          <a:noFill/>
          <a:ln w="9525">
            <a:noFill/>
            <a:miter lim="800000"/>
            <a:headEnd/>
            <a:tailEnd/>
          </a:ln>
        </p:spPr>
        <p:txBody>
          <a:bodyPr>
            <a:spAutoFit/>
          </a:bodyPr>
          <a:lstStyle/>
          <a:p>
            <a:pPr algn="ctr"/>
            <a:r>
              <a:rPr lang="en-US" sz="1400" b="1" dirty="0">
                <a:ea typeface="MS PGothic" pitchFamily="34" charset="-128"/>
              </a:rPr>
              <a:t>(a) </a:t>
            </a:r>
          </a:p>
          <a:p>
            <a:pPr algn="ctr"/>
            <a:r>
              <a:rPr lang="en-US" sz="1400" b="1" dirty="0">
                <a:ea typeface="MS PGothic" pitchFamily="34" charset="-128"/>
              </a:rPr>
              <a:t>Darla’s Individual Demand Curve</a:t>
            </a:r>
          </a:p>
        </p:txBody>
      </p:sp>
      <p:sp>
        <p:nvSpPr>
          <p:cNvPr id="563631" name="TextBox 29"/>
          <p:cNvSpPr txBox="1">
            <a:spLocks noChangeArrowheads="1"/>
          </p:cNvSpPr>
          <p:nvPr/>
        </p:nvSpPr>
        <p:spPr bwMode="auto">
          <a:xfrm>
            <a:off x="4292600" y="1867049"/>
            <a:ext cx="1600200" cy="738664"/>
          </a:xfrm>
          <a:prstGeom prst="rect">
            <a:avLst/>
          </a:prstGeom>
          <a:noFill/>
          <a:ln w="9525">
            <a:noFill/>
            <a:miter lim="800000"/>
            <a:headEnd/>
            <a:tailEnd/>
          </a:ln>
        </p:spPr>
        <p:txBody>
          <a:bodyPr>
            <a:spAutoFit/>
          </a:bodyPr>
          <a:lstStyle/>
          <a:p>
            <a:pPr algn="ctr"/>
            <a:r>
              <a:rPr lang="en-US" sz="1400" b="1" dirty="0">
                <a:ea typeface="MS PGothic" pitchFamily="34" charset="-128"/>
              </a:rPr>
              <a:t>(b) </a:t>
            </a:r>
          </a:p>
          <a:p>
            <a:pPr algn="ctr"/>
            <a:r>
              <a:rPr lang="en-US" sz="1400" b="1" dirty="0">
                <a:ea typeface="MS PGothic" pitchFamily="34" charset="-128"/>
              </a:rPr>
              <a:t>Dino’s Individual Demand Curve</a:t>
            </a:r>
          </a:p>
        </p:txBody>
      </p:sp>
      <p:sp>
        <p:nvSpPr>
          <p:cNvPr id="563632" name="TextBox 29"/>
          <p:cNvSpPr txBox="1">
            <a:spLocks noChangeArrowheads="1"/>
          </p:cNvSpPr>
          <p:nvPr/>
        </p:nvSpPr>
        <p:spPr bwMode="auto">
          <a:xfrm>
            <a:off x="6883400" y="1844824"/>
            <a:ext cx="2057400" cy="538163"/>
          </a:xfrm>
          <a:prstGeom prst="rect">
            <a:avLst/>
          </a:prstGeom>
          <a:noFill/>
          <a:ln w="9525">
            <a:noFill/>
            <a:miter lim="800000"/>
            <a:headEnd/>
            <a:tailEnd/>
          </a:ln>
        </p:spPr>
        <p:txBody>
          <a:bodyPr>
            <a:spAutoFit/>
          </a:bodyPr>
          <a:lstStyle/>
          <a:p>
            <a:pPr algn="ctr"/>
            <a:r>
              <a:rPr lang="en-US" sz="1400" b="1" dirty="0">
                <a:ea typeface="MS PGothic" pitchFamily="34" charset="-128"/>
              </a:rPr>
              <a:t>(c) </a:t>
            </a:r>
          </a:p>
          <a:p>
            <a:pPr algn="ctr"/>
            <a:r>
              <a:rPr lang="en-US" sz="1400" b="1" dirty="0">
                <a:ea typeface="MS PGothic" pitchFamily="34" charset="-128"/>
              </a:rPr>
              <a:t>Market Demand Curve</a:t>
            </a:r>
          </a:p>
        </p:txBody>
      </p:sp>
      <p:sp>
        <p:nvSpPr>
          <p:cNvPr id="563639" name="TextBox 29"/>
          <p:cNvSpPr txBox="1">
            <a:spLocks noChangeArrowheads="1"/>
          </p:cNvSpPr>
          <p:nvPr/>
        </p:nvSpPr>
        <p:spPr bwMode="auto">
          <a:xfrm>
            <a:off x="827584" y="2636912"/>
            <a:ext cx="1080120" cy="430887"/>
          </a:xfrm>
          <a:prstGeom prst="rect">
            <a:avLst/>
          </a:prstGeom>
          <a:noFill/>
          <a:ln w="9525">
            <a:noFill/>
            <a:miter lim="800000"/>
            <a:headEnd/>
            <a:tailEnd/>
          </a:ln>
        </p:spPr>
        <p:txBody>
          <a:bodyPr wrap="square">
            <a:spAutoFit/>
          </a:bodyPr>
          <a:lstStyle/>
          <a:p>
            <a:pPr algn="ctr"/>
            <a:r>
              <a:rPr lang="en-US" sz="1100" b="1" dirty="0">
                <a:ea typeface="MS PGothic" pitchFamily="34" charset="-128"/>
              </a:rPr>
              <a:t>Price of </a:t>
            </a:r>
            <a:r>
              <a:rPr lang="en-US" sz="1100" b="1" dirty="0" smtClean="0"/>
              <a:t>blue jeans</a:t>
            </a:r>
            <a:r>
              <a:rPr lang="en-US" sz="1100" b="1" dirty="0" smtClean="0">
                <a:ea typeface="MS PGothic" pitchFamily="34" charset="-128"/>
              </a:rPr>
              <a:t> </a:t>
            </a:r>
            <a:r>
              <a:rPr lang="en-US" sz="1100" b="1" dirty="0">
                <a:ea typeface="MS PGothic" pitchFamily="34" charset="-128"/>
              </a:rPr>
              <a:t>(per </a:t>
            </a:r>
            <a:r>
              <a:rPr lang="en-US" sz="1100" b="1" dirty="0" smtClean="0">
                <a:ea typeface="MS PGothic" pitchFamily="34" charset="-128"/>
              </a:rPr>
              <a:t>pair)</a:t>
            </a:r>
            <a:endParaRPr lang="en-US" sz="1100" b="1" dirty="0">
              <a:ea typeface="MS PGothic" pitchFamily="34" charset="-128"/>
            </a:endParaRPr>
          </a:p>
        </p:txBody>
      </p:sp>
      <p:sp>
        <p:nvSpPr>
          <p:cNvPr id="563642" name="TextBox 30"/>
          <p:cNvSpPr txBox="1">
            <a:spLocks noChangeArrowheads="1"/>
          </p:cNvSpPr>
          <p:nvPr/>
        </p:nvSpPr>
        <p:spPr bwMode="auto">
          <a:xfrm>
            <a:off x="1403648" y="5373216"/>
            <a:ext cx="1676400" cy="430887"/>
          </a:xfrm>
          <a:prstGeom prst="rect">
            <a:avLst/>
          </a:prstGeom>
          <a:noFill/>
          <a:ln w="9525">
            <a:noFill/>
            <a:miter lim="800000"/>
            <a:headEnd/>
            <a:tailEnd/>
          </a:ln>
        </p:spPr>
        <p:txBody>
          <a:bodyPr>
            <a:spAutoFit/>
          </a:bodyPr>
          <a:lstStyle/>
          <a:p>
            <a:pPr algn="r"/>
            <a:r>
              <a:rPr lang="en-US" sz="1100" b="1" dirty="0">
                <a:ea typeface="MS PGothic" pitchFamily="34" charset="-128"/>
              </a:rPr>
              <a:t>Quantity of </a:t>
            </a:r>
            <a:r>
              <a:rPr lang="en-US" sz="1100" b="1" dirty="0" smtClean="0"/>
              <a:t>blue jeans</a:t>
            </a:r>
            <a:r>
              <a:rPr lang="en-US" sz="1100" b="1" dirty="0" smtClean="0">
                <a:ea typeface="MS PGothic" pitchFamily="34" charset="-128"/>
              </a:rPr>
              <a:t> </a:t>
            </a:r>
            <a:r>
              <a:rPr lang="en-US" sz="1100" b="1" dirty="0">
                <a:ea typeface="MS PGothic" pitchFamily="34" charset="-128"/>
              </a:rPr>
              <a:t>(pounds)</a:t>
            </a:r>
          </a:p>
        </p:txBody>
      </p:sp>
      <p:sp>
        <p:nvSpPr>
          <p:cNvPr id="85" name="TextBox 30"/>
          <p:cNvSpPr txBox="1">
            <a:spLocks noChangeArrowheads="1"/>
          </p:cNvSpPr>
          <p:nvPr/>
        </p:nvSpPr>
        <p:spPr bwMode="auto">
          <a:xfrm>
            <a:off x="7467600" y="5373216"/>
            <a:ext cx="1676400" cy="430887"/>
          </a:xfrm>
          <a:prstGeom prst="rect">
            <a:avLst/>
          </a:prstGeom>
          <a:noFill/>
          <a:ln w="9525">
            <a:noFill/>
            <a:miter lim="800000"/>
            <a:headEnd/>
            <a:tailEnd/>
          </a:ln>
        </p:spPr>
        <p:txBody>
          <a:bodyPr>
            <a:spAutoFit/>
          </a:bodyPr>
          <a:lstStyle/>
          <a:p>
            <a:pPr algn="r"/>
            <a:r>
              <a:rPr lang="en-US" sz="1100" b="1" dirty="0">
                <a:ea typeface="MS PGothic" pitchFamily="34" charset="-128"/>
              </a:rPr>
              <a:t>Quantity of </a:t>
            </a:r>
            <a:r>
              <a:rPr lang="en-US" sz="1100" b="1" dirty="0" smtClean="0"/>
              <a:t>blue jeans</a:t>
            </a:r>
            <a:r>
              <a:rPr lang="en-US" sz="1100" b="1" dirty="0" smtClean="0">
                <a:ea typeface="MS PGothic" pitchFamily="34" charset="-128"/>
              </a:rPr>
              <a:t> </a:t>
            </a:r>
            <a:r>
              <a:rPr lang="en-US" sz="1100" b="1" dirty="0">
                <a:ea typeface="MS PGothic" pitchFamily="34" charset="-128"/>
              </a:rPr>
              <a:t>(pounds)</a:t>
            </a:r>
          </a:p>
        </p:txBody>
      </p:sp>
      <p:sp>
        <p:nvSpPr>
          <p:cNvPr id="86" name="TextBox 30"/>
          <p:cNvSpPr txBox="1">
            <a:spLocks noChangeArrowheads="1"/>
          </p:cNvSpPr>
          <p:nvPr/>
        </p:nvSpPr>
        <p:spPr bwMode="auto">
          <a:xfrm>
            <a:off x="4499992" y="5301208"/>
            <a:ext cx="1676400" cy="430887"/>
          </a:xfrm>
          <a:prstGeom prst="rect">
            <a:avLst/>
          </a:prstGeom>
          <a:noFill/>
          <a:ln w="9525">
            <a:noFill/>
            <a:miter lim="800000"/>
            <a:headEnd/>
            <a:tailEnd/>
          </a:ln>
        </p:spPr>
        <p:txBody>
          <a:bodyPr>
            <a:spAutoFit/>
          </a:bodyPr>
          <a:lstStyle/>
          <a:p>
            <a:pPr algn="r"/>
            <a:r>
              <a:rPr lang="en-US" sz="1100" b="1" dirty="0">
                <a:ea typeface="MS PGothic" pitchFamily="34" charset="-128"/>
              </a:rPr>
              <a:t>Quantity of </a:t>
            </a:r>
            <a:r>
              <a:rPr lang="en-US" sz="1100" b="1" dirty="0" smtClean="0"/>
              <a:t>blue jeans</a:t>
            </a:r>
            <a:r>
              <a:rPr lang="en-US" sz="1100" b="1" dirty="0" smtClean="0">
                <a:ea typeface="MS PGothic" pitchFamily="34" charset="-128"/>
              </a:rPr>
              <a:t> </a:t>
            </a:r>
            <a:r>
              <a:rPr lang="en-US" sz="1100" b="1" dirty="0">
                <a:ea typeface="MS PGothic" pitchFamily="34" charset="-128"/>
              </a:rPr>
              <a:t>(pounds)</a:t>
            </a:r>
          </a:p>
        </p:txBody>
      </p:sp>
      <p:sp>
        <p:nvSpPr>
          <p:cNvPr id="87" name="TextBox 29"/>
          <p:cNvSpPr txBox="1">
            <a:spLocks noChangeArrowheads="1"/>
          </p:cNvSpPr>
          <p:nvPr/>
        </p:nvSpPr>
        <p:spPr bwMode="auto">
          <a:xfrm>
            <a:off x="2949600" y="2603153"/>
            <a:ext cx="1080120" cy="430887"/>
          </a:xfrm>
          <a:prstGeom prst="rect">
            <a:avLst/>
          </a:prstGeom>
          <a:noFill/>
          <a:ln w="9525">
            <a:noFill/>
            <a:miter lim="800000"/>
            <a:headEnd/>
            <a:tailEnd/>
          </a:ln>
        </p:spPr>
        <p:txBody>
          <a:bodyPr wrap="square">
            <a:spAutoFit/>
          </a:bodyPr>
          <a:lstStyle/>
          <a:p>
            <a:pPr algn="ctr"/>
            <a:r>
              <a:rPr lang="en-US" sz="1100" b="1" dirty="0">
                <a:ea typeface="MS PGothic" pitchFamily="34" charset="-128"/>
              </a:rPr>
              <a:t>Price of </a:t>
            </a:r>
            <a:r>
              <a:rPr lang="en-US" sz="1100" b="1" dirty="0" smtClean="0"/>
              <a:t>blue jeans</a:t>
            </a:r>
            <a:r>
              <a:rPr lang="en-US" sz="1100" b="1" dirty="0" smtClean="0">
                <a:ea typeface="MS PGothic" pitchFamily="34" charset="-128"/>
              </a:rPr>
              <a:t> </a:t>
            </a:r>
            <a:r>
              <a:rPr lang="en-US" sz="1100" b="1" dirty="0">
                <a:ea typeface="MS PGothic" pitchFamily="34" charset="-128"/>
              </a:rPr>
              <a:t>(per </a:t>
            </a:r>
            <a:r>
              <a:rPr lang="en-US" sz="1100" b="1" dirty="0" smtClean="0">
                <a:ea typeface="MS PGothic" pitchFamily="34" charset="-128"/>
              </a:rPr>
              <a:t>pair)</a:t>
            </a:r>
            <a:endParaRPr lang="en-US" sz="1100" b="1" dirty="0">
              <a:ea typeface="MS PGothic" pitchFamily="34" charset="-128"/>
            </a:endParaRPr>
          </a:p>
        </p:txBody>
      </p:sp>
      <p:sp>
        <p:nvSpPr>
          <p:cNvPr id="88" name="TextBox 29"/>
          <p:cNvSpPr txBox="1">
            <a:spLocks noChangeArrowheads="1"/>
          </p:cNvSpPr>
          <p:nvPr/>
        </p:nvSpPr>
        <p:spPr bwMode="auto">
          <a:xfrm>
            <a:off x="5973936" y="2603153"/>
            <a:ext cx="1080120" cy="430887"/>
          </a:xfrm>
          <a:prstGeom prst="rect">
            <a:avLst/>
          </a:prstGeom>
          <a:noFill/>
          <a:ln w="9525">
            <a:noFill/>
            <a:miter lim="800000"/>
            <a:headEnd/>
            <a:tailEnd/>
          </a:ln>
        </p:spPr>
        <p:txBody>
          <a:bodyPr wrap="square">
            <a:spAutoFit/>
          </a:bodyPr>
          <a:lstStyle/>
          <a:p>
            <a:pPr algn="ctr"/>
            <a:r>
              <a:rPr lang="en-US" sz="1100" b="1" dirty="0">
                <a:ea typeface="MS PGothic" pitchFamily="34" charset="-128"/>
              </a:rPr>
              <a:t>Price of </a:t>
            </a:r>
            <a:r>
              <a:rPr lang="en-US" sz="1100" b="1" dirty="0" smtClean="0"/>
              <a:t>blue jeans</a:t>
            </a:r>
            <a:r>
              <a:rPr lang="en-US" sz="1100" b="1" dirty="0" smtClean="0">
                <a:ea typeface="MS PGothic" pitchFamily="34" charset="-128"/>
              </a:rPr>
              <a:t> </a:t>
            </a:r>
            <a:r>
              <a:rPr lang="en-US" sz="1100" b="1" dirty="0">
                <a:ea typeface="MS PGothic" pitchFamily="34" charset="-128"/>
              </a:rPr>
              <a:t>(per </a:t>
            </a:r>
            <a:r>
              <a:rPr lang="en-US" sz="1100" b="1" dirty="0" smtClean="0">
                <a:ea typeface="MS PGothic" pitchFamily="34" charset="-128"/>
              </a:rPr>
              <a:t>pair)</a:t>
            </a:r>
            <a:endParaRPr lang="en-US" sz="1100" b="1" dirty="0">
              <a:ea typeface="MS PGothic"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3262"/>
                                        </p:tgtEl>
                                        <p:attrNameLst>
                                          <p:attrName>style.visibility</p:attrName>
                                        </p:attrNameLst>
                                      </p:cBhvr>
                                      <p:to>
                                        <p:strVal val="visible"/>
                                      </p:to>
                                    </p:set>
                                    <p:animEffect transition="in" filter="wipe(left)">
                                      <p:cBhvr>
                                        <p:cTn id="7" dur="500"/>
                                        <p:tgtEl>
                                          <p:spTgt spid="563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Rot="1" noChangeArrowheads="1"/>
          </p:cNvSpPr>
          <p:nvPr>
            <p:ph type="title"/>
          </p:nvPr>
        </p:nvSpPr>
        <p:spPr>
          <a:xfrm>
            <a:off x="899592" y="0"/>
            <a:ext cx="8064896" cy="731838"/>
          </a:xfrm>
        </p:spPr>
        <p:txBody>
          <a:bodyPr/>
          <a:lstStyle/>
          <a:p>
            <a:r>
              <a:rPr lang="en-US" dirty="0"/>
              <a:t>Supply Schedule</a:t>
            </a:r>
          </a:p>
        </p:txBody>
      </p:sp>
      <p:sp>
        <p:nvSpPr>
          <p:cNvPr id="569347" name="Rectangle 3"/>
          <p:cNvSpPr>
            <a:spLocks noGrp="1" noChangeArrowheads="1"/>
          </p:cNvSpPr>
          <p:nvPr>
            <p:ph type="body" sz="half" idx="1"/>
          </p:nvPr>
        </p:nvSpPr>
        <p:spPr>
          <a:xfrm>
            <a:off x="899592" y="914400"/>
            <a:ext cx="2808312" cy="5410200"/>
          </a:xfrm>
        </p:spPr>
        <p:txBody>
          <a:bodyPr/>
          <a:lstStyle/>
          <a:p>
            <a:r>
              <a:rPr lang="en-US" dirty="0"/>
              <a:t>A supply schedule shows how much of a good or service would be supplied at different prices. </a:t>
            </a:r>
          </a:p>
          <a:p>
            <a:pPr>
              <a:buFont typeface="Wingdings" pitchFamily="2" charset="2"/>
              <a:buNone/>
            </a:pPr>
            <a:endParaRPr lang="en-US" dirty="0"/>
          </a:p>
        </p:txBody>
      </p:sp>
      <p:graphicFrame>
        <p:nvGraphicFramePr>
          <p:cNvPr id="569382" name="Group 38"/>
          <p:cNvGraphicFramePr>
            <a:graphicFrameLocks noGrp="1"/>
          </p:cNvGraphicFramePr>
          <p:nvPr>
            <p:ph sz="half" idx="2"/>
            <p:extLst>
              <p:ext uri="{D42A27DB-BD31-4B8C-83A1-F6EECF244321}">
                <p14:modId xmlns:p14="http://schemas.microsoft.com/office/powerpoint/2010/main" val="1900345223"/>
              </p:ext>
            </p:extLst>
          </p:nvPr>
        </p:nvGraphicFramePr>
        <p:xfrm>
          <a:off x="4038600" y="838200"/>
          <a:ext cx="4800600" cy="5683886"/>
        </p:xfrm>
        <a:graphic>
          <a:graphicData uri="http://schemas.openxmlformats.org/drawingml/2006/table">
            <a:tbl>
              <a:tblPr/>
              <a:tblGrid>
                <a:gridCol w="2400300"/>
                <a:gridCol w="2400300"/>
              </a:tblGrid>
              <a:tr h="57308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Supply Schedule for Cotton </a:t>
                      </a:r>
                    </a:p>
                  </a:txBody>
                  <a:tcPr anchor="ctr" horzOverflow="overflow">
                    <a:lnL w="28575"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hMerge="1">
                  <a:txBody>
                    <a:bodyPr/>
                    <a:lstStyle/>
                    <a:p>
                      <a:endParaRPr lang="en-US"/>
                    </a:p>
                  </a:txBody>
                  <a:tcPr/>
                </a:tc>
              </a:tr>
              <a:tr h="676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Price of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cotton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(per pound)</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6">
                        <a:lumMod val="40000"/>
                        <a:lumOff val="60000"/>
                        <a:alpha val="5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Quantity of</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cotton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supplied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(billions of pounds)</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6">
                        <a:lumMod val="40000"/>
                        <a:lumOff val="60000"/>
                        <a:alpha val="50000"/>
                      </a:schemeClr>
                    </a:solidFill>
                  </a:tcPr>
                </a:tc>
              </a:tr>
              <a:tr h="4810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$2.00</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11.6</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82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1.75</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11.5</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1.50</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11.2</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82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1.25</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10.7</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1.00</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10.0</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82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0.75</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9.1</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0.50</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8.0</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93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5250" name="Rectangle 2"/>
          <p:cNvSpPr>
            <a:spLocks noGrp="1" noRot="1" noChangeArrowheads="1"/>
          </p:cNvSpPr>
          <p:nvPr>
            <p:ph type="title"/>
          </p:nvPr>
        </p:nvSpPr>
        <p:spPr>
          <a:xfrm>
            <a:off x="899592" y="60325"/>
            <a:ext cx="8020744" cy="555625"/>
          </a:xfrm>
        </p:spPr>
        <p:txBody>
          <a:bodyPr/>
          <a:lstStyle/>
          <a:p>
            <a:r>
              <a:rPr lang="en-US" dirty="0"/>
              <a:t>Supply Curve</a:t>
            </a:r>
          </a:p>
        </p:txBody>
      </p:sp>
      <p:sp>
        <p:nvSpPr>
          <p:cNvPr id="565263" name="Line 15"/>
          <p:cNvSpPr>
            <a:spLocks noChangeShapeType="1"/>
          </p:cNvSpPr>
          <p:nvPr/>
        </p:nvSpPr>
        <p:spPr bwMode="auto">
          <a:xfrm flipV="1">
            <a:off x="2393950" y="914400"/>
            <a:ext cx="0" cy="4121150"/>
          </a:xfrm>
          <a:prstGeom prst="line">
            <a:avLst/>
          </a:prstGeom>
          <a:noFill/>
          <a:ln w="7938">
            <a:solidFill>
              <a:srgbClr val="000000"/>
            </a:solidFill>
            <a:miter lim="800000"/>
            <a:headEnd/>
            <a:tailEnd/>
          </a:ln>
        </p:spPr>
        <p:txBody>
          <a:bodyPr/>
          <a:lstStyle/>
          <a:p>
            <a:endParaRPr lang="en-US" dirty="0"/>
          </a:p>
        </p:txBody>
      </p:sp>
      <p:sp>
        <p:nvSpPr>
          <p:cNvPr id="538666" name="TextBox 30"/>
          <p:cNvSpPr txBox="1">
            <a:spLocks noChangeArrowheads="1"/>
          </p:cNvSpPr>
          <p:nvPr/>
        </p:nvSpPr>
        <p:spPr bwMode="auto">
          <a:xfrm>
            <a:off x="4784725" y="5513388"/>
            <a:ext cx="3902075" cy="307777"/>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 </a:t>
            </a:r>
            <a:r>
              <a:rPr lang="en-US" sz="1400" b="1" dirty="0">
                <a:ea typeface="MS PGothic" pitchFamily="34" charset="-128"/>
              </a:rPr>
              <a:t>(billions of pounds)</a:t>
            </a:r>
          </a:p>
        </p:txBody>
      </p:sp>
      <p:sp>
        <p:nvSpPr>
          <p:cNvPr id="538665" name="TextBox 29"/>
          <p:cNvSpPr txBox="1">
            <a:spLocks noChangeArrowheads="1"/>
          </p:cNvSpPr>
          <p:nvPr/>
        </p:nvSpPr>
        <p:spPr bwMode="auto">
          <a:xfrm>
            <a:off x="899592" y="908720"/>
            <a:ext cx="1508001" cy="523220"/>
          </a:xfrm>
          <a:prstGeom prst="rect">
            <a:avLst/>
          </a:prstGeom>
          <a:noFill/>
          <a:ln w="9525">
            <a:noFill/>
            <a:miter lim="800000"/>
            <a:headEnd/>
            <a:tailEnd/>
          </a:ln>
        </p:spPr>
        <p:txBody>
          <a:bodyPr wrap="square">
            <a:spAutoFit/>
          </a:bodyPr>
          <a:lstStyle/>
          <a:p>
            <a:pPr algn="ctr"/>
            <a:r>
              <a:rPr lang="en-US" sz="1400" b="1" dirty="0">
                <a:ea typeface="MS PGothic" pitchFamily="34" charset="-128"/>
              </a:rPr>
              <a:t>Price of </a:t>
            </a:r>
            <a:r>
              <a:rPr lang="en-US" sz="1400" b="1" dirty="0" smtClean="0">
                <a:ea typeface="MS PGothic" pitchFamily="34" charset="-128"/>
              </a:rPr>
              <a:t>cotton </a:t>
            </a:r>
            <a:br>
              <a:rPr lang="en-US" sz="1400" b="1" dirty="0" smtClean="0">
                <a:ea typeface="MS PGothic" pitchFamily="34" charset="-128"/>
              </a:rPr>
            </a:br>
            <a:r>
              <a:rPr lang="en-US" sz="1400" b="1" dirty="0" smtClean="0">
                <a:ea typeface="MS PGothic" pitchFamily="34" charset="-128"/>
              </a:rPr>
              <a:t>(</a:t>
            </a:r>
            <a:r>
              <a:rPr lang="en-US" sz="1400" b="1" dirty="0">
                <a:ea typeface="MS PGothic" pitchFamily="34" charset="-128"/>
              </a:rPr>
              <a:t>per pound)</a:t>
            </a:r>
          </a:p>
        </p:txBody>
      </p:sp>
      <p:sp>
        <p:nvSpPr>
          <p:cNvPr id="565264" name="Freeform 16"/>
          <p:cNvSpPr>
            <a:spLocks/>
          </p:cNvSpPr>
          <p:nvPr/>
        </p:nvSpPr>
        <p:spPr bwMode="auto">
          <a:xfrm>
            <a:off x="2393950" y="5111750"/>
            <a:ext cx="209550" cy="139700"/>
          </a:xfrm>
          <a:custGeom>
            <a:avLst/>
            <a:gdLst/>
            <a:ahLst/>
            <a:cxnLst>
              <a:cxn ang="0">
                <a:pos x="88" y="86"/>
              </a:cxn>
              <a:cxn ang="0">
                <a:pos x="0" y="86"/>
              </a:cxn>
              <a:cxn ang="0">
                <a:pos x="0" y="0"/>
              </a:cxn>
            </a:cxnLst>
            <a:rect l="0" t="0" r="r" b="b"/>
            <a:pathLst>
              <a:path w="88" h="86">
                <a:moveTo>
                  <a:pt x="88" y="86"/>
                </a:moveTo>
                <a:lnTo>
                  <a:pt x="0" y="86"/>
                </a:lnTo>
                <a:lnTo>
                  <a:pt x="0" y="0"/>
                </a:lnTo>
              </a:path>
            </a:pathLst>
          </a:custGeom>
          <a:noFill/>
          <a:ln w="7938" cap="flat">
            <a:solidFill>
              <a:srgbClr val="000000"/>
            </a:solidFill>
            <a:prstDash val="solid"/>
            <a:miter lim="800000"/>
            <a:headEnd/>
            <a:tailEnd/>
          </a:ln>
        </p:spPr>
        <p:txBody>
          <a:bodyPr/>
          <a:lstStyle/>
          <a:p>
            <a:endParaRPr lang="en-US" dirty="0"/>
          </a:p>
        </p:txBody>
      </p:sp>
      <p:sp>
        <p:nvSpPr>
          <p:cNvPr id="565265" name="Line 17"/>
          <p:cNvSpPr>
            <a:spLocks noChangeShapeType="1"/>
          </p:cNvSpPr>
          <p:nvPr/>
        </p:nvSpPr>
        <p:spPr bwMode="auto">
          <a:xfrm flipH="1">
            <a:off x="2716213" y="5251450"/>
            <a:ext cx="4718050" cy="1588"/>
          </a:xfrm>
          <a:prstGeom prst="line">
            <a:avLst/>
          </a:prstGeom>
          <a:noFill/>
          <a:ln w="7938">
            <a:solidFill>
              <a:srgbClr val="000000"/>
            </a:solidFill>
            <a:miter lim="800000"/>
            <a:headEnd/>
            <a:tailEnd/>
          </a:ln>
        </p:spPr>
        <p:txBody>
          <a:bodyPr/>
          <a:lstStyle/>
          <a:p>
            <a:endParaRPr lang="en-US" dirty="0"/>
          </a:p>
        </p:txBody>
      </p:sp>
      <p:sp>
        <p:nvSpPr>
          <p:cNvPr id="565266" name="Rectangle 18"/>
          <p:cNvSpPr>
            <a:spLocks noChangeArrowheads="1"/>
          </p:cNvSpPr>
          <p:nvPr/>
        </p:nvSpPr>
        <p:spPr bwMode="auto">
          <a:xfrm>
            <a:off x="3168650" y="52863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65267" name="Rectangle 19"/>
          <p:cNvSpPr>
            <a:spLocks noChangeArrowheads="1"/>
          </p:cNvSpPr>
          <p:nvPr/>
        </p:nvSpPr>
        <p:spPr bwMode="auto">
          <a:xfrm>
            <a:off x="2151063" y="52863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65268" name="Rectangle 20"/>
          <p:cNvSpPr>
            <a:spLocks noChangeArrowheads="1"/>
          </p:cNvSpPr>
          <p:nvPr/>
        </p:nvSpPr>
        <p:spPr bwMode="auto">
          <a:xfrm>
            <a:off x="4008438" y="52863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9</a:t>
            </a:r>
            <a:endParaRPr lang="en-US" sz="1400" dirty="0"/>
          </a:p>
        </p:txBody>
      </p:sp>
      <p:sp>
        <p:nvSpPr>
          <p:cNvPr id="565269" name="Rectangle 21"/>
          <p:cNvSpPr>
            <a:spLocks noChangeArrowheads="1"/>
          </p:cNvSpPr>
          <p:nvPr/>
        </p:nvSpPr>
        <p:spPr bwMode="auto">
          <a:xfrm>
            <a:off x="4784725" y="5286375"/>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11</a:t>
            </a:r>
            <a:endParaRPr lang="en-US" sz="1400" dirty="0"/>
          </a:p>
        </p:txBody>
      </p:sp>
      <p:sp>
        <p:nvSpPr>
          <p:cNvPr id="565270" name="Rectangle 22"/>
          <p:cNvSpPr>
            <a:spLocks noChangeArrowheads="1"/>
          </p:cNvSpPr>
          <p:nvPr/>
        </p:nvSpPr>
        <p:spPr bwMode="auto">
          <a:xfrm>
            <a:off x="6465888" y="5286375"/>
            <a:ext cx="19843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65271" name="Rectangle 23"/>
          <p:cNvSpPr>
            <a:spLocks noChangeArrowheads="1"/>
          </p:cNvSpPr>
          <p:nvPr/>
        </p:nvSpPr>
        <p:spPr bwMode="auto">
          <a:xfrm>
            <a:off x="5624513" y="5286375"/>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65272" name="Rectangle 24"/>
          <p:cNvSpPr>
            <a:spLocks noChangeArrowheads="1"/>
          </p:cNvSpPr>
          <p:nvPr/>
        </p:nvSpPr>
        <p:spPr bwMode="auto">
          <a:xfrm>
            <a:off x="7302500" y="5286375"/>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65283" name="Line 35"/>
          <p:cNvSpPr>
            <a:spLocks noChangeShapeType="1"/>
          </p:cNvSpPr>
          <p:nvPr/>
        </p:nvSpPr>
        <p:spPr bwMode="auto">
          <a:xfrm>
            <a:off x="2393950" y="2486025"/>
            <a:ext cx="166688" cy="1588"/>
          </a:xfrm>
          <a:prstGeom prst="line">
            <a:avLst/>
          </a:prstGeom>
          <a:noFill/>
          <a:ln w="7938">
            <a:solidFill>
              <a:srgbClr val="000000"/>
            </a:solidFill>
            <a:miter lim="800000"/>
            <a:headEnd/>
            <a:tailEnd/>
          </a:ln>
        </p:spPr>
        <p:txBody>
          <a:bodyPr/>
          <a:lstStyle/>
          <a:p>
            <a:endParaRPr lang="en-US" dirty="0"/>
          </a:p>
        </p:txBody>
      </p:sp>
      <p:sp>
        <p:nvSpPr>
          <p:cNvPr id="565284" name="Line 36"/>
          <p:cNvSpPr>
            <a:spLocks noChangeShapeType="1"/>
          </p:cNvSpPr>
          <p:nvPr/>
        </p:nvSpPr>
        <p:spPr bwMode="auto">
          <a:xfrm>
            <a:off x="2393950" y="2881313"/>
            <a:ext cx="166688" cy="1587"/>
          </a:xfrm>
          <a:prstGeom prst="line">
            <a:avLst/>
          </a:prstGeom>
          <a:noFill/>
          <a:ln w="7938">
            <a:solidFill>
              <a:srgbClr val="000000"/>
            </a:solidFill>
            <a:miter lim="800000"/>
            <a:headEnd/>
            <a:tailEnd/>
          </a:ln>
        </p:spPr>
        <p:txBody>
          <a:bodyPr/>
          <a:lstStyle/>
          <a:p>
            <a:endParaRPr lang="en-US" dirty="0"/>
          </a:p>
        </p:txBody>
      </p:sp>
      <p:sp>
        <p:nvSpPr>
          <p:cNvPr id="565285" name="Line 37"/>
          <p:cNvSpPr>
            <a:spLocks noChangeShapeType="1"/>
          </p:cNvSpPr>
          <p:nvPr/>
        </p:nvSpPr>
        <p:spPr bwMode="auto">
          <a:xfrm>
            <a:off x="2393950" y="3275013"/>
            <a:ext cx="166688" cy="1587"/>
          </a:xfrm>
          <a:prstGeom prst="line">
            <a:avLst/>
          </a:prstGeom>
          <a:noFill/>
          <a:ln w="7938">
            <a:solidFill>
              <a:srgbClr val="000000"/>
            </a:solidFill>
            <a:miter lim="800000"/>
            <a:headEnd/>
            <a:tailEnd/>
          </a:ln>
        </p:spPr>
        <p:txBody>
          <a:bodyPr/>
          <a:lstStyle/>
          <a:p>
            <a:endParaRPr lang="en-US" dirty="0"/>
          </a:p>
        </p:txBody>
      </p:sp>
      <p:sp>
        <p:nvSpPr>
          <p:cNvPr id="565286" name="Line 38"/>
          <p:cNvSpPr>
            <a:spLocks noChangeShapeType="1"/>
          </p:cNvSpPr>
          <p:nvPr/>
        </p:nvSpPr>
        <p:spPr bwMode="auto">
          <a:xfrm>
            <a:off x="2393950" y="3670300"/>
            <a:ext cx="166688" cy="1588"/>
          </a:xfrm>
          <a:prstGeom prst="line">
            <a:avLst/>
          </a:prstGeom>
          <a:noFill/>
          <a:ln w="7938">
            <a:solidFill>
              <a:srgbClr val="000000"/>
            </a:solidFill>
            <a:miter lim="800000"/>
            <a:headEnd/>
            <a:tailEnd/>
          </a:ln>
        </p:spPr>
        <p:txBody>
          <a:bodyPr/>
          <a:lstStyle/>
          <a:p>
            <a:endParaRPr lang="en-US" dirty="0"/>
          </a:p>
        </p:txBody>
      </p:sp>
      <p:sp>
        <p:nvSpPr>
          <p:cNvPr id="565287" name="Line 39"/>
          <p:cNvSpPr>
            <a:spLocks noChangeShapeType="1"/>
          </p:cNvSpPr>
          <p:nvPr/>
        </p:nvSpPr>
        <p:spPr bwMode="auto">
          <a:xfrm>
            <a:off x="2393950" y="4068763"/>
            <a:ext cx="166688" cy="1587"/>
          </a:xfrm>
          <a:prstGeom prst="line">
            <a:avLst/>
          </a:prstGeom>
          <a:noFill/>
          <a:ln w="7938">
            <a:solidFill>
              <a:srgbClr val="000000"/>
            </a:solidFill>
            <a:miter lim="800000"/>
            <a:headEnd/>
            <a:tailEnd/>
          </a:ln>
        </p:spPr>
        <p:txBody>
          <a:bodyPr/>
          <a:lstStyle/>
          <a:p>
            <a:endParaRPr lang="en-US" dirty="0"/>
          </a:p>
        </p:txBody>
      </p:sp>
      <p:sp>
        <p:nvSpPr>
          <p:cNvPr id="565288" name="Line 40"/>
          <p:cNvSpPr>
            <a:spLocks noChangeShapeType="1"/>
          </p:cNvSpPr>
          <p:nvPr/>
        </p:nvSpPr>
        <p:spPr bwMode="auto">
          <a:xfrm>
            <a:off x="2393950" y="4462463"/>
            <a:ext cx="166688" cy="1587"/>
          </a:xfrm>
          <a:prstGeom prst="line">
            <a:avLst/>
          </a:prstGeom>
          <a:noFill/>
          <a:ln w="7938">
            <a:solidFill>
              <a:srgbClr val="000000"/>
            </a:solidFill>
            <a:miter lim="800000"/>
            <a:headEnd/>
            <a:tailEnd/>
          </a:ln>
        </p:spPr>
        <p:txBody>
          <a:bodyPr/>
          <a:lstStyle/>
          <a:p>
            <a:endParaRPr lang="en-US" dirty="0"/>
          </a:p>
        </p:txBody>
      </p:sp>
      <p:sp>
        <p:nvSpPr>
          <p:cNvPr id="565289" name="Line 41"/>
          <p:cNvSpPr>
            <a:spLocks noChangeShapeType="1"/>
          </p:cNvSpPr>
          <p:nvPr/>
        </p:nvSpPr>
        <p:spPr bwMode="auto">
          <a:xfrm>
            <a:off x="2393950" y="4856163"/>
            <a:ext cx="166688" cy="1587"/>
          </a:xfrm>
          <a:prstGeom prst="line">
            <a:avLst/>
          </a:prstGeom>
          <a:noFill/>
          <a:ln w="7938">
            <a:solidFill>
              <a:srgbClr val="000000"/>
            </a:solidFill>
            <a:miter lim="800000"/>
            <a:headEnd/>
            <a:tailEnd/>
          </a:ln>
        </p:spPr>
        <p:txBody>
          <a:bodyPr/>
          <a:lstStyle/>
          <a:p>
            <a:endParaRPr lang="en-US" dirty="0"/>
          </a:p>
        </p:txBody>
      </p:sp>
      <p:sp>
        <p:nvSpPr>
          <p:cNvPr id="565290" name="Line 42"/>
          <p:cNvSpPr>
            <a:spLocks noChangeShapeType="1"/>
          </p:cNvSpPr>
          <p:nvPr/>
        </p:nvSpPr>
        <p:spPr bwMode="auto">
          <a:xfrm flipV="1">
            <a:off x="3238500" y="5135563"/>
            <a:ext cx="1588" cy="115887"/>
          </a:xfrm>
          <a:prstGeom prst="line">
            <a:avLst/>
          </a:prstGeom>
          <a:noFill/>
          <a:ln w="7938">
            <a:solidFill>
              <a:srgbClr val="000000"/>
            </a:solidFill>
            <a:miter lim="800000"/>
            <a:headEnd/>
            <a:tailEnd/>
          </a:ln>
        </p:spPr>
        <p:txBody>
          <a:bodyPr/>
          <a:lstStyle/>
          <a:p>
            <a:endParaRPr lang="en-US" dirty="0"/>
          </a:p>
        </p:txBody>
      </p:sp>
      <p:sp>
        <p:nvSpPr>
          <p:cNvPr id="565291" name="Line 43"/>
          <p:cNvSpPr>
            <a:spLocks noChangeShapeType="1"/>
          </p:cNvSpPr>
          <p:nvPr/>
        </p:nvSpPr>
        <p:spPr bwMode="auto">
          <a:xfrm flipV="1">
            <a:off x="4076700" y="5135563"/>
            <a:ext cx="1588" cy="115887"/>
          </a:xfrm>
          <a:prstGeom prst="line">
            <a:avLst/>
          </a:prstGeom>
          <a:noFill/>
          <a:ln w="7938">
            <a:solidFill>
              <a:srgbClr val="000000"/>
            </a:solidFill>
            <a:miter lim="800000"/>
            <a:headEnd/>
            <a:tailEnd/>
          </a:ln>
        </p:spPr>
        <p:txBody>
          <a:bodyPr/>
          <a:lstStyle/>
          <a:p>
            <a:endParaRPr lang="en-US" dirty="0"/>
          </a:p>
        </p:txBody>
      </p:sp>
      <p:sp>
        <p:nvSpPr>
          <p:cNvPr id="565292" name="Line 44"/>
          <p:cNvSpPr>
            <a:spLocks noChangeShapeType="1"/>
          </p:cNvSpPr>
          <p:nvPr/>
        </p:nvSpPr>
        <p:spPr bwMode="auto">
          <a:xfrm flipV="1">
            <a:off x="4913313" y="5135563"/>
            <a:ext cx="3175" cy="115887"/>
          </a:xfrm>
          <a:prstGeom prst="line">
            <a:avLst/>
          </a:prstGeom>
          <a:noFill/>
          <a:ln w="7938">
            <a:solidFill>
              <a:srgbClr val="000000"/>
            </a:solidFill>
            <a:miter lim="800000"/>
            <a:headEnd/>
            <a:tailEnd/>
          </a:ln>
        </p:spPr>
        <p:txBody>
          <a:bodyPr/>
          <a:lstStyle/>
          <a:p>
            <a:endParaRPr lang="en-US" dirty="0"/>
          </a:p>
        </p:txBody>
      </p:sp>
      <p:sp>
        <p:nvSpPr>
          <p:cNvPr id="565293" name="Line 45"/>
          <p:cNvSpPr>
            <a:spLocks noChangeShapeType="1"/>
          </p:cNvSpPr>
          <p:nvPr/>
        </p:nvSpPr>
        <p:spPr bwMode="auto">
          <a:xfrm flipV="1">
            <a:off x="5751513" y="5135563"/>
            <a:ext cx="3175" cy="115887"/>
          </a:xfrm>
          <a:prstGeom prst="line">
            <a:avLst/>
          </a:prstGeom>
          <a:noFill/>
          <a:ln w="7938">
            <a:solidFill>
              <a:srgbClr val="000000"/>
            </a:solidFill>
            <a:miter lim="800000"/>
            <a:headEnd/>
            <a:tailEnd/>
          </a:ln>
        </p:spPr>
        <p:txBody>
          <a:bodyPr/>
          <a:lstStyle/>
          <a:p>
            <a:endParaRPr lang="en-US" dirty="0"/>
          </a:p>
        </p:txBody>
      </p:sp>
      <p:sp>
        <p:nvSpPr>
          <p:cNvPr id="565294" name="Line 46"/>
          <p:cNvSpPr>
            <a:spLocks noChangeShapeType="1"/>
          </p:cNvSpPr>
          <p:nvPr/>
        </p:nvSpPr>
        <p:spPr bwMode="auto">
          <a:xfrm flipV="1">
            <a:off x="6597650" y="5135563"/>
            <a:ext cx="1588" cy="115887"/>
          </a:xfrm>
          <a:prstGeom prst="line">
            <a:avLst/>
          </a:prstGeom>
          <a:noFill/>
          <a:ln w="7938">
            <a:solidFill>
              <a:srgbClr val="000000"/>
            </a:solidFill>
            <a:miter lim="800000"/>
            <a:headEnd/>
            <a:tailEnd/>
          </a:ln>
        </p:spPr>
        <p:txBody>
          <a:bodyPr/>
          <a:lstStyle/>
          <a:p>
            <a:endParaRPr lang="en-US" dirty="0"/>
          </a:p>
        </p:txBody>
      </p:sp>
      <p:sp>
        <p:nvSpPr>
          <p:cNvPr id="565295" name="Line 47"/>
          <p:cNvSpPr>
            <a:spLocks noChangeShapeType="1"/>
          </p:cNvSpPr>
          <p:nvPr/>
        </p:nvSpPr>
        <p:spPr bwMode="auto">
          <a:xfrm flipV="1">
            <a:off x="7434263" y="5135563"/>
            <a:ext cx="3175" cy="115887"/>
          </a:xfrm>
          <a:prstGeom prst="line">
            <a:avLst/>
          </a:prstGeom>
          <a:noFill/>
          <a:ln w="7938">
            <a:solidFill>
              <a:srgbClr val="000000"/>
            </a:solidFill>
            <a:miter lim="800000"/>
            <a:headEnd/>
            <a:tailEnd/>
          </a:ln>
        </p:spPr>
        <p:txBody>
          <a:bodyPr/>
          <a:lstStyle/>
          <a:p>
            <a:endParaRPr lang="en-US" dirty="0"/>
          </a:p>
        </p:txBody>
      </p:sp>
      <p:sp>
        <p:nvSpPr>
          <p:cNvPr id="565296" name="Rectangle 48"/>
          <p:cNvSpPr>
            <a:spLocks noChangeArrowheads="1"/>
          </p:cNvSpPr>
          <p:nvPr/>
        </p:nvSpPr>
        <p:spPr bwMode="auto">
          <a:xfrm>
            <a:off x="1711325" y="2382838"/>
            <a:ext cx="442913"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65297" name="Rectangle 49"/>
          <p:cNvSpPr>
            <a:spLocks noChangeArrowheads="1"/>
          </p:cNvSpPr>
          <p:nvPr/>
        </p:nvSpPr>
        <p:spPr bwMode="auto">
          <a:xfrm>
            <a:off x="1839913" y="2778125"/>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65298" name="Rectangle 50"/>
          <p:cNvSpPr>
            <a:spLocks noChangeArrowheads="1"/>
          </p:cNvSpPr>
          <p:nvPr/>
        </p:nvSpPr>
        <p:spPr bwMode="auto">
          <a:xfrm>
            <a:off x="1839913" y="3173413"/>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65299" name="Rectangle 51"/>
          <p:cNvSpPr>
            <a:spLocks noChangeArrowheads="1"/>
          </p:cNvSpPr>
          <p:nvPr/>
        </p:nvSpPr>
        <p:spPr bwMode="auto">
          <a:xfrm>
            <a:off x="1839913" y="3568700"/>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65300" name="Rectangle 52"/>
          <p:cNvSpPr>
            <a:spLocks noChangeArrowheads="1"/>
          </p:cNvSpPr>
          <p:nvPr/>
        </p:nvSpPr>
        <p:spPr bwMode="auto">
          <a:xfrm>
            <a:off x="1839913" y="3963988"/>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65301" name="Rectangle 53"/>
          <p:cNvSpPr>
            <a:spLocks noChangeArrowheads="1"/>
          </p:cNvSpPr>
          <p:nvPr/>
        </p:nvSpPr>
        <p:spPr bwMode="auto">
          <a:xfrm>
            <a:off x="1839913" y="4359275"/>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65302" name="Rectangle 54"/>
          <p:cNvSpPr>
            <a:spLocks noChangeArrowheads="1"/>
          </p:cNvSpPr>
          <p:nvPr/>
        </p:nvSpPr>
        <p:spPr bwMode="auto">
          <a:xfrm>
            <a:off x="1839913" y="4754563"/>
            <a:ext cx="344487" cy="168275"/>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65328" name="Freeform 80"/>
          <p:cNvSpPr>
            <a:spLocks/>
          </p:cNvSpPr>
          <p:nvPr/>
        </p:nvSpPr>
        <p:spPr bwMode="auto">
          <a:xfrm>
            <a:off x="2743200" y="2743200"/>
            <a:ext cx="1905000" cy="877888"/>
          </a:xfrm>
          <a:custGeom>
            <a:avLst/>
            <a:gdLst/>
            <a:ahLst/>
            <a:cxnLst>
              <a:cxn ang="0">
                <a:pos x="218" y="119"/>
              </a:cxn>
              <a:cxn ang="0">
                <a:pos x="202" y="141"/>
              </a:cxn>
              <a:cxn ang="0">
                <a:pos x="16" y="141"/>
              </a:cxn>
              <a:cxn ang="0">
                <a:pos x="0" y="119"/>
              </a:cxn>
              <a:cxn ang="0">
                <a:pos x="0" y="21"/>
              </a:cxn>
              <a:cxn ang="0">
                <a:pos x="16" y="0"/>
              </a:cxn>
              <a:cxn ang="0">
                <a:pos x="202" y="0"/>
              </a:cxn>
              <a:cxn ang="0">
                <a:pos x="218" y="21"/>
              </a:cxn>
              <a:cxn ang="0">
                <a:pos x="218" y="119"/>
              </a:cxn>
            </a:cxnLst>
            <a:rect l="0" t="0" r="r" b="b"/>
            <a:pathLst>
              <a:path w="218" h="141">
                <a:moveTo>
                  <a:pt x="218" y="119"/>
                </a:moveTo>
                <a:cubicBezTo>
                  <a:pt x="218" y="131"/>
                  <a:pt x="211" y="141"/>
                  <a:pt x="202" y="141"/>
                </a:cubicBezTo>
                <a:cubicBezTo>
                  <a:pt x="16" y="141"/>
                  <a:pt x="16" y="141"/>
                  <a:pt x="16" y="141"/>
                </a:cubicBezTo>
                <a:cubicBezTo>
                  <a:pt x="7" y="141"/>
                  <a:pt x="0" y="131"/>
                  <a:pt x="0" y="119"/>
                </a:cubicBezTo>
                <a:cubicBezTo>
                  <a:pt x="0" y="21"/>
                  <a:pt x="0" y="21"/>
                  <a:pt x="0" y="21"/>
                </a:cubicBezTo>
                <a:cubicBezTo>
                  <a:pt x="0" y="9"/>
                  <a:pt x="7" y="0"/>
                  <a:pt x="16" y="0"/>
                </a:cubicBezTo>
                <a:cubicBezTo>
                  <a:pt x="202" y="0"/>
                  <a:pt x="202" y="0"/>
                  <a:pt x="202" y="0"/>
                </a:cubicBezTo>
                <a:cubicBezTo>
                  <a:pt x="211" y="0"/>
                  <a:pt x="218" y="9"/>
                  <a:pt x="218" y="21"/>
                </a:cubicBezTo>
                <a:lnTo>
                  <a:pt x="218" y="119"/>
                </a:lnTo>
                <a:close/>
              </a:path>
            </a:pathLst>
          </a:custGeom>
          <a:solidFill>
            <a:srgbClr val="D6E2E0"/>
          </a:solidFill>
          <a:ln w="9525">
            <a:noFill/>
            <a:round/>
            <a:headEnd/>
            <a:tailEnd/>
          </a:ln>
        </p:spPr>
        <p:txBody>
          <a:bodyPr/>
          <a:lstStyle/>
          <a:p>
            <a:endParaRPr lang="en-US" dirty="0"/>
          </a:p>
        </p:txBody>
      </p:sp>
      <p:sp>
        <p:nvSpPr>
          <p:cNvPr id="565349" name="Line 101"/>
          <p:cNvSpPr>
            <a:spLocks noChangeShapeType="1"/>
          </p:cNvSpPr>
          <p:nvPr/>
        </p:nvSpPr>
        <p:spPr bwMode="auto">
          <a:xfrm flipV="1">
            <a:off x="2320925" y="5006975"/>
            <a:ext cx="149225" cy="57150"/>
          </a:xfrm>
          <a:prstGeom prst="line">
            <a:avLst/>
          </a:prstGeom>
          <a:noFill/>
          <a:ln w="7938">
            <a:solidFill>
              <a:srgbClr val="000000"/>
            </a:solidFill>
            <a:miter lim="800000"/>
            <a:headEnd/>
            <a:tailEnd/>
          </a:ln>
        </p:spPr>
        <p:txBody>
          <a:bodyPr/>
          <a:lstStyle/>
          <a:p>
            <a:endParaRPr lang="en-US" dirty="0"/>
          </a:p>
        </p:txBody>
      </p:sp>
      <p:sp>
        <p:nvSpPr>
          <p:cNvPr id="565350" name="Line 102"/>
          <p:cNvSpPr>
            <a:spLocks noChangeShapeType="1"/>
          </p:cNvSpPr>
          <p:nvPr/>
        </p:nvSpPr>
        <p:spPr bwMode="auto">
          <a:xfrm flipV="1">
            <a:off x="2320925" y="5083175"/>
            <a:ext cx="149225" cy="57150"/>
          </a:xfrm>
          <a:prstGeom prst="line">
            <a:avLst/>
          </a:prstGeom>
          <a:noFill/>
          <a:ln w="7938">
            <a:solidFill>
              <a:srgbClr val="000000"/>
            </a:solidFill>
            <a:miter lim="800000"/>
            <a:headEnd/>
            <a:tailEnd/>
          </a:ln>
        </p:spPr>
        <p:txBody>
          <a:bodyPr/>
          <a:lstStyle/>
          <a:p>
            <a:endParaRPr lang="en-US" dirty="0"/>
          </a:p>
        </p:txBody>
      </p:sp>
      <p:sp>
        <p:nvSpPr>
          <p:cNvPr id="565351" name="Line 103"/>
          <p:cNvSpPr>
            <a:spLocks noChangeShapeType="1"/>
          </p:cNvSpPr>
          <p:nvPr/>
        </p:nvSpPr>
        <p:spPr bwMode="auto">
          <a:xfrm flipH="1">
            <a:off x="2560638" y="5202238"/>
            <a:ext cx="84137" cy="101600"/>
          </a:xfrm>
          <a:prstGeom prst="line">
            <a:avLst/>
          </a:prstGeom>
          <a:noFill/>
          <a:ln w="7938">
            <a:solidFill>
              <a:srgbClr val="000000"/>
            </a:solidFill>
            <a:miter lim="800000"/>
            <a:headEnd/>
            <a:tailEnd/>
          </a:ln>
        </p:spPr>
        <p:txBody>
          <a:bodyPr/>
          <a:lstStyle/>
          <a:p>
            <a:endParaRPr lang="en-US" dirty="0"/>
          </a:p>
        </p:txBody>
      </p:sp>
      <p:sp>
        <p:nvSpPr>
          <p:cNvPr id="565352" name="Line 104"/>
          <p:cNvSpPr>
            <a:spLocks noChangeShapeType="1"/>
          </p:cNvSpPr>
          <p:nvPr/>
        </p:nvSpPr>
        <p:spPr bwMode="auto">
          <a:xfrm flipH="1">
            <a:off x="2673350" y="5202238"/>
            <a:ext cx="85725" cy="101600"/>
          </a:xfrm>
          <a:prstGeom prst="line">
            <a:avLst/>
          </a:prstGeom>
          <a:noFill/>
          <a:ln w="7938">
            <a:solidFill>
              <a:srgbClr val="000000"/>
            </a:solidFill>
            <a:miter lim="800000"/>
            <a:headEnd/>
            <a:tailEnd/>
          </a:ln>
        </p:spPr>
        <p:txBody>
          <a:bodyPr/>
          <a:lstStyle/>
          <a:p>
            <a:endParaRPr lang="en-US" dirty="0"/>
          </a:p>
        </p:txBody>
      </p:sp>
      <p:sp>
        <p:nvSpPr>
          <p:cNvPr id="538681" name="TextBox 56"/>
          <p:cNvSpPr txBox="1">
            <a:spLocks noChangeArrowheads="1"/>
          </p:cNvSpPr>
          <p:nvPr/>
        </p:nvSpPr>
        <p:spPr bwMode="auto">
          <a:xfrm>
            <a:off x="2743201" y="2819400"/>
            <a:ext cx="1828800" cy="738664"/>
          </a:xfrm>
          <a:prstGeom prst="rect">
            <a:avLst/>
          </a:prstGeom>
          <a:noFill/>
          <a:ln w="9525">
            <a:noFill/>
            <a:miter lim="800000"/>
            <a:headEnd/>
            <a:tailEnd/>
          </a:ln>
        </p:spPr>
        <p:txBody>
          <a:bodyPr wrap="square">
            <a:spAutoFit/>
          </a:bodyPr>
          <a:lstStyle/>
          <a:p>
            <a:pPr algn="ctr"/>
            <a:r>
              <a:rPr lang="en-US" sz="1400" i="1" dirty="0">
                <a:ea typeface="MS PGothic" pitchFamily="34" charset="-128"/>
              </a:rPr>
              <a:t>As price rises, the quantity supplied rises.</a:t>
            </a:r>
          </a:p>
        </p:txBody>
      </p:sp>
      <p:sp>
        <p:nvSpPr>
          <p:cNvPr id="565365" name="Rectangle 117"/>
          <p:cNvSpPr>
            <a:spLocks noChangeArrowheads="1"/>
          </p:cNvSpPr>
          <p:nvPr/>
        </p:nvSpPr>
        <p:spPr bwMode="auto">
          <a:xfrm>
            <a:off x="5796136" y="1170330"/>
            <a:ext cx="3124200" cy="1846838"/>
          </a:xfrm>
          <a:prstGeom prst="rect">
            <a:avLst/>
          </a:prstGeom>
          <a:solidFill>
            <a:schemeClr val="accent5">
              <a:lumMod val="20000"/>
              <a:lumOff val="80000"/>
            </a:schemeClr>
          </a:solidFill>
          <a:ln w="9525">
            <a:noFill/>
            <a:miter lim="800000"/>
            <a:headEnd/>
            <a:tailEnd/>
          </a:ln>
          <a:effectLst/>
        </p:spPr>
        <p:txBody>
          <a:bodyPr anchor="ctr"/>
          <a:lstStyle/>
          <a:p>
            <a:pPr indent="4763" algn="ctr">
              <a:lnSpc>
                <a:spcPct val="100000"/>
              </a:lnSpc>
              <a:spcBef>
                <a:spcPct val="20000"/>
              </a:spcBef>
              <a:buClr>
                <a:srgbClr val="000000"/>
              </a:buClr>
            </a:pPr>
            <a:r>
              <a:rPr lang="en-US" sz="2000" dirty="0"/>
              <a:t>A </a:t>
            </a:r>
            <a:r>
              <a:rPr lang="en-US" sz="2000" b="1" dirty="0"/>
              <a:t>supply curve</a:t>
            </a:r>
            <a:r>
              <a:rPr lang="en-US" sz="2000" dirty="0"/>
              <a:t> shows graphically how much of a good or service people are willing to sell at any given price.</a:t>
            </a:r>
          </a:p>
        </p:txBody>
      </p:sp>
      <p:grpSp>
        <p:nvGrpSpPr>
          <p:cNvPr id="2" name="Group 123"/>
          <p:cNvGrpSpPr>
            <a:grpSpLocks/>
          </p:cNvGrpSpPr>
          <p:nvPr/>
        </p:nvGrpSpPr>
        <p:grpSpPr bwMode="auto">
          <a:xfrm>
            <a:off x="3582988" y="1905000"/>
            <a:ext cx="2138362" cy="3000375"/>
            <a:chOff x="2257" y="1200"/>
            <a:chExt cx="1347" cy="1890"/>
          </a:xfrm>
        </p:grpSpPr>
        <p:sp>
          <p:nvSpPr>
            <p:cNvPr id="538682" name="TextBox 59"/>
            <p:cNvSpPr txBox="1">
              <a:spLocks noChangeArrowheads="1"/>
            </p:cNvSpPr>
            <p:nvPr/>
          </p:nvSpPr>
          <p:spPr bwMode="auto">
            <a:xfrm>
              <a:off x="2880" y="1200"/>
              <a:ext cx="724" cy="330"/>
            </a:xfrm>
            <a:prstGeom prst="rect">
              <a:avLst/>
            </a:prstGeom>
            <a:noFill/>
            <a:ln w="9525">
              <a:noFill/>
              <a:miter lim="800000"/>
              <a:headEnd/>
              <a:tailEnd/>
            </a:ln>
          </p:spPr>
          <p:txBody>
            <a:bodyPr>
              <a:spAutoFit/>
            </a:bodyPr>
            <a:lstStyle/>
            <a:p>
              <a:pPr algn="ctr"/>
              <a:r>
                <a:rPr lang="en-US" sz="1400" i="1" dirty="0">
                  <a:ea typeface="MS PGothic" pitchFamily="34" charset="-128"/>
                </a:rPr>
                <a:t>Supply curve, S</a:t>
              </a:r>
            </a:p>
          </p:txBody>
        </p:sp>
        <p:grpSp>
          <p:nvGrpSpPr>
            <p:cNvPr id="3" name="Group 122"/>
            <p:cNvGrpSpPr>
              <a:grpSpLocks/>
            </p:cNvGrpSpPr>
            <p:nvPr/>
          </p:nvGrpSpPr>
          <p:grpSpPr bwMode="auto">
            <a:xfrm>
              <a:off x="2257" y="1536"/>
              <a:ext cx="1042" cy="1554"/>
              <a:chOff x="2257" y="1536"/>
              <a:chExt cx="1042" cy="1554"/>
            </a:xfrm>
          </p:grpSpPr>
          <p:grpSp>
            <p:nvGrpSpPr>
              <p:cNvPr id="4" name="Group 121"/>
              <p:cNvGrpSpPr>
                <a:grpSpLocks/>
              </p:cNvGrpSpPr>
              <p:nvPr/>
            </p:nvGrpSpPr>
            <p:grpSpPr bwMode="auto">
              <a:xfrm>
                <a:off x="2257" y="1566"/>
                <a:ext cx="1015" cy="1524"/>
                <a:chOff x="2257" y="1566"/>
                <a:chExt cx="1015" cy="1524"/>
              </a:xfrm>
            </p:grpSpPr>
            <p:sp>
              <p:nvSpPr>
                <p:cNvPr id="565313" name="Freeform 65"/>
                <p:cNvSpPr>
                  <a:spLocks/>
                </p:cNvSpPr>
                <p:nvPr/>
              </p:nvSpPr>
              <p:spPr bwMode="auto">
                <a:xfrm>
                  <a:off x="2301" y="1566"/>
                  <a:ext cx="954" cy="1493"/>
                </a:xfrm>
                <a:custGeom>
                  <a:avLst/>
                  <a:gdLst/>
                  <a:ahLst/>
                  <a:cxnLst>
                    <a:cxn ang="0">
                      <a:pos x="215" y="0"/>
                    </a:cxn>
                    <a:cxn ang="0">
                      <a:pos x="0" y="493"/>
                    </a:cxn>
                  </a:cxnLst>
                  <a:rect l="0" t="0" r="r" b="b"/>
                  <a:pathLst>
                    <a:path w="215" h="493">
                      <a:moveTo>
                        <a:pt x="215" y="0"/>
                      </a:moveTo>
                      <a:cubicBezTo>
                        <a:pt x="215" y="148"/>
                        <a:pt x="153" y="320"/>
                        <a:pt x="0" y="493"/>
                      </a:cubicBezTo>
                    </a:path>
                  </a:pathLst>
                </a:custGeom>
                <a:noFill/>
                <a:ln w="36513" cap="flat">
                  <a:solidFill>
                    <a:srgbClr val="EE313C"/>
                  </a:solidFill>
                  <a:prstDash val="solid"/>
                  <a:miter lim="800000"/>
                  <a:headEnd/>
                  <a:tailEnd/>
                </a:ln>
              </p:spPr>
              <p:txBody>
                <a:bodyPr/>
                <a:lstStyle/>
                <a:p>
                  <a:endParaRPr lang="en-US" dirty="0"/>
                </a:p>
              </p:txBody>
            </p:sp>
            <p:sp>
              <p:nvSpPr>
                <p:cNvPr id="565315" name="Oval 67"/>
                <p:cNvSpPr>
                  <a:spLocks noChangeArrowheads="1"/>
                </p:cNvSpPr>
                <p:nvPr/>
              </p:nvSpPr>
              <p:spPr bwMode="auto">
                <a:xfrm>
                  <a:off x="3184" y="1785"/>
                  <a:ext cx="88" cy="59"/>
                </a:xfrm>
                <a:prstGeom prst="ellipse">
                  <a:avLst/>
                </a:prstGeom>
                <a:solidFill>
                  <a:srgbClr val="000000"/>
                </a:solidFill>
                <a:ln w="9525">
                  <a:noFill/>
                  <a:round/>
                  <a:headEnd/>
                  <a:tailEnd/>
                </a:ln>
              </p:spPr>
              <p:txBody>
                <a:bodyPr/>
                <a:lstStyle/>
                <a:p>
                  <a:endParaRPr lang="en-US" dirty="0"/>
                </a:p>
              </p:txBody>
            </p:sp>
            <p:sp>
              <p:nvSpPr>
                <p:cNvPr id="565316" name="Oval 68"/>
                <p:cNvSpPr>
                  <a:spLocks noChangeArrowheads="1"/>
                </p:cNvSpPr>
                <p:nvPr/>
              </p:nvSpPr>
              <p:spPr bwMode="auto">
                <a:xfrm>
                  <a:off x="3105" y="2033"/>
                  <a:ext cx="87" cy="61"/>
                </a:xfrm>
                <a:prstGeom prst="ellipse">
                  <a:avLst/>
                </a:prstGeom>
                <a:solidFill>
                  <a:srgbClr val="000000"/>
                </a:solidFill>
                <a:ln w="9525">
                  <a:noFill/>
                  <a:round/>
                  <a:headEnd/>
                  <a:tailEnd/>
                </a:ln>
              </p:spPr>
              <p:txBody>
                <a:bodyPr/>
                <a:lstStyle/>
                <a:p>
                  <a:endParaRPr lang="en-US" dirty="0"/>
                </a:p>
              </p:txBody>
            </p:sp>
            <p:sp>
              <p:nvSpPr>
                <p:cNvPr id="565317" name="Oval 69"/>
                <p:cNvSpPr>
                  <a:spLocks noChangeArrowheads="1"/>
                </p:cNvSpPr>
                <p:nvPr/>
              </p:nvSpPr>
              <p:spPr bwMode="auto">
                <a:xfrm>
                  <a:off x="2970" y="2281"/>
                  <a:ext cx="89" cy="61"/>
                </a:xfrm>
                <a:prstGeom prst="ellipse">
                  <a:avLst/>
                </a:prstGeom>
                <a:solidFill>
                  <a:srgbClr val="000000"/>
                </a:solidFill>
                <a:ln w="9525">
                  <a:noFill/>
                  <a:round/>
                  <a:headEnd/>
                  <a:tailEnd/>
                </a:ln>
              </p:spPr>
              <p:txBody>
                <a:bodyPr/>
                <a:lstStyle/>
                <a:p>
                  <a:endParaRPr lang="en-US" dirty="0"/>
                </a:p>
              </p:txBody>
            </p:sp>
            <p:sp>
              <p:nvSpPr>
                <p:cNvPr id="565318" name="Oval 70"/>
                <p:cNvSpPr>
                  <a:spLocks noChangeArrowheads="1"/>
                </p:cNvSpPr>
                <p:nvPr/>
              </p:nvSpPr>
              <p:spPr bwMode="auto">
                <a:xfrm>
                  <a:off x="2789" y="2532"/>
                  <a:ext cx="89" cy="61"/>
                </a:xfrm>
                <a:prstGeom prst="ellipse">
                  <a:avLst/>
                </a:prstGeom>
                <a:solidFill>
                  <a:srgbClr val="000000"/>
                </a:solidFill>
                <a:ln w="9525">
                  <a:noFill/>
                  <a:round/>
                  <a:headEnd/>
                  <a:tailEnd/>
                </a:ln>
              </p:spPr>
              <p:txBody>
                <a:bodyPr/>
                <a:lstStyle/>
                <a:p>
                  <a:endParaRPr lang="en-US" dirty="0"/>
                </a:p>
              </p:txBody>
            </p:sp>
            <p:sp>
              <p:nvSpPr>
                <p:cNvPr id="565319" name="Oval 71"/>
                <p:cNvSpPr>
                  <a:spLocks noChangeArrowheads="1"/>
                </p:cNvSpPr>
                <p:nvPr/>
              </p:nvSpPr>
              <p:spPr bwMode="auto">
                <a:xfrm>
                  <a:off x="2550" y="2781"/>
                  <a:ext cx="89" cy="61"/>
                </a:xfrm>
                <a:prstGeom prst="ellipse">
                  <a:avLst/>
                </a:prstGeom>
                <a:solidFill>
                  <a:srgbClr val="000000"/>
                </a:solidFill>
                <a:ln w="9525">
                  <a:noFill/>
                  <a:round/>
                  <a:headEnd/>
                  <a:tailEnd/>
                </a:ln>
              </p:spPr>
              <p:txBody>
                <a:bodyPr/>
                <a:lstStyle/>
                <a:p>
                  <a:endParaRPr lang="en-US" dirty="0"/>
                </a:p>
              </p:txBody>
            </p:sp>
            <p:sp>
              <p:nvSpPr>
                <p:cNvPr id="565320" name="Oval 72"/>
                <p:cNvSpPr>
                  <a:spLocks noChangeArrowheads="1"/>
                </p:cNvSpPr>
                <p:nvPr/>
              </p:nvSpPr>
              <p:spPr bwMode="auto">
                <a:xfrm>
                  <a:off x="2257" y="3029"/>
                  <a:ext cx="89" cy="61"/>
                </a:xfrm>
                <a:prstGeom prst="ellipse">
                  <a:avLst/>
                </a:prstGeom>
                <a:solidFill>
                  <a:srgbClr val="000000"/>
                </a:solidFill>
                <a:ln w="9525">
                  <a:noFill/>
                  <a:round/>
                  <a:headEnd/>
                  <a:tailEnd/>
                </a:ln>
              </p:spPr>
              <p:txBody>
                <a:bodyPr/>
                <a:lstStyle/>
                <a:p>
                  <a:endParaRPr lang="en-US" dirty="0"/>
                </a:p>
              </p:txBody>
            </p:sp>
          </p:grpSp>
          <p:sp>
            <p:nvSpPr>
              <p:cNvPr id="565314" name="Oval 66"/>
              <p:cNvSpPr>
                <a:spLocks noChangeArrowheads="1"/>
              </p:cNvSpPr>
              <p:nvPr/>
            </p:nvSpPr>
            <p:spPr bwMode="auto">
              <a:xfrm>
                <a:off x="3210" y="1536"/>
                <a:ext cx="89" cy="60"/>
              </a:xfrm>
              <a:prstGeom prst="ellipse">
                <a:avLst/>
              </a:prstGeom>
              <a:solidFill>
                <a:srgbClr val="000000"/>
              </a:solidFill>
              <a:ln w="9525">
                <a:noFill/>
                <a:round/>
                <a:headEnd/>
                <a:tailEnd/>
              </a:ln>
            </p:spPr>
            <p:txBody>
              <a:bodyPr/>
              <a:lstStyle/>
              <a:p>
                <a:endParaRPr lang="en-US" dirty="0"/>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5365">
                                            <p:bg/>
                                          </p:spTgt>
                                        </p:tgtEl>
                                        <p:attrNameLst>
                                          <p:attrName>style.visibility</p:attrName>
                                        </p:attrNameLst>
                                      </p:cBhvr>
                                      <p:to>
                                        <p:strVal val="visible"/>
                                      </p:to>
                                    </p:set>
                                    <p:animEffect transition="in" filter="wipe(left)">
                                      <p:cBhvr>
                                        <p:cTn id="12" dur="500"/>
                                        <p:tgtEl>
                                          <p:spTgt spid="565365">
                                            <p:bg/>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65365">
                                            <p:txEl>
                                              <p:pRg st="0" end="0"/>
                                            </p:txEl>
                                          </p:spTgt>
                                        </p:tgtEl>
                                        <p:attrNameLst>
                                          <p:attrName>style.visibility</p:attrName>
                                        </p:attrNameLst>
                                      </p:cBhvr>
                                      <p:to>
                                        <p:strVal val="visible"/>
                                      </p:to>
                                    </p:set>
                                    <p:animEffect transition="in" filter="wipe(left)">
                                      <p:cBhvr>
                                        <p:cTn id="15" dur="500"/>
                                        <p:tgtEl>
                                          <p:spTgt spid="56536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65328"/>
                                        </p:tgtEl>
                                        <p:attrNameLst>
                                          <p:attrName>style.visibility</p:attrName>
                                        </p:attrNameLst>
                                      </p:cBhvr>
                                      <p:to>
                                        <p:strVal val="visible"/>
                                      </p:to>
                                    </p:set>
                                    <p:animEffect transition="in" filter="wipe(left)">
                                      <p:cBhvr>
                                        <p:cTn id="20" dur="500"/>
                                        <p:tgtEl>
                                          <p:spTgt spid="565328"/>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38681"/>
                                        </p:tgtEl>
                                        <p:attrNameLst>
                                          <p:attrName>style.visibility</p:attrName>
                                        </p:attrNameLst>
                                      </p:cBhvr>
                                      <p:to>
                                        <p:strVal val="visible"/>
                                      </p:to>
                                    </p:set>
                                    <p:animEffect transition="in" filter="wipe(left)">
                                      <p:cBhvr>
                                        <p:cTn id="23" dur="500"/>
                                        <p:tgtEl>
                                          <p:spTgt spid="538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328" grpId="0" animBg="1"/>
      <p:bldP spid="538681" grpId="0"/>
      <p:bldP spid="565365"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1394" name="Rectangle 2"/>
          <p:cNvSpPr>
            <a:spLocks noGrp="1" noRot="1" noChangeArrowheads="1"/>
          </p:cNvSpPr>
          <p:nvPr>
            <p:ph type="title"/>
          </p:nvPr>
        </p:nvSpPr>
        <p:spPr>
          <a:xfrm>
            <a:off x="899592" y="0"/>
            <a:ext cx="7992888" cy="731838"/>
          </a:xfrm>
        </p:spPr>
        <p:txBody>
          <a:bodyPr/>
          <a:lstStyle/>
          <a:p>
            <a:r>
              <a:rPr lang="en-US" dirty="0"/>
              <a:t>An Increase in Supply</a:t>
            </a:r>
          </a:p>
        </p:txBody>
      </p:sp>
      <p:sp>
        <p:nvSpPr>
          <p:cNvPr id="571395" name="Rectangle 3"/>
          <p:cNvSpPr>
            <a:spLocks noGrp="1" noChangeArrowheads="1"/>
          </p:cNvSpPr>
          <p:nvPr>
            <p:ph type="body" sz="half" idx="1"/>
          </p:nvPr>
        </p:nvSpPr>
        <p:spPr>
          <a:xfrm>
            <a:off x="899592" y="762000"/>
            <a:ext cx="2952328" cy="5867400"/>
          </a:xfrm>
          <a:noFill/>
        </p:spPr>
        <p:txBody>
          <a:bodyPr/>
          <a:lstStyle/>
          <a:p>
            <a:pPr marL="233363" indent="-228600">
              <a:lnSpc>
                <a:spcPct val="95000"/>
              </a:lnSpc>
              <a:buClr>
                <a:schemeClr val="tx1"/>
              </a:buClr>
            </a:pPr>
            <a:r>
              <a:rPr lang="en-US" sz="2000" dirty="0" smtClean="0"/>
              <a:t>The adoption of improved cotton-growing technology generated an increase in supply — a rise in the quantity supplied at any given price.</a:t>
            </a:r>
          </a:p>
          <a:p>
            <a:pPr marL="233363" indent="-228600">
              <a:lnSpc>
                <a:spcPct val="95000"/>
              </a:lnSpc>
              <a:buClr>
                <a:schemeClr val="tx1"/>
              </a:buClr>
            </a:pPr>
            <a:r>
              <a:rPr lang="en-US" sz="2000" dirty="0" smtClean="0"/>
              <a:t>This event is represented by the two supply schedules — and their corresponding supply curves</a:t>
            </a:r>
          </a:p>
          <a:p>
            <a:pPr marL="633413" lvl="1" indent="-228600">
              <a:lnSpc>
                <a:spcPct val="95000"/>
              </a:lnSpc>
              <a:buClr>
                <a:schemeClr val="tx1"/>
              </a:buClr>
            </a:pPr>
            <a:r>
              <a:rPr lang="en-US" sz="1800" dirty="0" smtClean="0"/>
              <a:t>one showing supply </a:t>
            </a:r>
            <a:r>
              <a:rPr lang="en-US" sz="1800" i="1" dirty="0" smtClean="0"/>
              <a:t>before</a:t>
            </a:r>
            <a:r>
              <a:rPr lang="en-US" sz="1800" dirty="0" smtClean="0"/>
              <a:t> the new technology was adopted</a:t>
            </a:r>
          </a:p>
          <a:p>
            <a:pPr marL="633413" lvl="1" indent="-228600">
              <a:lnSpc>
                <a:spcPct val="95000"/>
              </a:lnSpc>
              <a:buClr>
                <a:schemeClr val="tx1"/>
              </a:buClr>
            </a:pPr>
            <a:r>
              <a:rPr lang="en-US" sz="1800" dirty="0" smtClean="0"/>
              <a:t>the other showing supply </a:t>
            </a:r>
            <a:r>
              <a:rPr lang="en-US" sz="1800" i="1" dirty="0" smtClean="0"/>
              <a:t>after </a:t>
            </a:r>
            <a:r>
              <a:rPr lang="en-US" sz="1800" dirty="0" smtClean="0"/>
              <a:t>the new technology was adopted</a:t>
            </a:r>
            <a:endParaRPr lang="en-US" sz="1800" dirty="0"/>
          </a:p>
        </p:txBody>
      </p:sp>
      <p:graphicFrame>
        <p:nvGraphicFramePr>
          <p:cNvPr id="571466" name="Group 74"/>
          <p:cNvGraphicFramePr>
            <a:graphicFrameLocks noGrp="1"/>
          </p:cNvGraphicFramePr>
          <p:nvPr>
            <p:extLst>
              <p:ext uri="{D42A27DB-BD31-4B8C-83A1-F6EECF244321}">
                <p14:modId xmlns:p14="http://schemas.microsoft.com/office/powerpoint/2010/main" val="1625304927"/>
              </p:ext>
            </p:extLst>
          </p:nvPr>
        </p:nvGraphicFramePr>
        <p:xfrm>
          <a:off x="3995936" y="768350"/>
          <a:ext cx="4995664" cy="5394706"/>
        </p:xfrm>
        <a:graphic>
          <a:graphicData uri="http://schemas.openxmlformats.org/drawingml/2006/table">
            <a:tbl>
              <a:tblPr/>
              <a:tblGrid>
                <a:gridCol w="1712799"/>
                <a:gridCol w="1784166"/>
                <a:gridCol w="1498699"/>
              </a:tblGrid>
              <a:tr h="603250">
                <a:tc gridSpan="3">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Supply Schedule for Cotton</a:t>
                      </a:r>
                    </a:p>
                  </a:txBody>
                  <a:tcPr anchor="ctr" horzOverflow="overflow">
                    <a:lnL w="28575"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hMerge="1">
                  <a:txBody>
                    <a:bodyPr/>
                    <a:lstStyle/>
                    <a:p>
                      <a:endParaRPr lang="en-US"/>
                    </a:p>
                  </a:txBody>
                  <a:tcPr/>
                </a:tc>
                <a:tc hMerge="1">
                  <a:txBody>
                    <a:bodyPr/>
                    <a:lstStyle/>
                    <a:p>
                      <a:endParaRPr lang="en-US"/>
                    </a:p>
                  </a:txBody>
                  <a:tcPr/>
                </a:tc>
              </a:tr>
              <a:tr h="406400">
                <a:tc rowSpan="2">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1" i="0" u="none" strike="noStrike" cap="none" normalizeH="0" baseline="0" dirty="0" smtClean="0">
                          <a:ln>
                            <a:noFill/>
                          </a:ln>
                          <a:solidFill>
                            <a:schemeClr val="tx1"/>
                          </a:solidFill>
                          <a:effectLst/>
                          <a:latin typeface="Arial" pitchFamily="34" charset="0"/>
                        </a:rPr>
                        <a:t>Price of cotton </a:t>
                      </a:r>
                    </a:p>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1" i="0" u="none" strike="noStrike" cap="none" normalizeH="0" baseline="0" dirty="0" smtClean="0">
                          <a:ln>
                            <a:noFill/>
                          </a:ln>
                          <a:solidFill>
                            <a:schemeClr val="tx1"/>
                          </a:solidFill>
                          <a:effectLst/>
                          <a:latin typeface="Arial" pitchFamily="34" charset="0"/>
                        </a:rPr>
                        <a:t>(per pound)</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6">
                        <a:lumMod val="40000"/>
                        <a:lumOff val="60000"/>
                        <a:alpha val="5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1" i="0" u="none" strike="noStrike" cap="none" normalizeH="0" baseline="0" dirty="0" smtClean="0">
                          <a:ln>
                            <a:noFill/>
                          </a:ln>
                          <a:solidFill>
                            <a:schemeClr val="tx1"/>
                          </a:solidFill>
                          <a:effectLst/>
                          <a:latin typeface="Arial" pitchFamily="34" charset="0"/>
                        </a:rPr>
                        <a:t>Quantity of cotton supplied </a:t>
                      </a:r>
                    </a:p>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1" i="0" u="none" strike="noStrike" cap="none" normalizeH="0" baseline="0" dirty="0" smtClean="0">
                          <a:ln>
                            <a:noFill/>
                          </a:ln>
                          <a:solidFill>
                            <a:schemeClr val="tx1"/>
                          </a:solidFill>
                          <a:effectLst/>
                          <a:latin typeface="Arial" pitchFamily="34" charset="0"/>
                        </a:rPr>
                        <a:t>(billions of pounds)</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6">
                        <a:lumMod val="40000"/>
                        <a:lumOff val="60000"/>
                        <a:alpha val="50000"/>
                      </a:schemeClr>
                    </a:solidFill>
                  </a:tcPr>
                </a:tc>
                <a:tc hMerge="1">
                  <a:txBody>
                    <a:bodyPr/>
                    <a:lstStyle/>
                    <a:p>
                      <a:endParaRPr lang="en-US"/>
                    </a:p>
                  </a:txBody>
                  <a:tcPr/>
                </a:tc>
              </a:tr>
              <a:tr h="40640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1800" b="1" i="0" u="none" strike="noStrike" cap="none" normalizeH="0" baseline="0" dirty="0" smtClean="0">
                          <a:ln>
                            <a:noFill/>
                          </a:ln>
                          <a:solidFill>
                            <a:schemeClr val="tx1"/>
                          </a:solidFill>
                          <a:effectLst/>
                          <a:latin typeface="Arial" pitchFamily="34" charset="0"/>
                        </a:rPr>
                        <a:t>Before new technology</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6">
                        <a:lumMod val="40000"/>
                        <a:lumOff val="60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1800" b="1" i="0" u="none" strike="noStrike" cap="none" normalizeH="0" baseline="0" dirty="0" smtClean="0">
                          <a:ln>
                            <a:noFill/>
                          </a:ln>
                          <a:solidFill>
                            <a:schemeClr val="tx1"/>
                          </a:solidFill>
                          <a:effectLst/>
                          <a:latin typeface="Arial" pitchFamily="34" charset="0"/>
                        </a:rPr>
                        <a:t>After new technology</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6">
                        <a:lumMod val="40000"/>
                        <a:lumOff val="60000"/>
                        <a:alpha val="50000"/>
                      </a:schemeClr>
                    </a:solid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$2.00</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11.6</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0" i="0" u="none" strike="noStrike" cap="none" normalizeH="0" baseline="0" dirty="0" smtClean="0">
                          <a:ln>
                            <a:noFill/>
                          </a:ln>
                          <a:solidFill>
                            <a:schemeClr val="tx1"/>
                          </a:solidFill>
                          <a:effectLst/>
                          <a:latin typeface="Arial" pitchFamily="34" charset="0"/>
                        </a:rPr>
                        <a:t>13.9</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1.75</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11.5</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0" i="0" u="none" strike="noStrike" cap="none" normalizeH="0" baseline="0" dirty="0" smtClean="0">
                          <a:ln>
                            <a:noFill/>
                          </a:ln>
                          <a:solidFill>
                            <a:schemeClr val="tx1"/>
                          </a:solidFill>
                          <a:effectLst/>
                          <a:latin typeface="Arial" pitchFamily="34" charset="0"/>
                        </a:rPr>
                        <a:t>13.8</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1.50</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11.2</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0" i="0" u="none" strike="noStrike" cap="none" normalizeH="0" baseline="0" dirty="0" smtClean="0">
                          <a:ln>
                            <a:noFill/>
                          </a:ln>
                          <a:solidFill>
                            <a:schemeClr val="tx1"/>
                          </a:solidFill>
                          <a:effectLst/>
                          <a:latin typeface="Arial" pitchFamily="34" charset="0"/>
                        </a:rPr>
                        <a:t>13.4</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1.25</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10.7</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0" i="0" u="none" strike="noStrike" cap="none" normalizeH="0" baseline="0" dirty="0" smtClean="0">
                          <a:ln>
                            <a:noFill/>
                          </a:ln>
                          <a:solidFill>
                            <a:schemeClr val="tx1"/>
                          </a:solidFill>
                          <a:effectLst/>
                          <a:latin typeface="Arial" pitchFamily="34" charset="0"/>
                        </a:rPr>
                        <a:t>12.8</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22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1.00</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10.0</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0" i="0" u="none" strike="noStrike" cap="none" normalizeH="0" baseline="0" dirty="0" smtClean="0">
                          <a:ln>
                            <a:noFill/>
                          </a:ln>
                          <a:solidFill>
                            <a:schemeClr val="tx1"/>
                          </a:solidFill>
                          <a:effectLst/>
                          <a:latin typeface="Arial" pitchFamily="34" charset="0"/>
                        </a:rPr>
                        <a:t>12.0</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0.75</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9.1</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0" i="0" u="none" strike="noStrike" cap="none" normalizeH="0" baseline="0" dirty="0" smtClean="0">
                          <a:ln>
                            <a:noFill/>
                          </a:ln>
                          <a:solidFill>
                            <a:schemeClr val="tx1"/>
                          </a:solidFill>
                          <a:effectLst/>
                          <a:latin typeface="Arial" pitchFamily="34" charset="0"/>
                        </a:rPr>
                        <a:t>10.9</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0.50</a:t>
                      </a:r>
                    </a:p>
                  </a:txBody>
                  <a:tcP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8.0</a:t>
                      </a:r>
                    </a:p>
                  </a:txBody>
                  <a:tcP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200" b="0" i="0" u="none" strike="noStrike" cap="none" normalizeH="0" baseline="0" dirty="0" smtClean="0">
                          <a:ln>
                            <a:noFill/>
                          </a:ln>
                          <a:solidFill>
                            <a:schemeClr val="tx1"/>
                          </a:solidFill>
                          <a:effectLst/>
                          <a:latin typeface="Arial" pitchFamily="34" charset="0"/>
                        </a:rPr>
                        <a:t>9.6</a:t>
                      </a:r>
                    </a:p>
                  </a:txBody>
                  <a:tcP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animEffect transition="in" filter="wipe(left)">
                                      <p:cBhvr>
                                        <p:cTn id="7" dur="500"/>
                                        <p:tgtEl>
                                          <p:spTgt spid="5713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1395">
                                            <p:txEl>
                                              <p:pRg st="1" end="1"/>
                                            </p:txEl>
                                          </p:spTgt>
                                        </p:tgtEl>
                                        <p:attrNameLst>
                                          <p:attrName>style.visibility</p:attrName>
                                        </p:attrNameLst>
                                      </p:cBhvr>
                                      <p:to>
                                        <p:strVal val="visible"/>
                                      </p:to>
                                    </p:set>
                                    <p:animEffect transition="in" filter="wipe(left)">
                                      <p:cBhvr>
                                        <p:cTn id="12" dur="500"/>
                                        <p:tgtEl>
                                          <p:spTgt spid="571395">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animEffect transition="in" filter="wipe(left)">
                                      <p:cBhvr>
                                        <p:cTn id="15" dur="500"/>
                                        <p:tgtEl>
                                          <p:spTgt spid="571395">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71395">
                                            <p:txEl>
                                              <p:pRg st="3" end="3"/>
                                            </p:txEl>
                                          </p:spTgt>
                                        </p:tgtEl>
                                        <p:attrNameLst>
                                          <p:attrName>style.visibility</p:attrName>
                                        </p:attrNameLst>
                                      </p:cBhvr>
                                      <p:to>
                                        <p:strVal val="visible"/>
                                      </p:to>
                                    </p:set>
                                    <p:animEffect transition="in" filter="wipe(left)">
                                      <p:cBhvr>
                                        <p:cTn id="18" dur="500"/>
                                        <p:tgtEl>
                                          <p:spTgt spid="57139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1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7298" name="Rectangle 2"/>
          <p:cNvSpPr>
            <a:spLocks noGrp="1" noRot="1" noChangeArrowheads="1"/>
          </p:cNvSpPr>
          <p:nvPr>
            <p:ph type="title"/>
          </p:nvPr>
        </p:nvSpPr>
        <p:spPr>
          <a:xfrm>
            <a:off x="971600" y="60325"/>
            <a:ext cx="7992888" cy="555625"/>
          </a:xfrm>
        </p:spPr>
        <p:txBody>
          <a:bodyPr/>
          <a:lstStyle/>
          <a:p>
            <a:r>
              <a:rPr lang="en-US" dirty="0"/>
              <a:t>An Increase in Supply</a:t>
            </a:r>
          </a:p>
        </p:txBody>
      </p:sp>
      <p:sp>
        <p:nvSpPr>
          <p:cNvPr id="567299" name="Rectangle 3"/>
          <p:cNvSpPr>
            <a:spLocks noGrp="1" noChangeArrowheads="1"/>
          </p:cNvSpPr>
          <p:nvPr>
            <p:ph type="body" idx="1"/>
          </p:nvPr>
        </p:nvSpPr>
        <p:spPr>
          <a:xfrm>
            <a:off x="899592" y="5748338"/>
            <a:ext cx="8064896" cy="762000"/>
          </a:xfrm>
          <a:solidFill>
            <a:schemeClr val="accent5">
              <a:lumMod val="20000"/>
              <a:lumOff val="80000"/>
            </a:schemeClr>
          </a:solidFill>
        </p:spPr>
        <p:txBody>
          <a:bodyPr/>
          <a:lstStyle/>
          <a:p>
            <a:pPr marL="0" indent="4763" algn="ctr">
              <a:buFont typeface="Wingdings" pitchFamily="2" charset="2"/>
              <a:buNone/>
            </a:pPr>
            <a:r>
              <a:rPr lang="en-US" sz="2000" dirty="0"/>
              <a:t>A shift of the supply curve is a change in the quantity supplied of a good at any given price. </a:t>
            </a:r>
          </a:p>
        </p:txBody>
      </p:sp>
      <p:sp>
        <p:nvSpPr>
          <p:cNvPr id="567306" name="Text Box 10"/>
          <p:cNvSpPr txBox="1">
            <a:spLocks noChangeArrowheads="1"/>
          </p:cNvSpPr>
          <p:nvPr/>
        </p:nvSpPr>
        <p:spPr bwMode="auto">
          <a:xfrm>
            <a:off x="903646" y="1722182"/>
            <a:ext cx="2286000" cy="2743200"/>
          </a:xfrm>
          <a:prstGeom prst="rect">
            <a:avLst/>
          </a:prstGeom>
          <a:solidFill>
            <a:schemeClr val="accent5">
              <a:lumMod val="20000"/>
              <a:lumOff val="80000"/>
            </a:schemeClr>
          </a:solidFill>
          <a:ln w="19050" cmpd="thinThick" algn="ctr">
            <a:solidFill>
              <a:schemeClr val="tx1"/>
            </a:solidFill>
            <a:miter lim="800000"/>
            <a:headEnd/>
            <a:tailEnd type="none" w="sm" len="lg"/>
          </a:ln>
          <a:effectLst/>
        </p:spPr>
        <p:txBody>
          <a:bodyPr anchor="ctr"/>
          <a:lstStyle/>
          <a:p>
            <a:pPr marL="1588" indent="-1588" algn="ctr">
              <a:lnSpc>
                <a:spcPct val="100000"/>
              </a:lnSpc>
              <a:spcBef>
                <a:spcPct val="20000"/>
              </a:spcBef>
            </a:pPr>
            <a:r>
              <a:rPr lang="en-US" sz="2400" dirty="0" smtClean="0"/>
              <a:t>Technology adoption in cotton-growing </a:t>
            </a:r>
            <a:r>
              <a:rPr lang="en-US" sz="2400" dirty="0"/>
              <a:t>business </a:t>
            </a:r>
            <a:r>
              <a:rPr lang="en-US" sz="2400" dirty="0">
                <a:sym typeface="Wingdings" pitchFamily="2" charset="2"/>
              </a:rPr>
              <a:t></a:t>
            </a:r>
          </a:p>
          <a:p>
            <a:pPr marL="1588" indent="-1588" algn="ctr">
              <a:lnSpc>
                <a:spcPct val="100000"/>
              </a:lnSpc>
              <a:spcBef>
                <a:spcPct val="20000"/>
              </a:spcBef>
            </a:pPr>
            <a:r>
              <a:rPr lang="en-US" sz="2400" dirty="0">
                <a:sym typeface="Wingdings" pitchFamily="2" charset="2"/>
              </a:rPr>
              <a:t>more </a:t>
            </a:r>
            <a:r>
              <a:rPr lang="en-US" sz="2400" dirty="0" smtClean="0">
                <a:sym typeface="Wingdings" pitchFamily="2" charset="2"/>
              </a:rPr>
              <a:t>cotton </a:t>
            </a:r>
            <a:r>
              <a:rPr lang="en-US" sz="2400" dirty="0">
                <a:sym typeface="Wingdings" pitchFamily="2" charset="2"/>
              </a:rPr>
              <a:t>producers</a:t>
            </a:r>
            <a:endParaRPr lang="en-US" sz="3200" dirty="0"/>
          </a:p>
        </p:txBody>
      </p:sp>
      <p:sp>
        <p:nvSpPr>
          <p:cNvPr id="567312" name="Line 16"/>
          <p:cNvSpPr>
            <a:spLocks noChangeShapeType="1"/>
          </p:cNvSpPr>
          <p:nvPr/>
        </p:nvSpPr>
        <p:spPr bwMode="auto">
          <a:xfrm flipV="1">
            <a:off x="4003675" y="839788"/>
            <a:ext cx="0" cy="3921125"/>
          </a:xfrm>
          <a:prstGeom prst="line">
            <a:avLst/>
          </a:prstGeom>
          <a:noFill/>
          <a:ln w="11113">
            <a:solidFill>
              <a:srgbClr val="000000"/>
            </a:solidFill>
            <a:miter lim="800000"/>
            <a:headEnd/>
            <a:tailEnd/>
          </a:ln>
        </p:spPr>
        <p:txBody>
          <a:bodyPr/>
          <a:lstStyle/>
          <a:p>
            <a:endParaRPr lang="en-US" dirty="0"/>
          </a:p>
        </p:txBody>
      </p:sp>
      <p:sp>
        <p:nvSpPr>
          <p:cNvPr id="567313" name="Freeform 17"/>
          <p:cNvSpPr>
            <a:spLocks/>
          </p:cNvSpPr>
          <p:nvPr/>
        </p:nvSpPr>
        <p:spPr bwMode="auto">
          <a:xfrm>
            <a:off x="4003675" y="4849813"/>
            <a:ext cx="190500" cy="138112"/>
          </a:xfrm>
          <a:custGeom>
            <a:avLst/>
            <a:gdLst/>
            <a:ahLst/>
            <a:cxnLst>
              <a:cxn ang="0">
                <a:pos x="93" y="80"/>
              </a:cxn>
              <a:cxn ang="0">
                <a:pos x="0" y="80"/>
              </a:cxn>
              <a:cxn ang="0">
                <a:pos x="0" y="0"/>
              </a:cxn>
            </a:cxnLst>
            <a:rect l="0" t="0" r="r" b="b"/>
            <a:pathLst>
              <a:path w="93" h="80">
                <a:moveTo>
                  <a:pt x="93" y="80"/>
                </a:moveTo>
                <a:lnTo>
                  <a:pt x="0" y="80"/>
                </a:lnTo>
                <a:lnTo>
                  <a:pt x="0" y="0"/>
                </a:lnTo>
              </a:path>
            </a:pathLst>
          </a:custGeom>
          <a:noFill/>
          <a:ln w="11113" cap="flat">
            <a:solidFill>
              <a:srgbClr val="000000"/>
            </a:solidFill>
            <a:prstDash val="solid"/>
            <a:miter lim="800000"/>
            <a:headEnd/>
            <a:tailEnd/>
          </a:ln>
        </p:spPr>
        <p:txBody>
          <a:bodyPr/>
          <a:lstStyle/>
          <a:p>
            <a:endParaRPr lang="en-US" dirty="0"/>
          </a:p>
        </p:txBody>
      </p:sp>
      <p:sp>
        <p:nvSpPr>
          <p:cNvPr id="567314" name="Line 18"/>
          <p:cNvSpPr>
            <a:spLocks noChangeShapeType="1"/>
          </p:cNvSpPr>
          <p:nvPr/>
        </p:nvSpPr>
        <p:spPr bwMode="auto">
          <a:xfrm flipH="1">
            <a:off x="4298950" y="4987925"/>
            <a:ext cx="4110038" cy="0"/>
          </a:xfrm>
          <a:prstGeom prst="line">
            <a:avLst/>
          </a:prstGeom>
          <a:noFill/>
          <a:ln w="11113">
            <a:solidFill>
              <a:srgbClr val="000000"/>
            </a:solidFill>
            <a:miter lim="800000"/>
            <a:headEnd/>
            <a:tailEnd/>
          </a:ln>
        </p:spPr>
        <p:txBody>
          <a:bodyPr/>
          <a:lstStyle/>
          <a:p>
            <a:endParaRPr lang="en-US" dirty="0"/>
          </a:p>
        </p:txBody>
      </p:sp>
      <p:sp>
        <p:nvSpPr>
          <p:cNvPr id="567315" name="Line 19"/>
          <p:cNvSpPr>
            <a:spLocks noChangeShapeType="1"/>
          </p:cNvSpPr>
          <p:nvPr/>
        </p:nvSpPr>
        <p:spPr bwMode="auto">
          <a:xfrm>
            <a:off x="8408988" y="4856163"/>
            <a:ext cx="0" cy="131762"/>
          </a:xfrm>
          <a:prstGeom prst="line">
            <a:avLst/>
          </a:prstGeom>
          <a:noFill/>
          <a:ln w="11113">
            <a:solidFill>
              <a:srgbClr val="000000"/>
            </a:solidFill>
            <a:miter lim="800000"/>
            <a:headEnd/>
            <a:tailEnd/>
          </a:ln>
        </p:spPr>
        <p:txBody>
          <a:bodyPr/>
          <a:lstStyle/>
          <a:p>
            <a:endParaRPr lang="en-US" dirty="0"/>
          </a:p>
        </p:txBody>
      </p:sp>
      <p:sp>
        <p:nvSpPr>
          <p:cNvPr id="567316" name="Line 20"/>
          <p:cNvSpPr>
            <a:spLocks noChangeShapeType="1"/>
          </p:cNvSpPr>
          <p:nvPr/>
        </p:nvSpPr>
        <p:spPr bwMode="auto">
          <a:xfrm>
            <a:off x="7629525" y="4856163"/>
            <a:ext cx="0" cy="131762"/>
          </a:xfrm>
          <a:prstGeom prst="line">
            <a:avLst/>
          </a:prstGeom>
          <a:noFill/>
          <a:ln w="11113">
            <a:solidFill>
              <a:srgbClr val="000000"/>
            </a:solidFill>
            <a:miter lim="800000"/>
            <a:headEnd/>
            <a:tailEnd/>
          </a:ln>
        </p:spPr>
        <p:txBody>
          <a:bodyPr/>
          <a:lstStyle/>
          <a:p>
            <a:endParaRPr lang="en-US" dirty="0"/>
          </a:p>
        </p:txBody>
      </p:sp>
      <p:sp>
        <p:nvSpPr>
          <p:cNvPr id="567317" name="Line 21"/>
          <p:cNvSpPr>
            <a:spLocks noChangeShapeType="1"/>
          </p:cNvSpPr>
          <p:nvPr/>
        </p:nvSpPr>
        <p:spPr bwMode="auto">
          <a:xfrm>
            <a:off x="6854825" y="4856163"/>
            <a:ext cx="0" cy="131762"/>
          </a:xfrm>
          <a:prstGeom prst="line">
            <a:avLst/>
          </a:prstGeom>
          <a:noFill/>
          <a:ln w="11113">
            <a:solidFill>
              <a:srgbClr val="000000"/>
            </a:solidFill>
            <a:miter lim="800000"/>
            <a:headEnd/>
            <a:tailEnd/>
          </a:ln>
        </p:spPr>
        <p:txBody>
          <a:bodyPr/>
          <a:lstStyle/>
          <a:p>
            <a:endParaRPr lang="en-US" dirty="0"/>
          </a:p>
        </p:txBody>
      </p:sp>
      <p:sp>
        <p:nvSpPr>
          <p:cNvPr id="567318" name="Line 22"/>
          <p:cNvSpPr>
            <a:spLocks noChangeShapeType="1"/>
          </p:cNvSpPr>
          <p:nvPr/>
        </p:nvSpPr>
        <p:spPr bwMode="auto">
          <a:xfrm>
            <a:off x="6094413" y="4856163"/>
            <a:ext cx="0" cy="131762"/>
          </a:xfrm>
          <a:prstGeom prst="line">
            <a:avLst/>
          </a:prstGeom>
          <a:noFill/>
          <a:ln w="11113">
            <a:solidFill>
              <a:srgbClr val="000000"/>
            </a:solidFill>
            <a:miter lim="800000"/>
            <a:headEnd/>
            <a:tailEnd/>
          </a:ln>
        </p:spPr>
        <p:txBody>
          <a:bodyPr/>
          <a:lstStyle/>
          <a:p>
            <a:endParaRPr lang="en-US" dirty="0"/>
          </a:p>
        </p:txBody>
      </p:sp>
      <p:sp>
        <p:nvSpPr>
          <p:cNvPr id="567319" name="Line 23"/>
          <p:cNvSpPr>
            <a:spLocks noChangeShapeType="1"/>
          </p:cNvSpPr>
          <p:nvPr/>
        </p:nvSpPr>
        <p:spPr bwMode="auto">
          <a:xfrm>
            <a:off x="5319713" y="4856163"/>
            <a:ext cx="0" cy="131762"/>
          </a:xfrm>
          <a:prstGeom prst="line">
            <a:avLst/>
          </a:prstGeom>
          <a:noFill/>
          <a:ln w="11113">
            <a:solidFill>
              <a:srgbClr val="000000"/>
            </a:solidFill>
            <a:miter lim="800000"/>
            <a:headEnd/>
            <a:tailEnd/>
          </a:ln>
        </p:spPr>
        <p:txBody>
          <a:bodyPr/>
          <a:lstStyle/>
          <a:p>
            <a:endParaRPr lang="en-US" dirty="0"/>
          </a:p>
        </p:txBody>
      </p:sp>
      <p:sp>
        <p:nvSpPr>
          <p:cNvPr id="567320" name="Line 24"/>
          <p:cNvSpPr>
            <a:spLocks noChangeShapeType="1"/>
          </p:cNvSpPr>
          <p:nvPr/>
        </p:nvSpPr>
        <p:spPr bwMode="auto">
          <a:xfrm>
            <a:off x="4546600" y="4856163"/>
            <a:ext cx="0" cy="131762"/>
          </a:xfrm>
          <a:prstGeom prst="line">
            <a:avLst/>
          </a:prstGeom>
          <a:noFill/>
          <a:ln w="11113">
            <a:solidFill>
              <a:srgbClr val="000000"/>
            </a:solidFill>
            <a:miter lim="800000"/>
            <a:headEnd/>
            <a:tailEnd/>
          </a:ln>
        </p:spPr>
        <p:txBody>
          <a:bodyPr/>
          <a:lstStyle/>
          <a:p>
            <a:endParaRPr lang="en-US" dirty="0"/>
          </a:p>
        </p:txBody>
      </p:sp>
      <p:sp>
        <p:nvSpPr>
          <p:cNvPr id="567321" name="Rectangle 25"/>
          <p:cNvSpPr>
            <a:spLocks noChangeArrowheads="1"/>
          </p:cNvSpPr>
          <p:nvPr/>
        </p:nvSpPr>
        <p:spPr bwMode="auto">
          <a:xfrm>
            <a:off x="4484688" y="5032375"/>
            <a:ext cx="98425"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67322" name="Rectangle 26"/>
          <p:cNvSpPr>
            <a:spLocks noChangeArrowheads="1"/>
          </p:cNvSpPr>
          <p:nvPr/>
        </p:nvSpPr>
        <p:spPr bwMode="auto">
          <a:xfrm>
            <a:off x="3779838" y="5032375"/>
            <a:ext cx="98425"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67323" name="Rectangle 27"/>
          <p:cNvSpPr>
            <a:spLocks noChangeArrowheads="1"/>
          </p:cNvSpPr>
          <p:nvPr/>
        </p:nvSpPr>
        <p:spPr bwMode="auto">
          <a:xfrm>
            <a:off x="5262563" y="5032375"/>
            <a:ext cx="98425"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9</a:t>
            </a:r>
            <a:endParaRPr lang="en-US" sz="1400" dirty="0"/>
          </a:p>
        </p:txBody>
      </p:sp>
      <p:sp>
        <p:nvSpPr>
          <p:cNvPr id="567324" name="Rectangle 28"/>
          <p:cNvSpPr>
            <a:spLocks noChangeArrowheads="1"/>
          </p:cNvSpPr>
          <p:nvPr/>
        </p:nvSpPr>
        <p:spPr bwMode="auto">
          <a:xfrm>
            <a:off x="5972175" y="5032375"/>
            <a:ext cx="196850"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11</a:t>
            </a:r>
            <a:endParaRPr lang="en-US" sz="1400" dirty="0"/>
          </a:p>
        </p:txBody>
      </p:sp>
      <p:sp>
        <p:nvSpPr>
          <p:cNvPr id="567325" name="Rectangle 29"/>
          <p:cNvSpPr>
            <a:spLocks noChangeArrowheads="1"/>
          </p:cNvSpPr>
          <p:nvPr/>
        </p:nvSpPr>
        <p:spPr bwMode="auto">
          <a:xfrm>
            <a:off x="6732588" y="5032375"/>
            <a:ext cx="195262"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67326" name="Rectangle 30"/>
          <p:cNvSpPr>
            <a:spLocks noChangeArrowheads="1"/>
          </p:cNvSpPr>
          <p:nvPr/>
        </p:nvSpPr>
        <p:spPr bwMode="auto">
          <a:xfrm>
            <a:off x="7510463" y="5032375"/>
            <a:ext cx="196850"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67327" name="Rectangle 31"/>
          <p:cNvSpPr>
            <a:spLocks noChangeArrowheads="1"/>
          </p:cNvSpPr>
          <p:nvPr/>
        </p:nvSpPr>
        <p:spPr bwMode="auto">
          <a:xfrm>
            <a:off x="8288338" y="5032375"/>
            <a:ext cx="196850"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67341" name="Line 45"/>
          <p:cNvSpPr>
            <a:spLocks noChangeShapeType="1"/>
          </p:cNvSpPr>
          <p:nvPr/>
        </p:nvSpPr>
        <p:spPr bwMode="auto">
          <a:xfrm>
            <a:off x="4003675" y="1798638"/>
            <a:ext cx="157163" cy="0"/>
          </a:xfrm>
          <a:prstGeom prst="line">
            <a:avLst/>
          </a:prstGeom>
          <a:noFill/>
          <a:ln w="11113">
            <a:solidFill>
              <a:srgbClr val="000000"/>
            </a:solidFill>
            <a:miter lim="800000"/>
            <a:headEnd/>
            <a:tailEnd/>
          </a:ln>
        </p:spPr>
        <p:txBody>
          <a:bodyPr/>
          <a:lstStyle/>
          <a:p>
            <a:endParaRPr lang="en-US" dirty="0"/>
          </a:p>
        </p:txBody>
      </p:sp>
      <p:sp>
        <p:nvSpPr>
          <p:cNvPr id="567342" name="Line 46"/>
          <p:cNvSpPr>
            <a:spLocks noChangeShapeType="1"/>
          </p:cNvSpPr>
          <p:nvPr/>
        </p:nvSpPr>
        <p:spPr bwMode="auto">
          <a:xfrm>
            <a:off x="4003675" y="2252663"/>
            <a:ext cx="157163" cy="0"/>
          </a:xfrm>
          <a:prstGeom prst="line">
            <a:avLst/>
          </a:prstGeom>
          <a:noFill/>
          <a:ln w="11113">
            <a:solidFill>
              <a:srgbClr val="000000"/>
            </a:solidFill>
            <a:miter lim="800000"/>
            <a:headEnd/>
            <a:tailEnd/>
          </a:ln>
        </p:spPr>
        <p:txBody>
          <a:bodyPr/>
          <a:lstStyle/>
          <a:p>
            <a:endParaRPr lang="en-US" dirty="0"/>
          </a:p>
        </p:txBody>
      </p:sp>
      <p:sp>
        <p:nvSpPr>
          <p:cNvPr id="567343" name="Line 47"/>
          <p:cNvSpPr>
            <a:spLocks noChangeShapeType="1"/>
          </p:cNvSpPr>
          <p:nvPr/>
        </p:nvSpPr>
        <p:spPr bwMode="auto">
          <a:xfrm>
            <a:off x="4003675" y="2705100"/>
            <a:ext cx="157163" cy="0"/>
          </a:xfrm>
          <a:prstGeom prst="line">
            <a:avLst/>
          </a:prstGeom>
          <a:noFill/>
          <a:ln w="11113">
            <a:solidFill>
              <a:srgbClr val="000000"/>
            </a:solidFill>
            <a:miter lim="800000"/>
            <a:headEnd/>
            <a:tailEnd/>
          </a:ln>
        </p:spPr>
        <p:txBody>
          <a:bodyPr/>
          <a:lstStyle/>
          <a:p>
            <a:endParaRPr lang="en-US" dirty="0"/>
          </a:p>
        </p:txBody>
      </p:sp>
      <p:sp>
        <p:nvSpPr>
          <p:cNvPr id="567344" name="Line 48"/>
          <p:cNvSpPr>
            <a:spLocks noChangeShapeType="1"/>
          </p:cNvSpPr>
          <p:nvPr/>
        </p:nvSpPr>
        <p:spPr bwMode="auto">
          <a:xfrm>
            <a:off x="4003675" y="3165475"/>
            <a:ext cx="157163" cy="0"/>
          </a:xfrm>
          <a:prstGeom prst="line">
            <a:avLst/>
          </a:prstGeom>
          <a:noFill/>
          <a:ln w="11113">
            <a:solidFill>
              <a:srgbClr val="000000"/>
            </a:solidFill>
            <a:miter lim="800000"/>
            <a:headEnd/>
            <a:tailEnd/>
          </a:ln>
        </p:spPr>
        <p:txBody>
          <a:bodyPr/>
          <a:lstStyle/>
          <a:p>
            <a:endParaRPr lang="en-US" dirty="0"/>
          </a:p>
        </p:txBody>
      </p:sp>
      <p:sp>
        <p:nvSpPr>
          <p:cNvPr id="567345" name="Line 49"/>
          <p:cNvSpPr>
            <a:spLocks noChangeShapeType="1"/>
          </p:cNvSpPr>
          <p:nvPr/>
        </p:nvSpPr>
        <p:spPr bwMode="auto">
          <a:xfrm>
            <a:off x="4003675" y="3659188"/>
            <a:ext cx="157163" cy="0"/>
          </a:xfrm>
          <a:prstGeom prst="line">
            <a:avLst/>
          </a:prstGeom>
          <a:noFill/>
          <a:ln w="11113">
            <a:solidFill>
              <a:srgbClr val="000000"/>
            </a:solidFill>
            <a:miter lim="800000"/>
            <a:headEnd/>
            <a:tailEnd/>
          </a:ln>
        </p:spPr>
        <p:txBody>
          <a:bodyPr/>
          <a:lstStyle/>
          <a:p>
            <a:endParaRPr lang="en-US" dirty="0"/>
          </a:p>
        </p:txBody>
      </p:sp>
      <p:sp>
        <p:nvSpPr>
          <p:cNvPr id="567346" name="Line 50"/>
          <p:cNvSpPr>
            <a:spLocks noChangeShapeType="1"/>
          </p:cNvSpPr>
          <p:nvPr/>
        </p:nvSpPr>
        <p:spPr bwMode="auto">
          <a:xfrm>
            <a:off x="4003675" y="4124325"/>
            <a:ext cx="157163" cy="0"/>
          </a:xfrm>
          <a:prstGeom prst="line">
            <a:avLst/>
          </a:prstGeom>
          <a:noFill/>
          <a:ln w="11113">
            <a:solidFill>
              <a:srgbClr val="000000"/>
            </a:solidFill>
            <a:miter lim="800000"/>
            <a:headEnd/>
            <a:tailEnd/>
          </a:ln>
        </p:spPr>
        <p:txBody>
          <a:bodyPr/>
          <a:lstStyle/>
          <a:p>
            <a:endParaRPr lang="en-US" dirty="0"/>
          </a:p>
        </p:txBody>
      </p:sp>
      <p:sp>
        <p:nvSpPr>
          <p:cNvPr id="567347" name="Line 51"/>
          <p:cNvSpPr>
            <a:spLocks noChangeShapeType="1"/>
          </p:cNvSpPr>
          <p:nvPr/>
        </p:nvSpPr>
        <p:spPr bwMode="auto">
          <a:xfrm>
            <a:off x="4003675" y="4594225"/>
            <a:ext cx="157163" cy="0"/>
          </a:xfrm>
          <a:prstGeom prst="line">
            <a:avLst/>
          </a:prstGeom>
          <a:noFill/>
          <a:ln w="11113">
            <a:solidFill>
              <a:srgbClr val="000000"/>
            </a:solidFill>
            <a:miter lim="800000"/>
            <a:headEnd/>
            <a:tailEnd/>
          </a:ln>
        </p:spPr>
        <p:txBody>
          <a:bodyPr/>
          <a:lstStyle/>
          <a:p>
            <a:endParaRPr lang="en-US" dirty="0"/>
          </a:p>
        </p:txBody>
      </p:sp>
      <p:sp>
        <p:nvSpPr>
          <p:cNvPr id="567348" name="Rectangle 52"/>
          <p:cNvSpPr>
            <a:spLocks noChangeArrowheads="1"/>
          </p:cNvSpPr>
          <p:nvPr/>
        </p:nvSpPr>
        <p:spPr bwMode="auto">
          <a:xfrm>
            <a:off x="3349625" y="1689100"/>
            <a:ext cx="442913"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67349" name="Rectangle 53"/>
          <p:cNvSpPr>
            <a:spLocks noChangeArrowheads="1"/>
          </p:cNvSpPr>
          <p:nvPr/>
        </p:nvSpPr>
        <p:spPr bwMode="auto">
          <a:xfrm>
            <a:off x="3470275" y="2141538"/>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67350" name="Rectangle 54"/>
          <p:cNvSpPr>
            <a:spLocks noChangeArrowheads="1"/>
          </p:cNvSpPr>
          <p:nvPr/>
        </p:nvSpPr>
        <p:spPr bwMode="auto">
          <a:xfrm>
            <a:off x="3470275" y="2597150"/>
            <a:ext cx="344488"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67351" name="Rectangle 55"/>
          <p:cNvSpPr>
            <a:spLocks noChangeArrowheads="1"/>
          </p:cNvSpPr>
          <p:nvPr/>
        </p:nvSpPr>
        <p:spPr bwMode="auto">
          <a:xfrm>
            <a:off x="3470275" y="3055938"/>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67352" name="Rectangle 56"/>
          <p:cNvSpPr>
            <a:spLocks noChangeArrowheads="1"/>
          </p:cNvSpPr>
          <p:nvPr/>
        </p:nvSpPr>
        <p:spPr bwMode="auto">
          <a:xfrm>
            <a:off x="3470275" y="3541713"/>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67353" name="Rectangle 57"/>
          <p:cNvSpPr>
            <a:spLocks noChangeArrowheads="1"/>
          </p:cNvSpPr>
          <p:nvPr/>
        </p:nvSpPr>
        <p:spPr bwMode="auto">
          <a:xfrm>
            <a:off x="3470275" y="4011613"/>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67354" name="Rectangle 58"/>
          <p:cNvSpPr>
            <a:spLocks noChangeArrowheads="1"/>
          </p:cNvSpPr>
          <p:nvPr/>
        </p:nvSpPr>
        <p:spPr bwMode="auto">
          <a:xfrm>
            <a:off x="3470275" y="4494213"/>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67365" name="Line 69"/>
          <p:cNvSpPr>
            <a:spLocks noChangeShapeType="1"/>
          </p:cNvSpPr>
          <p:nvPr/>
        </p:nvSpPr>
        <p:spPr bwMode="auto">
          <a:xfrm>
            <a:off x="5183188" y="2566988"/>
            <a:ext cx="944562" cy="450850"/>
          </a:xfrm>
          <a:prstGeom prst="line">
            <a:avLst/>
          </a:prstGeom>
          <a:noFill/>
          <a:ln w="11113">
            <a:solidFill>
              <a:srgbClr val="000000"/>
            </a:solidFill>
            <a:miter lim="800000"/>
            <a:headEnd/>
            <a:tailEnd/>
          </a:ln>
        </p:spPr>
        <p:txBody>
          <a:bodyPr/>
          <a:lstStyle/>
          <a:p>
            <a:endParaRPr lang="en-US" dirty="0"/>
          </a:p>
        </p:txBody>
      </p:sp>
      <p:sp>
        <p:nvSpPr>
          <p:cNvPr id="567366" name="Line 70"/>
          <p:cNvSpPr>
            <a:spLocks noChangeShapeType="1"/>
          </p:cNvSpPr>
          <p:nvPr/>
        </p:nvSpPr>
        <p:spPr bwMode="auto">
          <a:xfrm>
            <a:off x="6691313" y="3427413"/>
            <a:ext cx="747712" cy="492125"/>
          </a:xfrm>
          <a:prstGeom prst="line">
            <a:avLst/>
          </a:prstGeom>
          <a:noFill/>
          <a:ln w="11113">
            <a:solidFill>
              <a:srgbClr val="000000"/>
            </a:solidFill>
            <a:miter lim="800000"/>
            <a:headEnd/>
            <a:tailEnd/>
          </a:ln>
        </p:spPr>
        <p:txBody>
          <a:bodyPr/>
          <a:lstStyle/>
          <a:p>
            <a:endParaRPr lang="en-US" dirty="0"/>
          </a:p>
        </p:txBody>
      </p:sp>
      <p:sp>
        <p:nvSpPr>
          <p:cNvPr id="567367" name="Freeform 71"/>
          <p:cNvSpPr>
            <a:spLocks/>
          </p:cNvSpPr>
          <p:nvPr/>
        </p:nvSpPr>
        <p:spPr bwMode="auto">
          <a:xfrm>
            <a:off x="6737350" y="3824288"/>
            <a:ext cx="1550988" cy="900112"/>
          </a:xfrm>
          <a:custGeom>
            <a:avLst/>
            <a:gdLst/>
            <a:ahLst/>
            <a:cxnLst>
              <a:cxn ang="0">
                <a:pos x="222" y="118"/>
              </a:cxn>
              <a:cxn ang="0">
                <a:pos x="206" y="141"/>
              </a:cxn>
              <a:cxn ang="0">
                <a:pos x="16" y="141"/>
              </a:cxn>
              <a:cxn ang="0">
                <a:pos x="0" y="118"/>
              </a:cxn>
              <a:cxn ang="0">
                <a:pos x="0" y="23"/>
              </a:cxn>
              <a:cxn ang="0">
                <a:pos x="16" y="0"/>
              </a:cxn>
              <a:cxn ang="0">
                <a:pos x="206" y="0"/>
              </a:cxn>
              <a:cxn ang="0">
                <a:pos x="222" y="23"/>
              </a:cxn>
              <a:cxn ang="0">
                <a:pos x="222" y="118"/>
              </a:cxn>
            </a:cxnLst>
            <a:rect l="0" t="0" r="r" b="b"/>
            <a:pathLst>
              <a:path w="222" h="141">
                <a:moveTo>
                  <a:pt x="222" y="118"/>
                </a:moveTo>
                <a:cubicBezTo>
                  <a:pt x="222" y="130"/>
                  <a:pt x="215" y="141"/>
                  <a:pt x="206" y="141"/>
                </a:cubicBezTo>
                <a:cubicBezTo>
                  <a:pt x="16" y="141"/>
                  <a:pt x="16" y="141"/>
                  <a:pt x="16" y="141"/>
                </a:cubicBezTo>
                <a:cubicBezTo>
                  <a:pt x="7" y="141"/>
                  <a:pt x="0" y="130"/>
                  <a:pt x="0" y="118"/>
                </a:cubicBezTo>
                <a:cubicBezTo>
                  <a:pt x="0" y="23"/>
                  <a:pt x="0" y="23"/>
                  <a:pt x="0" y="23"/>
                </a:cubicBezTo>
                <a:cubicBezTo>
                  <a:pt x="0" y="10"/>
                  <a:pt x="7" y="0"/>
                  <a:pt x="16" y="0"/>
                </a:cubicBezTo>
                <a:cubicBezTo>
                  <a:pt x="206" y="0"/>
                  <a:pt x="206" y="0"/>
                  <a:pt x="206" y="0"/>
                </a:cubicBezTo>
                <a:cubicBezTo>
                  <a:pt x="215" y="0"/>
                  <a:pt x="222" y="10"/>
                  <a:pt x="222" y="23"/>
                </a:cubicBezTo>
                <a:lnTo>
                  <a:pt x="222" y="118"/>
                </a:lnTo>
                <a:close/>
              </a:path>
            </a:pathLst>
          </a:custGeom>
          <a:solidFill>
            <a:srgbClr val="D6E2E0"/>
          </a:solidFill>
          <a:ln w="9525">
            <a:noFill/>
            <a:round/>
            <a:headEnd/>
            <a:tailEnd/>
          </a:ln>
        </p:spPr>
        <p:txBody>
          <a:bodyPr/>
          <a:lstStyle/>
          <a:p>
            <a:endParaRPr lang="en-US" dirty="0"/>
          </a:p>
        </p:txBody>
      </p:sp>
      <p:sp>
        <p:nvSpPr>
          <p:cNvPr id="567387" name="Freeform 91"/>
          <p:cNvSpPr>
            <a:spLocks/>
          </p:cNvSpPr>
          <p:nvPr/>
        </p:nvSpPr>
        <p:spPr bwMode="auto">
          <a:xfrm>
            <a:off x="4489450" y="1828800"/>
            <a:ext cx="1533525" cy="774700"/>
          </a:xfrm>
          <a:custGeom>
            <a:avLst/>
            <a:gdLst/>
            <a:ahLst/>
            <a:cxnLst>
              <a:cxn ang="0">
                <a:pos x="234" y="119"/>
              </a:cxn>
              <a:cxn ang="0">
                <a:pos x="218" y="140"/>
              </a:cxn>
              <a:cxn ang="0">
                <a:pos x="16" y="140"/>
              </a:cxn>
              <a:cxn ang="0">
                <a:pos x="0" y="119"/>
              </a:cxn>
              <a:cxn ang="0">
                <a:pos x="0" y="21"/>
              </a:cxn>
              <a:cxn ang="0">
                <a:pos x="16" y="0"/>
              </a:cxn>
              <a:cxn ang="0">
                <a:pos x="218" y="0"/>
              </a:cxn>
              <a:cxn ang="0">
                <a:pos x="234" y="21"/>
              </a:cxn>
              <a:cxn ang="0">
                <a:pos x="234" y="119"/>
              </a:cxn>
            </a:cxnLst>
            <a:rect l="0" t="0" r="r" b="b"/>
            <a:pathLst>
              <a:path w="234" h="140">
                <a:moveTo>
                  <a:pt x="234" y="119"/>
                </a:moveTo>
                <a:cubicBezTo>
                  <a:pt x="234" y="130"/>
                  <a:pt x="227" y="140"/>
                  <a:pt x="218" y="140"/>
                </a:cubicBezTo>
                <a:cubicBezTo>
                  <a:pt x="16" y="140"/>
                  <a:pt x="16" y="140"/>
                  <a:pt x="16" y="140"/>
                </a:cubicBezTo>
                <a:cubicBezTo>
                  <a:pt x="7" y="140"/>
                  <a:pt x="0" y="130"/>
                  <a:pt x="0" y="119"/>
                </a:cubicBezTo>
                <a:cubicBezTo>
                  <a:pt x="0" y="21"/>
                  <a:pt x="0" y="21"/>
                  <a:pt x="0" y="21"/>
                </a:cubicBezTo>
                <a:cubicBezTo>
                  <a:pt x="0" y="9"/>
                  <a:pt x="7" y="0"/>
                  <a:pt x="16" y="0"/>
                </a:cubicBezTo>
                <a:cubicBezTo>
                  <a:pt x="218" y="0"/>
                  <a:pt x="218" y="0"/>
                  <a:pt x="218" y="0"/>
                </a:cubicBezTo>
                <a:cubicBezTo>
                  <a:pt x="227" y="0"/>
                  <a:pt x="234" y="9"/>
                  <a:pt x="234" y="21"/>
                </a:cubicBezTo>
                <a:lnTo>
                  <a:pt x="234" y="119"/>
                </a:lnTo>
                <a:close/>
              </a:path>
            </a:pathLst>
          </a:custGeom>
          <a:solidFill>
            <a:srgbClr val="D6E2E0"/>
          </a:solidFill>
          <a:ln w="9525">
            <a:noFill/>
            <a:round/>
            <a:headEnd/>
            <a:tailEnd/>
          </a:ln>
        </p:spPr>
        <p:txBody>
          <a:bodyPr/>
          <a:lstStyle/>
          <a:p>
            <a:pPr algn="ctr"/>
            <a:endParaRPr lang="en-US" dirty="0"/>
          </a:p>
        </p:txBody>
      </p:sp>
      <p:sp>
        <p:nvSpPr>
          <p:cNvPr id="567408" name="Freeform 112"/>
          <p:cNvSpPr>
            <a:spLocks/>
          </p:cNvSpPr>
          <p:nvPr/>
        </p:nvSpPr>
        <p:spPr bwMode="auto">
          <a:xfrm>
            <a:off x="4933950" y="1792288"/>
            <a:ext cx="1468438" cy="2828925"/>
          </a:xfrm>
          <a:custGeom>
            <a:avLst/>
            <a:gdLst/>
            <a:ahLst/>
            <a:cxnLst>
              <a:cxn ang="0">
                <a:pos x="0" y="511"/>
              </a:cxn>
              <a:cxn ang="0">
                <a:pos x="224" y="0"/>
              </a:cxn>
            </a:cxnLst>
            <a:rect l="0" t="0" r="r" b="b"/>
            <a:pathLst>
              <a:path w="224" h="511">
                <a:moveTo>
                  <a:pt x="0" y="511"/>
                </a:moveTo>
                <a:cubicBezTo>
                  <a:pt x="63" y="422"/>
                  <a:pt x="200" y="308"/>
                  <a:pt x="224" y="0"/>
                </a:cubicBezTo>
              </a:path>
            </a:pathLst>
          </a:custGeom>
          <a:noFill/>
          <a:ln w="41275" cap="flat">
            <a:solidFill>
              <a:srgbClr val="FAC0BF"/>
            </a:solidFill>
            <a:prstDash val="solid"/>
            <a:miter lim="800000"/>
            <a:headEnd/>
            <a:tailEnd/>
          </a:ln>
        </p:spPr>
        <p:txBody>
          <a:bodyPr/>
          <a:lstStyle/>
          <a:p>
            <a:endParaRPr lang="en-US" dirty="0"/>
          </a:p>
        </p:txBody>
      </p:sp>
      <p:sp>
        <p:nvSpPr>
          <p:cNvPr id="567417" name="Oval 121"/>
          <p:cNvSpPr>
            <a:spLocks noChangeArrowheads="1"/>
          </p:cNvSpPr>
          <p:nvPr/>
        </p:nvSpPr>
        <p:spPr bwMode="auto">
          <a:xfrm>
            <a:off x="6330950" y="1736725"/>
            <a:ext cx="130175" cy="111125"/>
          </a:xfrm>
          <a:prstGeom prst="ellipse">
            <a:avLst/>
          </a:prstGeom>
          <a:solidFill>
            <a:srgbClr val="000000"/>
          </a:solidFill>
          <a:ln w="9525">
            <a:noFill/>
            <a:round/>
            <a:headEnd/>
            <a:tailEnd/>
          </a:ln>
        </p:spPr>
        <p:txBody>
          <a:bodyPr/>
          <a:lstStyle/>
          <a:p>
            <a:endParaRPr lang="en-US" dirty="0"/>
          </a:p>
        </p:txBody>
      </p:sp>
      <p:sp>
        <p:nvSpPr>
          <p:cNvPr id="567418" name="Oval 122"/>
          <p:cNvSpPr>
            <a:spLocks noChangeArrowheads="1"/>
          </p:cNvSpPr>
          <p:nvPr/>
        </p:nvSpPr>
        <p:spPr bwMode="auto">
          <a:xfrm>
            <a:off x="5970588" y="3160713"/>
            <a:ext cx="130175" cy="111125"/>
          </a:xfrm>
          <a:prstGeom prst="ellipse">
            <a:avLst/>
          </a:prstGeom>
          <a:solidFill>
            <a:srgbClr val="000000"/>
          </a:solidFill>
          <a:ln w="9525">
            <a:noFill/>
            <a:round/>
            <a:headEnd/>
            <a:tailEnd/>
          </a:ln>
        </p:spPr>
        <p:txBody>
          <a:bodyPr/>
          <a:lstStyle/>
          <a:p>
            <a:endParaRPr lang="en-US" dirty="0"/>
          </a:p>
        </p:txBody>
      </p:sp>
      <p:sp>
        <p:nvSpPr>
          <p:cNvPr id="567419" name="Oval 123"/>
          <p:cNvSpPr>
            <a:spLocks noChangeArrowheads="1"/>
          </p:cNvSpPr>
          <p:nvPr/>
        </p:nvSpPr>
        <p:spPr bwMode="auto">
          <a:xfrm>
            <a:off x="5681663" y="3621088"/>
            <a:ext cx="130175" cy="109537"/>
          </a:xfrm>
          <a:prstGeom prst="ellipse">
            <a:avLst/>
          </a:prstGeom>
          <a:solidFill>
            <a:srgbClr val="000000"/>
          </a:solidFill>
          <a:ln w="9525">
            <a:noFill/>
            <a:round/>
            <a:headEnd/>
            <a:tailEnd/>
          </a:ln>
        </p:spPr>
        <p:txBody>
          <a:bodyPr/>
          <a:lstStyle/>
          <a:p>
            <a:endParaRPr lang="en-US" dirty="0"/>
          </a:p>
        </p:txBody>
      </p:sp>
      <p:sp>
        <p:nvSpPr>
          <p:cNvPr id="567420" name="Oval 124"/>
          <p:cNvSpPr>
            <a:spLocks noChangeArrowheads="1"/>
          </p:cNvSpPr>
          <p:nvPr/>
        </p:nvSpPr>
        <p:spPr bwMode="auto">
          <a:xfrm>
            <a:off x="5302250" y="4090988"/>
            <a:ext cx="130175" cy="111125"/>
          </a:xfrm>
          <a:prstGeom prst="ellipse">
            <a:avLst/>
          </a:prstGeom>
          <a:solidFill>
            <a:srgbClr val="000000"/>
          </a:solidFill>
          <a:ln w="9525">
            <a:noFill/>
            <a:round/>
            <a:headEnd/>
            <a:tailEnd/>
          </a:ln>
        </p:spPr>
        <p:txBody>
          <a:bodyPr/>
          <a:lstStyle/>
          <a:p>
            <a:endParaRPr lang="en-US" dirty="0"/>
          </a:p>
        </p:txBody>
      </p:sp>
      <p:sp>
        <p:nvSpPr>
          <p:cNvPr id="567421" name="Oval 125"/>
          <p:cNvSpPr>
            <a:spLocks noChangeArrowheads="1"/>
          </p:cNvSpPr>
          <p:nvPr/>
        </p:nvSpPr>
        <p:spPr bwMode="auto">
          <a:xfrm>
            <a:off x="4867275" y="4556125"/>
            <a:ext cx="131763" cy="111125"/>
          </a:xfrm>
          <a:prstGeom prst="ellipse">
            <a:avLst/>
          </a:prstGeom>
          <a:solidFill>
            <a:srgbClr val="000000"/>
          </a:solidFill>
          <a:ln w="9525">
            <a:noFill/>
            <a:round/>
            <a:headEnd/>
            <a:tailEnd/>
          </a:ln>
        </p:spPr>
        <p:txBody>
          <a:bodyPr/>
          <a:lstStyle/>
          <a:p>
            <a:endParaRPr lang="en-US" dirty="0"/>
          </a:p>
        </p:txBody>
      </p:sp>
      <p:sp>
        <p:nvSpPr>
          <p:cNvPr id="567422" name="Oval 126"/>
          <p:cNvSpPr>
            <a:spLocks noChangeArrowheads="1"/>
          </p:cNvSpPr>
          <p:nvPr/>
        </p:nvSpPr>
        <p:spPr bwMode="auto">
          <a:xfrm>
            <a:off x="6270625" y="2225675"/>
            <a:ext cx="131763" cy="109538"/>
          </a:xfrm>
          <a:prstGeom prst="ellipse">
            <a:avLst/>
          </a:prstGeom>
          <a:solidFill>
            <a:srgbClr val="000000"/>
          </a:solidFill>
          <a:ln w="9525">
            <a:noFill/>
            <a:round/>
            <a:headEnd/>
            <a:tailEnd/>
          </a:ln>
        </p:spPr>
        <p:txBody>
          <a:bodyPr/>
          <a:lstStyle/>
          <a:p>
            <a:endParaRPr lang="en-US" dirty="0"/>
          </a:p>
        </p:txBody>
      </p:sp>
      <p:sp>
        <p:nvSpPr>
          <p:cNvPr id="567423" name="Oval 127"/>
          <p:cNvSpPr>
            <a:spLocks noChangeArrowheads="1"/>
          </p:cNvSpPr>
          <p:nvPr/>
        </p:nvSpPr>
        <p:spPr bwMode="auto">
          <a:xfrm>
            <a:off x="6154738" y="2684463"/>
            <a:ext cx="130175" cy="111125"/>
          </a:xfrm>
          <a:prstGeom prst="ellipse">
            <a:avLst/>
          </a:prstGeom>
          <a:solidFill>
            <a:srgbClr val="000000"/>
          </a:solidFill>
          <a:ln w="9525">
            <a:noFill/>
            <a:round/>
            <a:headEnd/>
            <a:tailEnd/>
          </a:ln>
        </p:spPr>
        <p:txBody>
          <a:bodyPr/>
          <a:lstStyle/>
          <a:p>
            <a:endParaRPr lang="en-US" dirty="0"/>
          </a:p>
        </p:txBody>
      </p:sp>
      <p:sp>
        <p:nvSpPr>
          <p:cNvPr id="567424" name="Line 128"/>
          <p:cNvSpPr>
            <a:spLocks noChangeShapeType="1"/>
          </p:cNvSpPr>
          <p:nvPr/>
        </p:nvSpPr>
        <p:spPr bwMode="auto">
          <a:xfrm flipV="1">
            <a:off x="3938588" y="4727575"/>
            <a:ext cx="130175" cy="66675"/>
          </a:xfrm>
          <a:prstGeom prst="line">
            <a:avLst/>
          </a:prstGeom>
          <a:noFill/>
          <a:ln w="11113">
            <a:solidFill>
              <a:srgbClr val="000000"/>
            </a:solidFill>
            <a:miter lim="800000"/>
            <a:headEnd/>
            <a:tailEnd/>
          </a:ln>
        </p:spPr>
        <p:txBody>
          <a:bodyPr/>
          <a:lstStyle/>
          <a:p>
            <a:endParaRPr lang="en-US" dirty="0"/>
          </a:p>
        </p:txBody>
      </p:sp>
      <p:sp>
        <p:nvSpPr>
          <p:cNvPr id="567425" name="Line 129"/>
          <p:cNvSpPr>
            <a:spLocks noChangeShapeType="1"/>
          </p:cNvSpPr>
          <p:nvPr/>
        </p:nvSpPr>
        <p:spPr bwMode="auto">
          <a:xfrm flipV="1">
            <a:off x="3938588" y="4816475"/>
            <a:ext cx="130175" cy="66675"/>
          </a:xfrm>
          <a:prstGeom prst="line">
            <a:avLst/>
          </a:prstGeom>
          <a:noFill/>
          <a:ln w="11113">
            <a:solidFill>
              <a:srgbClr val="000000"/>
            </a:solidFill>
            <a:miter lim="800000"/>
            <a:headEnd/>
            <a:tailEnd/>
          </a:ln>
        </p:spPr>
        <p:txBody>
          <a:bodyPr/>
          <a:lstStyle/>
          <a:p>
            <a:endParaRPr lang="en-US" dirty="0"/>
          </a:p>
        </p:txBody>
      </p:sp>
      <p:sp>
        <p:nvSpPr>
          <p:cNvPr id="567426" name="Line 130"/>
          <p:cNvSpPr>
            <a:spLocks noChangeShapeType="1"/>
          </p:cNvSpPr>
          <p:nvPr/>
        </p:nvSpPr>
        <p:spPr bwMode="auto">
          <a:xfrm flipH="1">
            <a:off x="4152900" y="4926013"/>
            <a:ext cx="79375" cy="117475"/>
          </a:xfrm>
          <a:prstGeom prst="line">
            <a:avLst/>
          </a:prstGeom>
          <a:noFill/>
          <a:ln w="11113">
            <a:solidFill>
              <a:srgbClr val="000000"/>
            </a:solidFill>
            <a:miter lim="800000"/>
            <a:headEnd/>
            <a:tailEnd/>
          </a:ln>
        </p:spPr>
        <p:txBody>
          <a:bodyPr/>
          <a:lstStyle/>
          <a:p>
            <a:endParaRPr lang="en-US" dirty="0"/>
          </a:p>
        </p:txBody>
      </p:sp>
      <p:sp>
        <p:nvSpPr>
          <p:cNvPr id="567427" name="Line 131"/>
          <p:cNvSpPr>
            <a:spLocks noChangeShapeType="1"/>
          </p:cNvSpPr>
          <p:nvPr/>
        </p:nvSpPr>
        <p:spPr bwMode="auto">
          <a:xfrm flipH="1">
            <a:off x="4259263" y="4926013"/>
            <a:ext cx="77787" cy="117475"/>
          </a:xfrm>
          <a:prstGeom prst="line">
            <a:avLst/>
          </a:prstGeom>
          <a:noFill/>
          <a:ln w="11113">
            <a:solidFill>
              <a:srgbClr val="000000"/>
            </a:solidFill>
            <a:miter lim="800000"/>
            <a:headEnd/>
            <a:tailEnd/>
          </a:ln>
        </p:spPr>
        <p:txBody>
          <a:bodyPr/>
          <a:lstStyle/>
          <a:p>
            <a:endParaRPr lang="en-US" dirty="0"/>
          </a:p>
        </p:txBody>
      </p:sp>
      <p:sp>
        <p:nvSpPr>
          <p:cNvPr id="567428" name="Line 132"/>
          <p:cNvSpPr>
            <a:spLocks noChangeShapeType="1"/>
          </p:cNvSpPr>
          <p:nvPr/>
        </p:nvSpPr>
        <p:spPr bwMode="auto">
          <a:xfrm>
            <a:off x="6396038" y="2535238"/>
            <a:ext cx="452437" cy="0"/>
          </a:xfrm>
          <a:prstGeom prst="line">
            <a:avLst/>
          </a:prstGeom>
          <a:noFill/>
          <a:ln w="41275">
            <a:solidFill>
              <a:srgbClr val="000000"/>
            </a:solidFill>
            <a:miter lim="800000"/>
            <a:headEnd/>
            <a:tailEnd/>
          </a:ln>
        </p:spPr>
        <p:txBody>
          <a:bodyPr/>
          <a:lstStyle/>
          <a:p>
            <a:endParaRPr lang="en-US" dirty="0"/>
          </a:p>
        </p:txBody>
      </p:sp>
      <p:sp>
        <p:nvSpPr>
          <p:cNvPr id="567429" name="Freeform 133"/>
          <p:cNvSpPr>
            <a:spLocks/>
          </p:cNvSpPr>
          <p:nvPr/>
        </p:nvSpPr>
        <p:spPr bwMode="auto">
          <a:xfrm>
            <a:off x="6797675" y="2474913"/>
            <a:ext cx="228600" cy="120650"/>
          </a:xfrm>
          <a:custGeom>
            <a:avLst/>
            <a:gdLst/>
            <a:ahLst/>
            <a:cxnLst>
              <a:cxn ang="0">
                <a:pos x="7" y="11"/>
              </a:cxn>
              <a:cxn ang="0">
                <a:pos x="0" y="1"/>
              </a:cxn>
              <a:cxn ang="0">
                <a:pos x="1" y="0"/>
              </a:cxn>
              <a:cxn ang="0">
                <a:pos x="18" y="7"/>
              </a:cxn>
              <a:cxn ang="0">
                <a:pos x="35" y="11"/>
              </a:cxn>
              <a:cxn ang="0">
                <a:pos x="18" y="15"/>
              </a:cxn>
              <a:cxn ang="0">
                <a:pos x="1" y="22"/>
              </a:cxn>
              <a:cxn ang="0">
                <a:pos x="0" y="22"/>
              </a:cxn>
              <a:cxn ang="0">
                <a:pos x="7" y="11"/>
              </a:cxn>
            </a:cxnLst>
            <a:rect l="0" t="0" r="r" b="b"/>
            <a:pathLst>
              <a:path w="35" h="22">
                <a:moveTo>
                  <a:pt x="7" y="11"/>
                </a:moveTo>
                <a:cubicBezTo>
                  <a:pt x="0" y="1"/>
                  <a:pt x="0" y="1"/>
                  <a:pt x="0" y="1"/>
                </a:cubicBezTo>
                <a:cubicBezTo>
                  <a:pt x="1" y="0"/>
                  <a:pt x="1" y="0"/>
                  <a:pt x="1" y="0"/>
                </a:cubicBezTo>
                <a:cubicBezTo>
                  <a:pt x="18" y="7"/>
                  <a:pt x="18" y="7"/>
                  <a:pt x="18" y="7"/>
                </a:cubicBezTo>
                <a:cubicBezTo>
                  <a:pt x="24" y="8"/>
                  <a:pt x="29" y="10"/>
                  <a:pt x="35" y="11"/>
                </a:cubicBezTo>
                <a:cubicBezTo>
                  <a:pt x="29" y="12"/>
                  <a:pt x="24" y="14"/>
                  <a:pt x="18" y="15"/>
                </a:cubicBezTo>
                <a:cubicBezTo>
                  <a:pt x="1" y="22"/>
                  <a:pt x="1" y="22"/>
                  <a:pt x="1" y="22"/>
                </a:cubicBezTo>
                <a:cubicBezTo>
                  <a:pt x="0" y="22"/>
                  <a:pt x="0" y="22"/>
                  <a:pt x="0" y="22"/>
                </a:cubicBezTo>
                <a:lnTo>
                  <a:pt x="7" y="11"/>
                </a:lnTo>
                <a:close/>
              </a:path>
            </a:pathLst>
          </a:custGeom>
          <a:solidFill>
            <a:srgbClr val="000000"/>
          </a:solidFill>
          <a:ln w="9525">
            <a:noFill/>
            <a:round/>
            <a:headEnd/>
            <a:tailEnd/>
          </a:ln>
        </p:spPr>
        <p:txBody>
          <a:bodyPr/>
          <a:lstStyle/>
          <a:p>
            <a:endParaRPr lang="en-US" dirty="0"/>
          </a:p>
        </p:txBody>
      </p:sp>
      <p:sp>
        <p:nvSpPr>
          <p:cNvPr id="567430" name="Rectangle 134"/>
          <p:cNvSpPr>
            <a:spLocks noChangeArrowheads="1"/>
          </p:cNvSpPr>
          <p:nvPr/>
        </p:nvSpPr>
        <p:spPr bwMode="auto">
          <a:xfrm>
            <a:off x="6318250" y="1433513"/>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67431" name="Rectangle 135"/>
          <p:cNvSpPr>
            <a:spLocks noChangeArrowheads="1"/>
          </p:cNvSpPr>
          <p:nvPr/>
        </p:nvSpPr>
        <p:spPr bwMode="auto">
          <a:xfrm>
            <a:off x="6446838" y="1538288"/>
            <a:ext cx="99386" cy="215444"/>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grpSp>
        <p:nvGrpSpPr>
          <p:cNvPr id="2" name="Group 145"/>
          <p:cNvGrpSpPr>
            <a:grpSpLocks/>
          </p:cNvGrpSpPr>
          <p:nvPr/>
        </p:nvGrpSpPr>
        <p:grpSpPr bwMode="auto">
          <a:xfrm>
            <a:off x="5478463" y="1433513"/>
            <a:ext cx="1992312" cy="3238500"/>
            <a:chOff x="3451" y="903"/>
            <a:chExt cx="1255" cy="2040"/>
          </a:xfrm>
        </p:grpSpPr>
        <p:sp>
          <p:nvSpPr>
            <p:cNvPr id="567432" name="Rectangle 136"/>
            <p:cNvSpPr>
              <a:spLocks noChangeArrowheads="1"/>
            </p:cNvSpPr>
            <p:nvPr/>
          </p:nvSpPr>
          <p:spPr bwMode="auto">
            <a:xfrm>
              <a:off x="4504" y="903"/>
              <a:ext cx="76" cy="136"/>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grpSp>
          <p:nvGrpSpPr>
            <p:cNvPr id="3" name="Group 144"/>
            <p:cNvGrpSpPr>
              <a:grpSpLocks/>
            </p:cNvGrpSpPr>
            <p:nvPr/>
          </p:nvGrpSpPr>
          <p:grpSpPr bwMode="auto">
            <a:xfrm>
              <a:off x="3451" y="969"/>
              <a:ext cx="1255" cy="1974"/>
              <a:chOff x="3451" y="969"/>
              <a:chExt cx="1255" cy="1974"/>
            </a:xfrm>
          </p:grpSpPr>
          <p:sp>
            <p:nvSpPr>
              <p:cNvPr id="567409" name="Freeform 113"/>
              <p:cNvSpPr>
                <a:spLocks/>
              </p:cNvSpPr>
              <p:nvPr/>
            </p:nvSpPr>
            <p:spPr bwMode="auto">
              <a:xfrm>
                <a:off x="3496" y="1118"/>
                <a:ext cx="1210" cy="1787"/>
              </a:xfrm>
              <a:custGeom>
                <a:avLst/>
                <a:gdLst/>
                <a:ahLst/>
                <a:cxnLst>
                  <a:cxn ang="0">
                    <a:pos x="258" y="0"/>
                  </a:cxn>
                  <a:cxn ang="0">
                    <a:pos x="0" y="512"/>
                  </a:cxn>
                </a:cxnLst>
                <a:rect l="0" t="0" r="r" b="b"/>
                <a:pathLst>
                  <a:path w="293" h="512">
                    <a:moveTo>
                      <a:pt x="258" y="0"/>
                    </a:moveTo>
                    <a:cubicBezTo>
                      <a:pt x="258" y="0"/>
                      <a:pt x="293" y="220"/>
                      <a:pt x="0" y="512"/>
                    </a:cubicBezTo>
                  </a:path>
                </a:pathLst>
              </a:custGeom>
              <a:noFill/>
              <a:ln w="41275" cap="flat">
                <a:solidFill>
                  <a:srgbClr val="EE313C"/>
                </a:solidFill>
                <a:prstDash val="solid"/>
                <a:miter lim="800000"/>
                <a:headEnd/>
                <a:tailEnd/>
              </a:ln>
            </p:spPr>
            <p:txBody>
              <a:bodyPr/>
              <a:lstStyle/>
              <a:p>
                <a:endParaRPr lang="en-US" dirty="0"/>
              </a:p>
            </p:txBody>
          </p:sp>
          <p:sp>
            <p:nvSpPr>
              <p:cNvPr id="567410" name="Oval 114"/>
              <p:cNvSpPr>
                <a:spLocks noChangeArrowheads="1"/>
              </p:cNvSpPr>
              <p:nvPr/>
            </p:nvSpPr>
            <p:spPr bwMode="auto">
              <a:xfrm>
                <a:off x="4530" y="1091"/>
                <a:ext cx="82" cy="70"/>
              </a:xfrm>
              <a:prstGeom prst="ellipse">
                <a:avLst/>
              </a:prstGeom>
              <a:solidFill>
                <a:srgbClr val="000000"/>
              </a:solidFill>
              <a:ln w="9525">
                <a:noFill/>
                <a:round/>
                <a:headEnd/>
                <a:tailEnd/>
              </a:ln>
            </p:spPr>
            <p:txBody>
              <a:bodyPr/>
              <a:lstStyle/>
              <a:p>
                <a:endParaRPr lang="en-US" dirty="0"/>
              </a:p>
            </p:txBody>
          </p:sp>
          <p:sp>
            <p:nvSpPr>
              <p:cNvPr id="567411" name="Oval 115"/>
              <p:cNvSpPr>
                <a:spLocks noChangeArrowheads="1"/>
              </p:cNvSpPr>
              <p:nvPr/>
            </p:nvSpPr>
            <p:spPr bwMode="auto">
              <a:xfrm>
                <a:off x="4496" y="1402"/>
                <a:ext cx="83" cy="69"/>
              </a:xfrm>
              <a:prstGeom prst="ellipse">
                <a:avLst/>
              </a:prstGeom>
              <a:solidFill>
                <a:srgbClr val="000000"/>
              </a:solidFill>
              <a:ln w="9525">
                <a:noFill/>
                <a:round/>
                <a:headEnd/>
                <a:tailEnd/>
              </a:ln>
            </p:spPr>
            <p:txBody>
              <a:bodyPr/>
              <a:lstStyle/>
              <a:p>
                <a:endParaRPr lang="en-US" dirty="0"/>
              </a:p>
            </p:txBody>
          </p:sp>
          <p:sp>
            <p:nvSpPr>
              <p:cNvPr id="567412" name="Oval 116"/>
              <p:cNvSpPr>
                <a:spLocks noChangeArrowheads="1"/>
              </p:cNvSpPr>
              <p:nvPr/>
            </p:nvSpPr>
            <p:spPr bwMode="auto">
              <a:xfrm>
                <a:off x="4401" y="1698"/>
                <a:ext cx="82" cy="70"/>
              </a:xfrm>
              <a:prstGeom prst="ellipse">
                <a:avLst/>
              </a:prstGeom>
              <a:solidFill>
                <a:srgbClr val="000000"/>
              </a:solidFill>
              <a:ln w="9525">
                <a:noFill/>
                <a:round/>
                <a:headEnd/>
                <a:tailEnd/>
              </a:ln>
            </p:spPr>
            <p:txBody>
              <a:bodyPr/>
              <a:lstStyle/>
              <a:p>
                <a:endParaRPr lang="en-US" dirty="0"/>
              </a:p>
            </p:txBody>
          </p:sp>
          <p:sp>
            <p:nvSpPr>
              <p:cNvPr id="567413" name="Oval 117"/>
              <p:cNvSpPr>
                <a:spLocks noChangeArrowheads="1"/>
              </p:cNvSpPr>
              <p:nvPr/>
            </p:nvSpPr>
            <p:spPr bwMode="auto">
              <a:xfrm>
                <a:off x="4248" y="1991"/>
                <a:ext cx="83" cy="70"/>
              </a:xfrm>
              <a:prstGeom prst="ellipse">
                <a:avLst/>
              </a:prstGeom>
              <a:solidFill>
                <a:srgbClr val="000000"/>
              </a:solidFill>
              <a:ln w="9525">
                <a:noFill/>
                <a:round/>
                <a:headEnd/>
                <a:tailEnd/>
              </a:ln>
            </p:spPr>
            <p:txBody>
              <a:bodyPr/>
              <a:lstStyle/>
              <a:p>
                <a:endParaRPr lang="en-US" dirty="0"/>
              </a:p>
            </p:txBody>
          </p:sp>
          <p:sp>
            <p:nvSpPr>
              <p:cNvPr id="567414" name="Oval 118"/>
              <p:cNvSpPr>
                <a:spLocks noChangeArrowheads="1"/>
              </p:cNvSpPr>
              <p:nvPr/>
            </p:nvSpPr>
            <p:spPr bwMode="auto">
              <a:xfrm>
                <a:off x="4050" y="2284"/>
                <a:ext cx="82" cy="70"/>
              </a:xfrm>
              <a:prstGeom prst="ellipse">
                <a:avLst/>
              </a:prstGeom>
              <a:solidFill>
                <a:srgbClr val="000000"/>
              </a:solidFill>
              <a:ln w="9525">
                <a:noFill/>
                <a:round/>
                <a:headEnd/>
                <a:tailEnd/>
              </a:ln>
            </p:spPr>
            <p:txBody>
              <a:bodyPr/>
              <a:lstStyle/>
              <a:p>
                <a:endParaRPr lang="en-US" dirty="0"/>
              </a:p>
            </p:txBody>
          </p:sp>
          <p:sp>
            <p:nvSpPr>
              <p:cNvPr id="567415" name="Oval 119"/>
              <p:cNvSpPr>
                <a:spLocks noChangeArrowheads="1"/>
              </p:cNvSpPr>
              <p:nvPr/>
            </p:nvSpPr>
            <p:spPr bwMode="auto">
              <a:xfrm>
                <a:off x="3781" y="2574"/>
                <a:ext cx="83" cy="70"/>
              </a:xfrm>
              <a:prstGeom prst="ellipse">
                <a:avLst/>
              </a:prstGeom>
              <a:solidFill>
                <a:srgbClr val="000000"/>
              </a:solidFill>
              <a:ln w="9525">
                <a:noFill/>
                <a:round/>
                <a:headEnd/>
                <a:tailEnd/>
              </a:ln>
            </p:spPr>
            <p:txBody>
              <a:bodyPr/>
              <a:lstStyle/>
              <a:p>
                <a:endParaRPr lang="en-US" dirty="0"/>
              </a:p>
            </p:txBody>
          </p:sp>
          <p:sp>
            <p:nvSpPr>
              <p:cNvPr id="567416" name="Oval 120"/>
              <p:cNvSpPr>
                <a:spLocks noChangeArrowheads="1"/>
              </p:cNvSpPr>
              <p:nvPr/>
            </p:nvSpPr>
            <p:spPr bwMode="auto">
              <a:xfrm>
                <a:off x="3451" y="2873"/>
                <a:ext cx="82" cy="70"/>
              </a:xfrm>
              <a:prstGeom prst="ellipse">
                <a:avLst/>
              </a:prstGeom>
              <a:solidFill>
                <a:srgbClr val="000000"/>
              </a:solidFill>
              <a:ln w="9525">
                <a:noFill/>
                <a:round/>
                <a:headEnd/>
                <a:tailEnd/>
              </a:ln>
            </p:spPr>
            <p:txBody>
              <a:bodyPr/>
              <a:lstStyle/>
              <a:p>
                <a:endParaRPr lang="en-US" dirty="0"/>
              </a:p>
            </p:txBody>
          </p:sp>
          <p:sp>
            <p:nvSpPr>
              <p:cNvPr id="567433" name="Rectangle 137"/>
              <p:cNvSpPr>
                <a:spLocks noChangeArrowheads="1"/>
              </p:cNvSpPr>
              <p:nvPr/>
            </p:nvSpPr>
            <p:spPr bwMode="auto">
              <a:xfrm>
                <a:off x="4586" y="969"/>
                <a:ext cx="63" cy="136"/>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grpSp>
      </p:grpSp>
      <p:sp>
        <p:nvSpPr>
          <p:cNvPr id="548930" name="TextBox 29"/>
          <p:cNvSpPr txBox="1">
            <a:spLocks noChangeArrowheads="1"/>
          </p:cNvSpPr>
          <p:nvPr/>
        </p:nvSpPr>
        <p:spPr bwMode="auto">
          <a:xfrm>
            <a:off x="2438400" y="838200"/>
            <a:ext cx="1474788" cy="523220"/>
          </a:xfrm>
          <a:prstGeom prst="rect">
            <a:avLst/>
          </a:prstGeom>
          <a:noFill/>
          <a:ln w="9525">
            <a:noFill/>
            <a:miter lim="800000"/>
            <a:headEnd/>
            <a:tailEnd/>
          </a:ln>
        </p:spPr>
        <p:txBody>
          <a:bodyPr>
            <a:spAutoFit/>
          </a:bodyPr>
          <a:lstStyle/>
          <a:p>
            <a:pPr algn="ctr"/>
            <a:r>
              <a:rPr lang="en-US" sz="1400" b="1" dirty="0">
                <a:ea typeface="MS PGothic" pitchFamily="34" charset="-128"/>
              </a:rPr>
              <a:t>Price of </a:t>
            </a:r>
            <a:r>
              <a:rPr lang="en-US" sz="1400" b="1" dirty="0" smtClean="0">
                <a:ea typeface="MS PGothic" pitchFamily="34" charset="-128"/>
              </a:rPr>
              <a:t>cotton </a:t>
            </a:r>
            <a:r>
              <a:rPr lang="en-US" sz="1400" b="1" dirty="0">
                <a:ea typeface="MS PGothic" pitchFamily="34" charset="-128"/>
              </a:rPr>
              <a:t>(per pound)</a:t>
            </a:r>
          </a:p>
        </p:txBody>
      </p:sp>
      <p:sp>
        <p:nvSpPr>
          <p:cNvPr id="548931" name="TextBox 30"/>
          <p:cNvSpPr txBox="1">
            <a:spLocks noChangeArrowheads="1"/>
          </p:cNvSpPr>
          <p:nvPr/>
        </p:nvSpPr>
        <p:spPr bwMode="auto">
          <a:xfrm>
            <a:off x="6012160" y="5229200"/>
            <a:ext cx="2555875" cy="523220"/>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 </a:t>
            </a:r>
            <a:r>
              <a:rPr lang="en-US" sz="1400" b="1" dirty="0">
                <a:ea typeface="MS PGothic" pitchFamily="34" charset="-128"/>
              </a:rPr>
              <a:t>(billions of pounds)</a:t>
            </a:r>
          </a:p>
        </p:txBody>
      </p:sp>
      <p:sp>
        <p:nvSpPr>
          <p:cNvPr id="567436" name="TextBox 56"/>
          <p:cNvSpPr txBox="1">
            <a:spLocks noChangeArrowheads="1"/>
          </p:cNvSpPr>
          <p:nvPr/>
        </p:nvSpPr>
        <p:spPr bwMode="auto">
          <a:xfrm>
            <a:off x="6781800" y="3886200"/>
            <a:ext cx="1474788" cy="738664"/>
          </a:xfrm>
          <a:prstGeom prst="rect">
            <a:avLst/>
          </a:prstGeom>
          <a:noFill/>
          <a:ln w="9525">
            <a:noFill/>
            <a:miter lim="800000"/>
            <a:headEnd/>
            <a:tailEnd/>
          </a:ln>
        </p:spPr>
        <p:txBody>
          <a:bodyPr>
            <a:spAutoFit/>
          </a:bodyPr>
          <a:lstStyle/>
          <a:p>
            <a:pPr algn="ctr"/>
            <a:r>
              <a:rPr lang="en-US" sz="1400" i="1" dirty="0" smtClean="0">
                <a:ea typeface="MS PGothic" pitchFamily="34" charset="-128"/>
              </a:rPr>
              <a:t>Supply curve</a:t>
            </a:r>
          </a:p>
          <a:p>
            <a:pPr algn="ctr"/>
            <a:r>
              <a:rPr lang="en-US" sz="1400" i="1" dirty="0"/>
              <a:t>a</a:t>
            </a:r>
            <a:r>
              <a:rPr lang="en-US" sz="1400" i="1" dirty="0" smtClean="0"/>
              <a:t>fter </a:t>
            </a:r>
          </a:p>
          <a:p>
            <a:pPr algn="ctr"/>
            <a:r>
              <a:rPr lang="en-US" sz="1400" i="1" dirty="0"/>
              <a:t>n</a:t>
            </a:r>
            <a:r>
              <a:rPr lang="en-US" sz="1400" i="1" dirty="0" smtClean="0">
                <a:ea typeface="MS PGothic" pitchFamily="34" charset="-128"/>
              </a:rPr>
              <a:t>ew technology</a:t>
            </a:r>
            <a:endParaRPr lang="en-US" sz="1400" i="1" dirty="0">
              <a:ea typeface="MS PGothic" pitchFamily="34" charset="-128"/>
            </a:endParaRPr>
          </a:p>
        </p:txBody>
      </p:sp>
      <p:sp>
        <p:nvSpPr>
          <p:cNvPr id="567437" name="TextBox 56"/>
          <p:cNvSpPr txBox="1">
            <a:spLocks noChangeArrowheads="1"/>
          </p:cNvSpPr>
          <p:nvPr/>
        </p:nvSpPr>
        <p:spPr bwMode="auto">
          <a:xfrm>
            <a:off x="4499992" y="1844824"/>
            <a:ext cx="1474788" cy="738664"/>
          </a:xfrm>
          <a:prstGeom prst="rect">
            <a:avLst/>
          </a:prstGeom>
          <a:noFill/>
          <a:ln w="9525">
            <a:noFill/>
            <a:miter lim="800000"/>
            <a:headEnd/>
            <a:tailEnd/>
          </a:ln>
        </p:spPr>
        <p:txBody>
          <a:bodyPr>
            <a:spAutoFit/>
          </a:bodyPr>
          <a:lstStyle/>
          <a:p>
            <a:pPr algn="ctr"/>
            <a:r>
              <a:rPr lang="en-US" sz="1400" i="1" dirty="0" smtClean="0">
                <a:ea typeface="MS PGothic" pitchFamily="34" charset="-128"/>
              </a:rPr>
              <a:t>Supply curve </a:t>
            </a:r>
            <a:br>
              <a:rPr lang="en-US" sz="1400" i="1" dirty="0" smtClean="0">
                <a:ea typeface="MS PGothic" pitchFamily="34" charset="-128"/>
              </a:rPr>
            </a:br>
            <a:r>
              <a:rPr lang="en-US" sz="1400" i="1" dirty="0" smtClean="0">
                <a:ea typeface="MS PGothic" pitchFamily="34" charset="-128"/>
              </a:rPr>
              <a:t>before</a:t>
            </a:r>
            <a:br>
              <a:rPr lang="en-US" sz="1400" i="1" dirty="0" smtClean="0">
                <a:ea typeface="MS PGothic" pitchFamily="34" charset="-128"/>
              </a:rPr>
            </a:br>
            <a:r>
              <a:rPr lang="en-US" sz="1400" i="1" dirty="0" smtClean="0">
                <a:ea typeface="MS PGothic" pitchFamily="34" charset="-128"/>
              </a:rPr>
              <a:t>new technology</a:t>
            </a:r>
            <a:endParaRPr lang="en-US" sz="1400" i="1" dirty="0">
              <a:ea typeface="MS PGothic"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67365"/>
                                        </p:tgtEl>
                                        <p:attrNameLst>
                                          <p:attrName>style.visibility</p:attrName>
                                        </p:attrNameLst>
                                      </p:cBhvr>
                                      <p:to>
                                        <p:strVal val="visible"/>
                                      </p:to>
                                    </p:set>
                                    <p:animEffect transition="in" filter="wipe(right)">
                                      <p:cBhvr>
                                        <p:cTn id="7" dur="500"/>
                                        <p:tgtEl>
                                          <p:spTgt spid="56736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67387"/>
                                        </p:tgtEl>
                                        <p:attrNameLst>
                                          <p:attrName>style.visibility</p:attrName>
                                        </p:attrNameLst>
                                      </p:cBhvr>
                                      <p:to>
                                        <p:strVal val="visible"/>
                                      </p:to>
                                    </p:set>
                                  </p:childTnLst>
                                </p:cTn>
                              </p:par>
                              <p:par>
                                <p:cTn id="10" presetID="22" presetClass="entr" presetSubtype="2" fill="hold" grpId="0" nodeType="withEffect">
                                  <p:stCondLst>
                                    <p:cond delay="0"/>
                                  </p:stCondLst>
                                  <p:childTnLst>
                                    <p:set>
                                      <p:cBhvr>
                                        <p:cTn id="11" dur="1" fill="hold">
                                          <p:stCondLst>
                                            <p:cond delay="0"/>
                                          </p:stCondLst>
                                        </p:cTn>
                                        <p:tgtEl>
                                          <p:spTgt spid="567437"/>
                                        </p:tgtEl>
                                        <p:attrNameLst>
                                          <p:attrName>style.visibility</p:attrName>
                                        </p:attrNameLst>
                                      </p:cBhvr>
                                      <p:to>
                                        <p:strVal val="visible"/>
                                      </p:to>
                                    </p:set>
                                    <p:animEffect transition="in" filter="wipe(right)">
                                      <p:cBhvr>
                                        <p:cTn id="12" dur="500"/>
                                        <p:tgtEl>
                                          <p:spTgt spid="56743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67306"/>
                                        </p:tgtEl>
                                        <p:attrNameLst>
                                          <p:attrName>style.visibility</p:attrName>
                                        </p:attrNameLst>
                                      </p:cBhvr>
                                      <p:to>
                                        <p:strVal val="visible"/>
                                      </p:to>
                                    </p:set>
                                    <p:animEffect transition="in" filter="dissolve">
                                      <p:cBhvr>
                                        <p:cTn id="17" dur="500"/>
                                        <p:tgtEl>
                                          <p:spTgt spid="56730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67367"/>
                                        </p:tgtEl>
                                        <p:attrNameLst>
                                          <p:attrName>style.visibility</p:attrName>
                                        </p:attrNameLst>
                                      </p:cBhvr>
                                      <p:to>
                                        <p:strVal val="visible"/>
                                      </p:to>
                                    </p:set>
                                  </p:childTnLst>
                                </p:cTn>
                              </p:par>
                              <p:par>
                                <p:cTn id="22" presetID="22" presetClass="entr" presetSubtype="8" fill="hold" grpId="0" nodeType="withEffect">
                                  <p:stCondLst>
                                    <p:cond delay="0"/>
                                  </p:stCondLst>
                                  <p:childTnLst>
                                    <p:set>
                                      <p:cBhvr>
                                        <p:cTn id="23" dur="1" fill="hold">
                                          <p:stCondLst>
                                            <p:cond delay="0"/>
                                          </p:stCondLst>
                                        </p:cTn>
                                        <p:tgtEl>
                                          <p:spTgt spid="567436"/>
                                        </p:tgtEl>
                                        <p:attrNameLst>
                                          <p:attrName>style.visibility</p:attrName>
                                        </p:attrNameLst>
                                      </p:cBhvr>
                                      <p:to>
                                        <p:strVal val="visible"/>
                                      </p:to>
                                    </p:set>
                                    <p:animEffect transition="in" filter="wipe(left)">
                                      <p:cBhvr>
                                        <p:cTn id="24" dur="500"/>
                                        <p:tgtEl>
                                          <p:spTgt spid="56743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67366"/>
                                        </p:tgtEl>
                                        <p:attrNameLst>
                                          <p:attrName>style.visibility</p:attrName>
                                        </p:attrNameLst>
                                      </p:cBhvr>
                                      <p:to>
                                        <p:strVal val="visible"/>
                                      </p:to>
                                    </p:set>
                                    <p:animEffect transition="in" filter="wipe(left)">
                                      <p:cBhvr>
                                        <p:cTn id="27" dur="500"/>
                                        <p:tgtEl>
                                          <p:spTgt spid="56736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67429"/>
                                        </p:tgtEl>
                                        <p:attrNameLst>
                                          <p:attrName>style.visibility</p:attrName>
                                        </p:attrNameLst>
                                      </p:cBhvr>
                                      <p:to>
                                        <p:strVal val="visible"/>
                                      </p:to>
                                    </p:set>
                                    <p:animEffect transition="in" filter="wipe(left)">
                                      <p:cBhvr>
                                        <p:cTn id="30" dur="500"/>
                                        <p:tgtEl>
                                          <p:spTgt spid="56742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67428"/>
                                        </p:tgtEl>
                                        <p:attrNameLst>
                                          <p:attrName>style.visibility</p:attrName>
                                        </p:attrNameLst>
                                      </p:cBhvr>
                                      <p:to>
                                        <p:strVal val="visible"/>
                                      </p:to>
                                    </p:set>
                                    <p:animEffect transition="in" filter="wipe(left)">
                                      <p:cBhvr>
                                        <p:cTn id="33" dur="500"/>
                                        <p:tgtEl>
                                          <p:spTgt spid="567428"/>
                                        </p:tgtEl>
                                      </p:cBhvr>
                                    </p:animEffect>
                                  </p:childTnLst>
                                </p:cTn>
                              </p:par>
                              <p:par>
                                <p:cTn id="34" presetID="22" presetClass="entr" presetSubtype="8"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left)">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67299">
                                            <p:bg/>
                                          </p:spTgt>
                                        </p:tgtEl>
                                        <p:attrNameLst>
                                          <p:attrName>style.visibility</p:attrName>
                                        </p:attrNameLst>
                                      </p:cBhvr>
                                      <p:to>
                                        <p:strVal val="visible"/>
                                      </p:to>
                                    </p:set>
                                    <p:animEffect transition="in" filter="wipe(left)">
                                      <p:cBhvr>
                                        <p:cTn id="41" dur="500"/>
                                        <p:tgtEl>
                                          <p:spTgt spid="567299">
                                            <p:bg/>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67299">
                                            <p:txEl>
                                              <p:pRg st="0" end="0"/>
                                            </p:txEl>
                                          </p:spTgt>
                                        </p:tgtEl>
                                        <p:attrNameLst>
                                          <p:attrName>style.visibility</p:attrName>
                                        </p:attrNameLst>
                                      </p:cBhvr>
                                      <p:to>
                                        <p:strVal val="visible"/>
                                      </p:to>
                                    </p:set>
                                    <p:animEffect transition="in" filter="wipe(left)">
                                      <p:cBhvr>
                                        <p:cTn id="44" dur="500"/>
                                        <p:tgtEl>
                                          <p:spTgt spid="5672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299" grpId="0" uiExpand="1" build="p" animBg="1"/>
      <p:bldP spid="567306" grpId="0" animBg="1"/>
      <p:bldP spid="567365" grpId="0" animBg="1"/>
      <p:bldP spid="567366" grpId="0" animBg="1"/>
      <p:bldP spid="567367" grpId="0" animBg="1"/>
      <p:bldP spid="567387" grpId="0" animBg="1"/>
      <p:bldP spid="567428" grpId="0" animBg="1"/>
      <p:bldP spid="567429" grpId="0" animBg="1"/>
      <p:bldP spid="567436" grpId="0"/>
      <p:bldP spid="56743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2" name="Rectangle 2"/>
          <p:cNvSpPr>
            <a:spLocks noGrp="1" noRot="1" noChangeArrowheads="1"/>
          </p:cNvSpPr>
          <p:nvPr>
            <p:ph type="title"/>
          </p:nvPr>
        </p:nvSpPr>
        <p:spPr>
          <a:xfrm>
            <a:off x="914400" y="60325"/>
            <a:ext cx="8050088" cy="555625"/>
          </a:xfrm>
        </p:spPr>
        <p:txBody>
          <a:bodyPr/>
          <a:lstStyle/>
          <a:p>
            <a:r>
              <a:rPr lang="en-US" dirty="0"/>
              <a:t>Movement Along the Supply Curve</a:t>
            </a:r>
          </a:p>
        </p:txBody>
      </p:sp>
      <p:sp>
        <p:nvSpPr>
          <p:cNvPr id="573443" name="Rectangle 3"/>
          <p:cNvSpPr>
            <a:spLocks noGrp="1" noChangeArrowheads="1"/>
          </p:cNvSpPr>
          <p:nvPr>
            <p:ph type="body" idx="1"/>
          </p:nvPr>
        </p:nvSpPr>
        <p:spPr>
          <a:xfrm>
            <a:off x="914400" y="5715000"/>
            <a:ext cx="7978080" cy="762000"/>
          </a:xfrm>
          <a:solidFill>
            <a:schemeClr val="accent5">
              <a:lumMod val="20000"/>
              <a:lumOff val="80000"/>
            </a:schemeClr>
          </a:solidFill>
        </p:spPr>
        <p:txBody>
          <a:bodyPr/>
          <a:lstStyle/>
          <a:p>
            <a:pPr marL="0" indent="4763" algn="ctr">
              <a:buFont typeface="Wingdings" pitchFamily="2" charset="2"/>
              <a:buNone/>
            </a:pPr>
            <a:r>
              <a:rPr lang="en-US" sz="2000" dirty="0"/>
              <a:t>A movement along the supply curve is a change in the quantity supplied of a good that is the result of a change in that good’s price. </a:t>
            </a:r>
          </a:p>
        </p:txBody>
      </p:sp>
      <p:cxnSp>
        <p:nvCxnSpPr>
          <p:cNvPr id="548921" name="Straight Connector 86"/>
          <p:cNvCxnSpPr>
            <a:cxnSpLocks noChangeShapeType="1"/>
          </p:cNvCxnSpPr>
          <p:nvPr/>
        </p:nvCxnSpPr>
        <p:spPr bwMode="auto">
          <a:xfrm>
            <a:off x="4894263" y="2743200"/>
            <a:ext cx="0" cy="1905000"/>
          </a:xfrm>
          <a:prstGeom prst="line">
            <a:avLst/>
          </a:prstGeom>
          <a:noFill/>
          <a:ln w="22225">
            <a:solidFill>
              <a:srgbClr val="9C9C9C"/>
            </a:solidFill>
            <a:prstDash val="sysDot"/>
            <a:round/>
            <a:headEnd/>
            <a:tailEnd type="none" w="med" len="lg"/>
          </a:ln>
        </p:spPr>
      </p:cxnSp>
      <p:cxnSp>
        <p:nvCxnSpPr>
          <p:cNvPr id="548912" name="Straight Connector 86"/>
          <p:cNvCxnSpPr>
            <a:cxnSpLocks noChangeShapeType="1"/>
          </p:cNvCxnSpPr>
          <p:nvPr/>
        </p:nvCxnSpPr>
        <p:spPr bwMode="auto">
          <a:xfrm>
            <a:off x="2543175" y="2743200"/>
            <a:ext cx="2351088" cy="1588"/>
          </a:xfrm>
          <a:prstGeom prst="line">
            <a:avLst/>
          </a:prstGeom>
          <a:noFill/>
          <a:ln w="22225">
            <a:solidFill>
              <a:srgbClr val="9C9C9C"/>
            </a:solidFill>
            <a:prstDash val="sysDot"/>
            <a:round/>
            <a:headEnd/>
            <a:tailEnd type="none" w="med" len="lg"/>
          </a:ln>
        </p:spPr>
      </p:cxnSp>
      <p:cxnSp>
        <p:nvCxnSpPr>
          <p:cNvPr id="548920" name="Straight Connector 86"/>
          <p:cNvCxnSpPr>
            <a:cxnSpLocks noChangeShapeType="1"/>
          </p:cNvCxnSpPr>
          <p:nvPr/>
        </p:nvCxnSpPr>
        <p:spPr bwMode="auto">
          <a:xfrm>
            <a:off x="2543175" y="3646488"/>
            <a:ext cx="2652713" cy="0"/>
          </a:xfrm>
          <a:prstGeom prst="line">
            <a:avLst/>
          </a:prstGeom>
          <a:noFill/>
          <a:ln w="22225">
            <a:solidFill>
              <a:srgbClr val="9C9C9C"/>
            </a:solidFill>
            <a:prstDash val="sysDot"/>
            <a:round/>
            <a:headEnd/>
            <a:tailEnd type="none" w="med" len="lg"/>
          </a:ln>
        </p:spPr>
      </p:cxnSp>
      <p:cxnSp>
        <p:nvCxnSpPr>
          <p:cNvPr id="2" name="Straight Connector 86"/>
          <p:cNvCxnSpPr>
            <a:cxnSpLocks noChangeShapeType="1"/>
          </p:cNvCxnSpPr>
          <p:nvPr/>
        </p:nvCxnSpPr>
        <p:spPr bwMode="auto">
          <a:xfrm>
            <a:off x="4367213" y="3657600"/>
            <a:ext cx="0" cy="990600"/>
          </a:xfrm>
          <a:prstGeom prst="line">
            <a:avLst/>
          </a:prstGeom>
          <a:noFill/>
          <a:ln w="22225">
            <a:solidFill>
              <a:srgbClr val="9C9C9C"/>
            </a:solidFill>
            <a:prstDash val="sysDot"/>
            <a:round/>
            <a:headEnd/>
            <a:tailEnd type="none" w="med" len="lg"/>
          </a:ln>
        </p:spPr>
      </p:cxnSp>
      <p:cxnSp>
        <p:nvCxnSpPr>
          <p:cNvPr id="548915" name="Straight Connector 86"/>
          <p:cNvCxnSpPr>
            <a:cxnSpLocks noChangeShapeType="1"/>
          </p:cNvCxnSpPr>
          <p:nvPr/>
        </p:nvCxnSpPr>
        <p:spPr bwMode="auto">
          <a:xfrm>
            <a:off x="5205413" y="3657600"/>
            <a:ext cx="0" cy="990600"/>
          </a:xfrm>
          <a:prstGeom prst="line">
            <a:avLst/>
          </a:prstGeom>
          <a:noFill/>
          <a:ln w="22225">
            <a:solidFill>
              <a:srgbClr val="9C9C9C"/>
            </a:solidFill>
            <a:prstDash val="sysDot"/>
            <a:round/>
            <a:headEnd/>
            <a:tailEnd type="none" w="med" len="lg"/>
          </a:ln>
        </p:spPr>
      </p:cxnSp>
      <p:sp>
        <p:nvSpPr>
          <p:cNvPr id="573470" name="Line 30"/>
          <p:cNvSpPr>
            <a:spLocks noChangeShapeType="1"/>
          </p:cNvSpPr>
          <p:nvPr/>
        </p:nvSpPr>
        <p:spPr bwMode="auto">
          <a:xfrm flipV="1">
            <a:off x="2293938" y="1008063"/>
            <a:ext cx="0" cy="3622675"/>
          </a:xfrm>
          <a:prstGeom prst="line">
            <a:avLst/>
          </a:prstGeom>
          <a:noFill/>
          <a:ln w="11113">
            <a:solidFill>
              <a:srgbClr val="000000"/>
            </a:solidFill>
            <a:miter lim="800000"/>
            <a:headEnd/>
            <a:tailEnd/>
          </a:ln>
        </p:spPr>
        <p:txBody>
          <a:bodyPr/>
          <a:lstStyle/>
          <a:p>
            <a:endParaRPr lang="en-US" dirty="0"/>
          </a:p>
        </p:txBody>
      </p:sp>
      <p:sp>
        <p:nvSpPr>
          <p:cNvPr id="573471" name="Freeform 31"/>
          <p:cNvSpPr>
            <a:spLocks/>
          </p:cNvSpPr>
          <p:nvPr/>
        </p:nvSpPr>
        <p:spPr bwMode="auto">
          <a:xfrm>
            <a:off x="2293938" y="4713288"/>
            <a:ext cx="293687" cy="153987"/>
          </a:xfrm>
          <a:custGeom>
            <a:avLst/>
            <a:gdLst/>
            <a:ahLst/>
            <a:cxnLst>
              <a:cxn ang="0">
                <a:pos x="159" y="97"/>
              </a:cxn>
              <a:cxn ang="0">
                <a:pos x="0" y="97"/>
              </a:cxn>
              <a:cxn ang="0">
                <a:pos x="0" y="0"/>
              </a:cxn>
            </a:cxnLst>
            <a:rect l="0" t="0" r="r" b="b"/>
            <a:pathLst>
              <a:path w="159" h="97">
                <a:moveTo>
                  <a:pt x="159" y="97"/>
                </a:moveTo>
                <a:lnTo>
                  <a:pt x="0" y="97"/>
                </a:lnTo>
                <a:lnTo>
                  <a:pt x="0" y="0"/>
                </a:lnTo>
              </a:path>
            </a:pathLst>
          </a:custGeom>
          <a:noFill/>
          <a:ln w="11113" cap="flat">
            <a:solidFill>
              <a:srgbClr val="000000"/>
            </a:solidFill>
            <a:prstDash val="solid"/>
            <a:miter lim="800000"/>
            <a:headEnd/>
            <a:tailEnd/>
          </a:ln>
        </p:spPr>
        <p:txBody>
          <a:bodyPr/>
          <a:lstStyle/>
          <a:p>
            <a:endParaRPr lang="en-US" dirty="0"/>
          </a:p>
        </p:txBody>
      </p:sp>
      <p:sp>
        <p:nvSpPr>
          <p:cNvPr id="573472" name="Line 32"/>
          <p:cNvSpPr>
            <a:spLocks noChangeShapeType="1"/>
          </p:cNvSpPr>
          <p:nvPr/>
        </p:nvSpPr>
        <p:spPr bwMode="auto">
          <a:xfrm flipH="1">
            <a:off x="2682875" y="4867275"/>
            <a:ext cx="4572000" cy="0"/>
          </a:xfrm>
          <a:prstGeom prst="line">
            <a:avLst/>
          </a:prstGeom>
          <a:noFill/>
          <a:ln w="11113">
            <a:solidFill>
              <a:srgbClr val="000000"/>
            </a:solidFill>
            <a:miter lim="800000"/>
            <a:headEnd/>
            <a:tailEnd/>
          </a:ln>
        </p:spPr>
        <p:txBody>
          <a:bodyPr/>
          <a:lstStyle/>
          <a:p>
            <a:endParaRPr lang="en-US" dirty="0"/>
          </a:p>
        </p:txBody>
      </p:sp>
      <p:sp>
        <p:nvSpPr>
          <p:cNvPr id="573473" name="Rectangle 33"/>
          <p:cNvSpPr>
            <a:spLocks noChangeArrowheads="1"/>
          </p:cNvSpPr>
          <p:nvPr/>
        </p:nvSpPr>
        <p:spPr bwMode="auto">
          <a:xfrm>
            <a:off x="3022600" y="49085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73474" name="Rectangle 34"/>
          <p:cNvSpPr>
            <a:spLocks noChangeArrowheads="1"/>
          </p:cNvSpPr>
          <p:nvPr/>
        </p:nvSpPr>
        <p:spPr bwMode="auto">
          <a:xfrm>
            <a:off x="2092325" y="49085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73475" name="Rectangle 35"/>
          <p:cNvSpPr>
            <a:spLocks noChangeArrowheads="1"/>
          </p:cNvSpPr>
          <p:nvPr/>
        </p:nvSpPr>
        <p:spPr bwMode="auto">
          <a:xfrm>
            <a:off x="4270375" y="4908550"/>
            <a:ext cx="195263"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a:t>
            </a:r>
            <a:endParaRPr lang="en-US" sz="1400" dirty="0"/>
          </a:p>
        </p:txBody>
      </p:sp>
      <p:sp>
        <p:nvSpPr>
          <p:cNvPr id="573476" name="Rectangle 36"/>
          <p:cNvSpPr>
            <a:spLocks noChangeArrowheads="1"/>
          </p:cNvSpPr>
          <p:nvPr/>
        </p:nvSpPr>
        <p:spPr bwMode="auto">
          <a:xfrm>
            <a:off x="4625975" y="4908550"/>
            <a:ext cx="344488"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11.2</a:t>
            </a:r>
            <a:endParaRPr lang="en-US" sz="1400" dirty="0"/>
          </a:p>
        </p:txBody>
      </p:sp>
      <p:sp>
        <p:nvSpPr>
          <p:cNvPr id="573477" name="Rectangle 37"/>
          <p:cNvSpPr>
            <a:spLocks noChangeArrowheads="1"/>
          </p:cNvSpPr>
          <p:nvPr/>
        </p:nvSpPr>
        <p:spPr bwMode="auto">
          <a:xfrm>
            <a:off x="5146675" y="49085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a:t>
            </a:r>
            <a:endParaRPr lang="en-US" sz="1400" dirty="0"/>
          </a:p>
        </p:txBody>
      </p:sp>
      <p:sp>
        <p:nvSpPr>
          <p:cNvPr id="573478" name="Rectangle 38"/>
          <p:cNvSpPr>
            <a:spLocks noChangeArrowheads="1"/>
          </p:cNvSpPr>
          <p:nvPr/>
        </p:nvSpPr>
        <p:spPr bwMode="auto">
          <a:xfrm>
            <a:off x="6307138" y="49085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73479" name="Rectangle 39"/>
          <p:cNvSpPr>
            <a:spLocks noChangeArrowheads="1"/>
          </p:cNvSpPr>
          <p:nvPr/>
        </p:nvSpPr>
        <p:spPr bwMode="auto">
          <a:xfrm>
            <a:off x="7146925" y="49085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73490" name="Line 50"/>
          <p:cNvSpPr>
            <a:spLocks noChangeShapeType="1"/>
          </p:cNvSpPr>
          <p:nvPr/>
        </p:nvSpPr>
        <p:spPr bwMode="auto">
          <a:xfrm>
            <a:off x="2293938" y="1900238"/>
            <a:ext cx="144462" cy="0"/>
          </a:xfrm>
          <a:prstGeom prst="line">
            <a:avLst/>
          </a:prstGeom>
          <a:noFill/>
          <a:ln w="11113">
            <a:solidFill>
              <a:srgbClr val="000000"/>
            </a:solidFill>
            <a:miter lim="800000"/>
            <a:headEnd/>
            <a:tailEnd/>
          </a:ln>
        </p:spPr>
        <p:txBody>
          <a:bodyPr/>
          <a:lstStyle/>
          <a:p>
            <a:endParaRPr lang="en-US" dirty="0"/>
          </a:p>
        </p:txBody>
      </p:sp>
      <p:sp>
        <p:nvSpPr>
          <p:cNvPr id="573491" name="Line 51"/>
          <p:cNvSpPr>
            <a:spLocks noChangeShapeType="1"/>
          </p:cNvSpPr>
          <p:nvPr/>
        </p:nvSpPr>
        <p:spPr bwMode="auto">
          <a:xfrm>
            <a:off x="2293938" y="2322513"/>
            <a:ext cx="144462" cy="0"/>
          </a:xfrm>
          <a:prstGeom prst="line">
            <a:avLst/>
          </a:prstGeom>
          <a:noFill/>
          <a:ln w="11113">
            <a:solidFill>
              <a:srgbClr val="000000"/>
            </a:solidFill>
            <a:miter lim="800000"/>
            <a:headEnd/>
            <a:tailEnd/>
          </a:ln>
        </p:spPr>
        <p:txBody>
          <a:bodyPr/>
          <a:lstStyle/>
          <a:p>
            <a:endParaRPr lang="en-US" dirty="0"/>
          </a:p>
        </p:txBody>
      </p:sp>
      <p:sp>
        <p:nvSpPr>
          <p:cNvPr id="573492" name="Line 52"/>
          <p:cNvSpPr>
            <a:spLocks noChangeShapeType="1"/>
          </p:cNvSpPr>
          <p:nvPr/>
        </p:nvSpPr>
        <p:spPr bwMode="auto">
          <a:xfrm>
            <a:off x="2293938" y="2744788"/>
            <a:ext cx="144462" cy="0"/>
          </a:xfrm>
          <a:prstGeom prst="line">
            <a:avLst/>
          </a:prstGeom>
          <a:noFill/>
          <a:ln w="11113">
            <a:solidFill>
              <a:srgbClr val="000000"/>
            </a:solidFill>
            <a:miter lim="800000"/>
            <a:headEnd/>
            <a:tailEnd/>
          </a:ln>
        </p:spPr>
        <p:txBody>
          <a:bodyPr/>
          <a:lstStyle/>
          <a:p>
            <a:endParaRPr lang="en-US" dirty="0"/>
          </a:p>
        </p:txBody>
      </p:sp>
      <p:sp>
        <p:nvSpPr>
          <p:cNvPr id="573493" name="Line 53"/>
          <p:cNvSpPr>
            <a:spLocks noChangeShapeType="1"/>
          </p:cNvSpPr>
          <p:nvPr/>
        </p:nvSpPr>
        <p:spPr bwMode="auto">
          <a:xfrm>
            <a:off x="2293938" y="3171825"/>
            <a:ext cx="144462" cy="0"/>
          </a:xfrm>
          <a:prstGeom prst="line">
            <a:avLst/>
          </a:prstGeom>
          <a:noFill/>
          <a:ln w="11113">
            <a:solidFill>
              <a:srgbClr val="000000"/>
            </a:solidFill>
            <a:miter lim="800000"/>
            <a:headEnd/>
            <a:tailEnd/>
          </a:ln>
        </p:spPr>
        <p:txBody>
          <a:bodyPr/>
          <a:lstStyle/>
          <a:p>
            <a:endParaRPr lang="en-US" dirty="0"/>
          </a:p>
        </p:txBody>
      </p:sp>
      <p:sp>
        <p:nvSpPr>
          <p:cNvPr id="573494" name="Line 54"/>
          <p:cNvSpPr>
            <a:spLocks noChangeShapeType="1"/>
          </p:cNvSpPr>
          <p:nvPr/>
        </p:nvSpPr>
        <p:spPr bwMode="auto">
          <a:xfrm>
            <a:off x="2293938" y="3630613"/>
            <a:ext cx="144462" cy="0"/>
          </a:xfrm>
          <a:prstGeom prst="line">
            <a:avLst/>
          </a:prstGeom>
          <a:noFill/>
          <a:ln w="11113">
            <a:solidFill>
              <a:srgbClr val="000000"/>
            </a:solidFill>
            <a:miter lim="800000"/>
            <a:headEnd/>
            <a:tailEnd/>
          </a:ln>
        </p:spPr>
        <p:txBody>
          <a:bodyPr/>
          <a:lstStyle/>
          <a:p>
            <a:endParaRPr lang="en-US" dirty="0"/>
          </a:p>
        </p:txBody>
      </p:sp>
      <p:sp>
        <p:nvSpPr>
          <p:cNvPr id="573495" name="Line 55"/>
          <p:cNvSpPr>
            <a:spLocks noChangeShapeType="1"/>
          </p:cNvSpPr>
          <p:nvPr/>
        </p:nvSpPr>
        <p:spPr bwMode="auto">
          <a:xfrm>
            <a:off x="2293938" y="4064000"/>
            <a:ext cx="144462" cy="0"/>
          </a:xfrm>
          <a:prstGeom prst="line">
            <a:avLst/>
          </a:prstGeom>
          <a:noFill/>
          <a:ln w="11113">
            <a:solidFill>
              <a:srgbClr val="000000"/>
            </a:solidFill>
            <a:miter lim="800000"/>
            <a:headEnd/>
            <a:tailEnd/>
          </a:ln>
        </p:spPr>
        <p:txBody>
          <a:bodyPr/>
          <a:lstStyle/>
          <a:p>
            <a:endParaRPr lang="en-US" dirty="0"/>
          </a:p>
        </p:txBody>
      </p:sp>
      <p:sp>
        <p:nvSpPr>
          <p:cNvPr id="573496" name="Line 56"/>
          <p:cNvSpPr>
            <a:spLocks noChangeShapeType="1"/>
          </p:cNvSpPr>
          <p:nvPr/>
        </p:nvSpPr>
        <p:spPr bwMode="auto">
          <a:xfrm>
            <a:off x="2293938" y="4502150"/>
            <a:ext cx="144462" cy="0"/>
          </a:xfrm>
          <a:prstGeom prst="line">
            <a:avLst/>
          </a:prstGeom>
          <a:noFill/>
          <a:ln w="11113">
            <a:solidFill>
              <a:srgbClr val="000000"/>
            </a:solidFill>
            <a:miter lim="800000"/>
            <a:headEnd/>
            <a:tailEnd/>
          </a:ln>
        </p:spPr>
        <p:txBody>
          <a:bodyPr/>
          <a:lstStyle/>
          <a:p>
            <a:endParaRPr lang="en-US" dirty="0"/>
          </a:p>
        </p:txBody>
      </p:sp>
      <p:sp>
        <p:nvSpPr>
          <p:cNvPr id="573497" name="Line 57"/>
          <p:cNvSpPr>
            <a:spLocks noChangeShapeType="1"/>
          </p:cNvSpPr>
          <p:nvPr/>
        </p:nvSpPr>
        <p:spPr bwMode="auto">
          <a:xfrm flipV="1">
            <a:off x="3076575" y="4743450"/>
            <a:ext cx="0" cy="123825"/>
          </a:xfrm>
          <a:prstGeom prst="line">
            <a:avLst/>
          </a:prstGeom>
          <a:noFill/>
          <a:ln w="11113">
            <a:solidFill>
              <a:srgbClr val="000000"/>
            </a:solidFill>
            <a:miter lim="800000"/>
            <a:headEnd/>
            <a:tailEnd/>
          </a:ln>
        </p:spPr>
        <p:txBody>
          <a:bodyPr/>
          <a:lstStyle/>
          <a:p>
            <a:endParaRPr lang="en-US" dirty="0"/>
          </a:p>
        </p:txBody>
      </p:sp>
      <p:sp>
        <p:nvSpPr>
          <p:cNvPr id="573498" name="Line 58"/>
          <p:cNvSpPr>
            <a:spLocks noChangeShapeType="1"/>
          </p:cNvSpPr>
          <p:nvPr/>
        </p:nvSpPr>
        <p:spPr bwMode="auto">
          <a:xfrm flipV="1">
            <a:off x="4379913" y="4743450"/>
            <a:ext cx="0" cy="123825"/>
          </a:xfrm>
          <a:prstGeom prst="line">
            <a:avLst/>
          </a:prstGeom>
          <a:noFill/>
          <a:ln w="11113">
            <a:solidFill>
              <a:srgbClr val="000000"/>
            </a:solidFill>
            <a:miter lim="800000"/>
            <a:headEnd/>
            <a:tailEnd/>
          </a:ln>
        </p:spPr>
        <p:txBody>
          <a:bodyPr/>
          <a:lstStyle/>
          <a:p>
            <a:endParaRPr lang="en-US" dirty="0"/>
          </a:p>
        </p:txBody>
      </p:sp>
      <p:sp>
        <p:nvSpPr>
          <p:cNvPr id="573499" name="Line 59"/>
          <p:cNvSpPr>
            <a:spLocks noChangeShapeType="1"/>
          </p:cNvSpPr>
          <p:nvPr/>
        </p:nvSpPr>
        <p:spPr bwMode="auto">
          <a:xfrm flipV="1">
            <a:off x="4887913" y="4743450"/>
            <a:ext cx="0" cy="123825"/>
          </a:xfrm>
          <a:prstGeom prst="line">
            <a:avLst/>
          </a:prstGeom>
          <a:noFill/>
          <a:ln w="11113">
            <a:solidFill>
              <a:srgbClr val="000000"/>
            </a:solidFill>
            <a:miter lim="800000"/>
            <a:headEnd/>
            <a:tailEnd/>
          </a:ln>
        </p:spPr>
        <p:txBody>
          <a:bodyPr/>
          <a:lstStyle/>
          <a:p>
            <a:endParaRPr lang="en-US" dirty="0"/>
          </a:p>
        </p:txBody>
      </p:sp>
      <p:sp>
        <p:nvSpPr>
          <p:cNvPr id="573500" name="Line 60"/>
          <p:cNvSpPr>
            <a:spLocks noChangeShapeType="1"/>
          </p:cNvSpPr>
          <p:nvPr/>
        </p:nvSpPr>
        <p:spPr bwMode="auto">
          <a:xfrm flipV="1">
            <a:off x="5211763" y="4743450"/>
            <a:ext cx="0" cy="123825"/>
          </a:xfrm>
          <a:prstGeom prst="line">
            <a:avLst/>
          </a:prstGeom>
          <a:noFill/>
          <a:ln w="11113">
            <a:solidFill>
              <a:srgbClr val="000000"/>
            </a:solidFill>
            <a:miter lim="800000"/>
            <a:headEnd/>
            <a:tailEnd/>
          </a:ln>
        </p:spPr>
        <p:txBody>
          <a:bodyPr/>
          <a:lstStyle/>
          <a:p>
            <a:endParaRPr lang="en-US" dirty="0"/>
          </a:p>
        </p:txBody>
      </p:sp>
      <p:sp>
        <p:nvSpPr>
          <p:cNvPr id="573501" name="Line 61"/>
          <p:cNvSpPr>
            <a:spLocks noChangeShapeType="1"/>
          </p:cNvSpPr>
          <p:nvPr/>
        </p:nvSpPr>
        <p:spPr bwMode="auto">
          <a:xfrm flipV="1">
            <a:off x="6419850" y="4743450"/>
            <a:ext cx="0" cy="123825"/>
          </a:xfrm>
          <a:prstGeom prst="line">
            <a:avLst/>
          </a:prstGeom>
          <a:noFill/>
          <a:ln w="11113">
            <a:solidFill>
              <a:srgbClr val="000000"/>
            </a:solidFill>
            <a:miter lim="800000"/>
            <a:headEnd/>
            <a:tailEnd/>
          </a:ln>
        </p:spPr>
        <p:txBody>
          <a:bodyPr/>
          <a:lstStyle/>
          <a:p>
            <a:endParaRPr lang="en-US" dirty="0"/>
          </a:p>
        </p:txBody>
      </p:sp>
      <p:sp>
        <p:nvSpPr>
          <p:cNvPr id="573502" name="Line 62"/>
          <p:cNvSpPr>
            <a:spLocks noChangeShapeType="1"/>
          </p:cNvSpPr>
          <p:nvPr/>
        </p:nvSpPr>
        <p:spPr bwMode="auto">
          <a:xfrm flipV="1">
            <a:off x="7254875" y="4743450"/>
            <a:ext cx="0" cy="123825"/>
          </a:xfrm>
          <a:prstGeom prst="line">
            <a:avLst/>
          </a:prstGeom>
          <a:noFill/>
          <a:ln w="11113">
            <a:solidFill>
              <a:srgbClr val="000000"/>
            </a:solidFill>
            <a:miter lim="800000"/>
            <a:headEnd/>
            <a:tailEnd/>
          </a:ln>
        </p:spPr>
        <p:txBody>
          <a:bodyPr/>
          <a:lstStyle/>
          <a:p>
            <a:endParaRPr lang="en-US" dirty="0"/>
          </a:p>
        </p:txBody>
      </p:sp>
      <p:sp>
        <p:nvSpPr>
          <p:cNvPr id="573503" name="Rectangle 63"/>
          <p:cNvSpPr>
            <a:spLocks noChangeArrowheads="1"/>
          </p:cNvSpPr>
          <p:nvPr/>
        </p:nvSpPr>
        <p:spPr bwMode="auto">
          <a:xfrm>
            <a:off x="1704975" y="1797050"/>
            <a:ext cx="44450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73504" name="Rectangle 64"/>
          <p:cNvSpPr>
            <a:spLocks noChangeArrowheads="1"/>
          </p:cNvSpPr>
          <p:nvPr/>
        </p:nvSpPr>
        <p:spPr bwMode="auto">
          <a:xfrm>
            <a:off x="1852613" y="2217738"/>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73505" name="Rectangle 65"/>
          <p:cNvSpPr>
            <a:spLocks noChangeArrowheads="1"/>
          </p:cNvSpPr>
          <p:nvPr/>
        </p:nvSpPr>
        <p:spPr bwMode="auto">
          <a:xfrm>
            <a:off x="1852613" y="2641600"/>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73506" name="Rectangle 66"/>
          <p:cNvSpPr>
            <a:spLocks noChangeArrowheads="1"/>
          </p:cNvSpPr>
          <p:nvPr/>
        </p:nvSpPr>
        <p:spPr bwMode="auto">
          <a:xfrm>
            <a:off x="1852613" y="3076575"/>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73507" name="Rectangle 67"/>
          <p:cNvSpPr>
            <a:spLocks noChangeArrowheads="1"/>
          </p:cNvSpPr>
          <p:nvPr/>
        </p:nvSpPr>
        <p:spPr bwMode="auto">
          <a:xfrm>
            <a:off x="1852613" y="3522663"/>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73508" name="Rectangle 68"/>
          <p:cNvSpPr>
            <a:spLocks noChangeArrowheads="1"/>
          </p:cNvSpPr>
          <p:nvPr/>
        </p:nvSpPr>
        <p:spPr bwMode="auto">
          <a:xfrm>
            <a:off x="1855788" y="3957638"/>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73509" name="Rectangle 69"/>
          <p:cNvSpPr>
            <a:spLocks noChangeArrowheads="1"/>
          </p:cNvSpPr>
          <p:nvPr/>
        </p:nvSpPr>
        <p:spPr bwMode="auto">
          <a:xfrm>
            <a:off x="1852613" y="4391025"/>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73522" name="Line 82"/>
          <p:cNvSpPr>
            <a:spLocks noChangeShapeType="1"/>
          </p:cNvSpPr>
          <p:nvPr/>
        </p:nvSpPr>
        <p:spPr bwMode="auto">
          <a:xfrm>
            <a:off x="3968750" y="2368550"/>
            <a:ext cx="538163" cy="906463"/>
          </a:xfrm>
          <a:prstGeom prst="line">
            <a:avLst/>
          </a:prstGeom>
          <a:noFill/>
          <a:ln w="11113">
            <a:solidFill>
              <a:srgbClr val="000000"/>
            </a:solidFill>
            <a:miter lim="800000"/>
            <a:headEnd/>
            <a:tailEnd/>
          </a:ln>
        </p:spPr>
        <p:txBody>
          <a:bodyPr/>
          <a:lstStyle/>
          <a:p>
            <a:endParaRPr lang="en-US" dirty="0"/>
          </a:p>
        </p:txBody>
      </p:sp>
      <p:sp>
        <p:nvSpPr>
          <p:cNvPr id="573523" name="Freeform 83"/>
          <p:cNvSpPr>
            <a:spLocks/>
          </p:cNvSpPr>
          <p:nvPr/>
        </p:nvSpPr>
        <p:spPr bwMode="auto">
          <a:xfrm>
            <a:off x="3114675" y="1751013"/>
            <a:ext cx="1600200" cy="617537"/>
          </a:xfrm>
          <a:custGeom>
            <a:avLst/>
            <a:gdLst/>
            <a:ahLst/>
            <a:cxnLst>
              <a:cxn ang="0">
                <a:pos x="256" y="111"/>
              </a:cxn>
              <a:cxn ang="0">
                <a:pos x="240" y="133"/>
              </a:cxn>
              <a:cxn ang="0">
                <a:pos x="16" y="133"/>
              </a:cxn>
              <a:cxn ang="0">
                <a:pos x="0" y="111"/>
              </a:cxn>
              <a:cxn ang="0">
                <a:pos x="0" y="22"/>
              </a:cxn>
              <a:cxn ang="0">
                <a:pos x="16" y="0"/>
              </a:cxn>
              <a:cxn ang="0">
                <a:pos x="240" y="0"/>
              </a:cxn>
              <a:cxn ang="0">
                <a:pos x="256" y="22"/>
              </a:cxn>
              <a:cxn ang="0">
                <a:pos x="256" y="111"/>
              </a:cxn>
            </a:cxnLst>
            <a:rect l="0" t="0" r="r" b="b"/>
            <a:pathLst>
              <a:path w="256" h="133">
                <a:moveTo>
                  <a:pt x="256" y="111"/>
                </a:moveTo>
                <a:cubicBezTo>
                  <a:pt x="256" y="123"/>
                  <a:pt x="248" y="133"/>
                  <a:pt x="240" y="133"/>
                </a:cubicBezTo>
                <a:cubicBezTo>
                  <a:pt x="16" y="133"/>
                  <a:pt x="16" y="133"/>
                  <a:pt x="16" y="133"/>
                </a:cubicBezTo>
                <a:cubicBezTo>
                  <a:pt x="7" y="133"/>
                  <a:pt x="0" y="123"/>
                  <a:pt x="0" y="111"/>
                </a:cubicBezTo>
                <a:cubicBezTo>
                  <a:pt x="0" y="22"/>
                  <a:pt x="0" y="22"/>
                  <a:pt x="0" y="22"/>
                </a:cubicBezTo>
                <a:cubicBezTo>
                  <a:pt x="0" y="10"/>
                  <a:pt x="7" y="0"/>
                  <a:pt x="16" y="0"/>
                </a:cubicBezTo>
                <a:cubicBezTo>
                  <a:pt x="240" y="0"/>
                  <a:pt x="240" y="0"/>
                  <a:pt x="240" y="0"/>
                </a:cubicBezTo>
                <a:cubicBezTo>
                  <a:pt x="248" y="0"/>
                  <a:pt x="256" y="10"/>
                  <a:pt x="256" y="22"/>
                </a:cubicBezTo>
                <a:lnTo>
                  <a:pt x="256" y="111"/>
                </a:lnTo>
                <a:close/>
              </a:path>
            </a:pathLst>
          </a:custGeom>
          <a:solidFill>
            <a:srgbClr val="D6E2E0"/>
          </a:solidFill>
          <a:ln w="9525">
            <a:noFill/>
            <a:round/>
            <a:headEnd/>
            <a:tailEnd/>
          </a:ln>
        </p:spPr>
        <p:txBody>
          <a:bodyPr/>
          <a:lstStyle/>
          <a:p>
            <a:endParaRPr lang="en-US" dirty="0"/>
          </a:p>
        </p:txBody>
      </p:sp>
      <p:sp>
        <p:nvSpPr>
          <p:cNvPr id="573535" name="Freeform 95"/>
          <p:cNvSpPr>
            <a:spLocks/>
          </p:cNvSpPr>
          <p:nvPr/>
        </p:nvSpPr>
        <p:spPr bwMode="auto">
          <a:xfrm>
            <a:off x="3500438" y="1893888"/>
            <a:ext cx="1592262" cy="2633662"/>
          </a:xfrm>
          <a:custGeom>
            <a:avLst/>
            <a:gdLst/>
            <a:ahLst/>
            <a:cxnLst>
              <a:cxn ang="0">
                <a:pos x="0" y="511"/>
              </a:cxn>
              <a:cxn ang="0">
                <a:pos x="266" y="0"/>
              </a:cxn>
            </a:cxnLst>
            <a:rect l="0" t="0" r="r" b="b"/>
            <a:pathLst>
              <a:path w="266" h="511">
                <a:moveTo>
                  <a:pt x="0" y="511"/>
                </a:moveTo>
                <a:cubicBezTo>
                  <a:pt x="74" y="422"/>
                  <a:pt x="237" y="308"/>
                  <a:pt x="266" y="0"/>
                </a:cubicBezTo>
              </a:path>
            </a:pathLst>
          </a:custGeom>
          <a:noFill/>
          <a:ln w="41275" cap="flat">
            <a:solidFill>
              <a:srgbClr val="FAC0BF"/>
            </a:solidFill>
            <a:prstDash val="solid"/>
            <a:miter lim="800000"/>
            <a:headEnd/>
            <a:tailEnd/>
          </a:ln>
        </p:spPr>
        <p:txBody>
          <a:bodyPr/>
          <a:lstStyle/>
          <a:p>
            <a:endParaRPr lang="en-US" dirty="0"/>
          </a:p>
        </p:txBody>
      </p:sp>
      <p:sp>
        <p:nvSpPr>
          <p:cNvPr id="573536" name="Oval 96"/>
          <p:cNvSpPr>
            <a:spLocks noChangeArrowheads="1"/>
          </p:cNvSpPr>
          <p:nvPr/>
        </p:nvSpPr>
        <p:spPr bwMode="auto">
          <a:xfrm>
            <a:off x="4321175" y="3584575"/>
            <a:ext cx="119063" cy="103188"/>
          </a:xfrm>
          <a:prstGeom prst="ellipse">
            <a:avLst/>
          </a:prstGeom>
          <a:solidFill>
            <a:srgbClr val="000000"/>
          </a:solidFill>
          <a:ln w="9525">
            <a:noFill/>
            <a:round/>
            <a:headEnd/>
            <a:tailEnd/>
          </a:ln>
        </p:spPr>
        <p:txBody>
          <a:bodyPr/>
          <a:lstStyle/>
          <a:p>
            <a:endParaRPr lang="en-US" dirty="0"/>
          </a:p>
        </p:txBody>
      </p:sp>
      <p:sp>
        <p:nvSpPr>
          <p:cNvPr id="573537" name="Oval 97"/>
          <p:cNvSpPr>
            <a:spLocks noChangeArrowheads="1"/>
          </p:cNvSpPr>
          <p:nvPr/>
        </p:nvSpPr>
        <p:spPr bwMode="auto">
          <a:xfrm>
            <a:off x="4829175" y="2708275"/>
            <a:ext cx="119063" cy="103188"/>
          </a:xfrm>
          <a:prstGeom prst="ellipse">
            <a:avLst/>
          </a:prstGeom>
          <a:solidFill>
            <a:srgbClr val="000000"/>
          </a:solidFill>
          <a:ln w="9525">
            <a:noFill/>
            <a:round/>
            <a:headEnd/>
            <a:tailEnd/>
          </a:ln>
        </p:spPr>
        <p:txBody>
          <a:bodyPr/>
          <a:lstStyle/>
          <a:p>
            <a:endParaRPr lang="en-US" dirty="0"/>
          </a:p>
        </p:txBody>
      </p:sp>
      <p:sp>
        <p:nvSpPr>
          <p:cNvPr id="573538" name="Line 98"/>
          <p:cNvSpPr>
            <a:spLocks noChangeShapeType="1"/>
          </p:cNvSpPr>
          <p:nvPr/>
        </p:nvSpPr>
        <p:spPr bwMode="auto">
          <a:xfrm flipV="1">
            <a:off x="2227263" y="4598988"/>
            <a:ext cx="125412" cy="61912"/>
          </a:xfrm>
          <a:prstGeom prst="line">
            <a:avLst/>
          </a:prstGeom>
          <a:noFill/>
          <a:ln w="11113">
            <a:solidFill>
              <a:srgbClr val="000000"/>
            </a:solidFill>
            <a:miter lim="800000"/>
            <a:headEnd/>
            <a:tailEnd/>
          </a:ln>
        </p:spPr>
        <p:txBody>
          <a:bodyPr/>
          <a:lstStyle/>
          <a:p>
            <a:endParaRPr lang="en-US" dirty="0"/>
          </a:p>
        </p:txBody>
      </p:sp>
      <p:sp>
        <p:nvSpPr>
          <p:cNvPr id="573539" name="Line 99"/>
          <p:cNvSpPr>
            <a:spLocks noChangeShapeType="1"/>
          </p:cNvSpPr>
          <p:nvPr/>
        </p:nvSpPr>
        <p:spPr bwMode="auto">
          <a:xfrm flipV="1">
            <a:off x="2227263" y="4681538"/>
            <a:ext cx="125412" cy="61912"/>
          </a:xfrm>
          <a:prstGeom prst="line">
            <a:avLst/>
          </a:prstGeom>
          <a:noFill/>
          <a:ln w="11113">
            <a:solidFill>
              <a:srgbClr val="000000"/>
            </a:solidFill>
            <a:miter lim="800000"/>
            <a:headEnd/>
            <a:tailEnd/>
          </a:ln>
        </p:spPr>
        <p:txBody>
          <a:bodyPr/>
          <a:lstStyle/>
          <a:p>
            <a:endParaRPr lang="en-US" dirty="0"/>
          </a:p>
        </p:txBody>
      </p:sp>
      <p:sp>
        <p:nvSpPr>
          <p:cNvPr id="573540" name="Line 100"/>
          <p:cNvSpPr>
            <a:spLocks noChangeShapeType="1"/>
          </p:cNvSpPr>
          <p:nvPr/>
        </p:nvSpPr>
        <p:spPr bwMode="auto">
          <a:xfrm flipH="1">
            <a:off x="2544763" y="4810125"/>
            <a:ext cx="71437" cy="107950"/>
          </a:xfrm>
          <a:prstGeom prst="line">
            <a:avLst/>
          </a:prstGeom>
          <a:noFill/>
          <a:ln w="11113">
            <a:solidFill>
              <a:srgbClr val="000000"/>
            </a:solidFill>
            <a:miter lim="800000"/>
            <a:headEnd/>
            <a:tailEnd/>
          </a:ln>
        </p:spPr>
        <p:txBody>
          <a:bodyPr/>
          <a:lstStyle/>
          <a:p>
            <a:endParaRPr lang="en-US" dirty="0"/>
          </a:p>
        </p:txBody>
      </p:sp>
      <p:sp>
        <p:nvSpPr>
          <p:cNvPr id="573541" name="Line 101"/>
          <p:cNvSpPr>
            <a:spLocks noChangeShapeType="1"/>
          </p:cNvSpPr>
          <p:nvPr/>
        </p:nvSpPr>
        <p:spPr bwMode="auto">
          <a:xfrm flipH="1">
            <a:off x="2640013" y="4810125"/>
            <a:ext cx="73025" cy="107950"/>
          </a:xfrm>
          <a:prstGeom prst="line">
            <a:avLst/>
          </a:prstGeom>
          <a:noFill/>
          <a:ln w="11113">
            <a:solidFill>
              <a:srgbClr val="000000"/>
            </a:solidFill>
            <a:miter lim="800000"/>
            <a:headEnd/>
            <a:tailEnd/>
          </a:ln>
        </p:spPr>
        <p:txBody>
          <a:bodyPr/>
          <a:lstStyle/>
          <a:p>
            <a:endParaRPr lang="en-US" dirty="0"/>
          </a:p>
        </p:txBody>
      </p:sp>
      <p:sp>
        <p:nvSpPr>
          <p:cNvPr id="573542" name="Freeform 102"/>
          <p:cNvSpPr>
            <a:spLocks/>
          </p:cNvSpPr>
          <p:nvPr/>
        </p:nvSpPr>
        <p:spPr bwMode="auto">
          <a:xfrm>
            <a:off x="4165600" y="1879600"/>
            <a:ext cx="2079625" cy="2636838"/>
          </a:xfrm>
          <a:custGeom>
            <a:avLst/>
            <a:gdLst/>
            <a:ahLst/>
            <a:cxnLst>
              <a:cxn ang="0">
                <a:pos x="307" y="0"/>
              </a:cxn>
              <a:cxn ang="0">
                <a:pos x="0" y="512"/>
              </a:cxn>
            </a:cxnLst>
            <a:rect l="0" t="0" r="r" b="b"/>
            <a:pathLst>
              <a:path w="348" h="512">
                <a:moveTo>
                  <a:pt x="307" y="0"/>
                </a:moveTo>
                <a:cubicBezTo>
                  <a:pt x="307" y="0"/>
                  <a:pt x="348" y="220"/>
                  <a:pt x="0" y="512"/>
                </a:cubicBezTo>
              </a:path>
            </a:pathLst>
          </a:custGeom>
          <a:noFill/>
          <a:ln w="41275" cap="flat">
            <a:solidFill>
              <a:srgbClr val="EE313C"/>
            </a:solidFill>
            <a:prstDash val="solid"/>
            <a:miter lim="800000"/>
            <a:headEnd/>
            <a:tailEnd/>
          </a:ln>
        </p:spPr>
        <p:txBody>
          <a:bodyPr/>
          <a:lstStyle/>
          <a:p>
            <a:endParaRPr lang="en-US" dirty="0"/>
          </a:p>
        </p:txBody>
      </p:sp>
      <p:sp>
        <p:nvSpPr>
          <p:cNvPr id="573543" name="Oval 103"/>
          <p:cNvSpPr>
            <a:spLocks noChangeArrowheads="1"/>
          </p:cNvSpPr>
          <p:nvPr/>
        </p:nvSpPr>
        <p:spPr bwMode="auto">
          <a:xfrm>
            <a:off x="5151438" y="3573463"/>
            <a:ext cx="120650" cy="103187"/>
          </a:xfrm>
          <a:prstGeom prst="ellipse">
            <a:avLst/>
          </a:prstGeom>
          <a:solidFill>
            <a:srgbClr val="000000"/>
          </a:solidFill>
          <a:ln w="9525">
            <a:noFill/>
            <a:round/>
            <a:headEnd/>
            <a:tailEnd/>
          </a:ln>
        </p:spPr>
        <p:txBody>
          <a:bodyPr/>
          <a:lstStyle/>
          <a:p>
            <a:endParaRPr lang="en-US" dirty="0"/>
          </a:p>
        </p:txBody>
      </p:sp>
      <p:sp>
        <p:nvSpPr>
          <p:cNvPr id="573544" name="Freeform 104"/>
          <p:cNvSpPr>
            <a:spLocks/>
          </p:cNvSpPr>
          <p:nvPr/>
        </p:nvSpPr>
        <p:spPr bwMode="auto">
          <a:xfrm>
            <a:off x="4338638" y="2930525"/>
            <a:ext cx="322262" cy="596900"/>
          </a:xfrm>
          <a:custGeom>
            <a:avLst/>
            <a:gdLst/>
            <a:ahLst/>
            <a:cxnLst>
              <a:cxn ang="0">
                <a:pos x="0" y="116"/>
              </a:cxn>
              <a:cxn ang="0">
                <a:pos x="54" y="0"/>
              </a:cxn>
            </a:cxnLst>
            <a:rect l="0" t="0" r="r" b="b"/>
            <a:pathLst>
              <a:path w="54" h="116">
                <a:moveTo>
                  <a:pt x="0" y="116"/>
                </a:moveTo>
                <a:cubicBezTo>
                  <a:pt x="17" y="86"/>
                  <a:pt x="43" y="34"/>
                  <a:pt x="54" y="0"/>
                </a:cubicBezTo>
              </a:path>
            </a:pathLst>
          </a:custGeom>
          <a:noFill/>
          <a:ln w="41275" cap="flat">
            <a:solidFill>
              <a:srgbClr val="000000"/>
            </a:solidFill>
            <a:prstDash val="solid"/>
            <a:miter lim="800000"/>
            <a:headEnd/>
            <a:tailEnd/>
          </a:ln>
        </p:spPr>
        <p:txBody>
          <a:bodyPr/>
          <a:lstStyle/>
          <a:p>
            <a:endParaRPr lang="en-US" dirty="0"/>
          </a:p>
        </p:txBody>
      </p:sp>
      <p:sp>
        <p:nvSpPr>
          <p:cNvPr id="573545" name="Rectangle 105"/>
          <p:cNvSpPr>
            <a:spLocks noChangeArrowheads="1"/>
          </p:cNvSpPr>
          <p:nvPr/>
        </p:nvSpPr>
        <p:spPr bwMode="auto">
          <a:xfrm>
            <a:off x="4999038" y="16144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73546" name="Rectangle 106"/>
          <p:cNvSpPr>
            <a:spLocks noChangeArrowheads="1"/>
          </p:cNvSpPr>
          <p:nvPr/>
        </p:nvSpPr>
        <p:spPr bwMode="auto">
          <a:xfrm>
            <a:off x="5116513" y="1711325"/>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1</a:t>
            </a:r>
            <a:endParaRPr lang="en-US" sz="1400" i="1" dirty="0"/>
          </a:p>
        </p:txBody>
      </p:sp>
      <p:sp>
        <p:nvSpPr>
          <p:cNvPr id="573547" name="Rectangle 107"/>
          <p:cNvSpPr>
            <a:spLocks noChangeArrowheads="1"/>
          </p:cNvSpPr>
          <p:nvPr/>
        </p:nvSpPr>
        <p:spPr bwMode="auto">
          <a:xfrm>
            <a:off x="5911850" y="1584325"/>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73548" name="Rectangle 108"/>
          <p:cNvSpPr>
            <a:spLocks noChangeArrowheads="1"/>
          </p:cNvSpPr>
          <p:nvPr/>
        </p:nvSpPr>
        <p:spPr bwMode="auto">
          <a:xfrm>
            <a:off x="6030913" y="1682750"/>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2</a:t>
            </a:r>
            <a:endParaRPr lang="en-US" sz="1400" i="1" dirty="0"/>
          </a:p>
        </p:txBody>
      </p:sp>
      <p:sp>
        <p:nvSpPr>
          <p:cNvPr id="573549" name="Line 109"/>
          <p:cNvSpPr>
            <a:spLocks noChangeShapeType="1"/>
          </p:cNvSpPr>
          <p:nvPr/>
        </p:nvSpPr>
        <p:spPr bwMode="auto">
          <a:xfrm>
            <a:off x="4427538" y="3738563"/>
            <a:ext cx="401637" cy="0"/>
          </a:xfrm>
          <a:prstGeom prst="line">
            <a:avLst/>
          </a:prstGeom>
          <a:noFill/>
          <a:ln w="41275">
            <a:solidFill>
              <a:srgbClr val="000000"/>
            </a:solidFill>
            <a:miter lim="800000"/>
            <a:headEnd/>
            <a:tailEnd/>
          </a:ln>
        </p:spPr>
        <p:txBody>
          <a:bodyPr/>
          <a:lstStyle/>
          <a:p>
            <a:endParaRPr lang="en-US" dirty="0"/>
          </a:p>
        </p:txBody>
      </p:sp>
      <p:sp>
        <p:nvSpPr>
          <p:cNvPr id="573550" name="Rectangle 110"/>
          <p:cNvSpPr>
            <a:spLocks noChangeArrowheads="1"/>
          </p:cNvSpPr>
          <p:nvPr/>
        </p:nvSpPr>
        <p:spPr bwMode="auto">
          <a:xfrm>
            <a:off x="4551363" y="3389313"/>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A</a:t>
            </a:r>
            <a:endParaRPr lang="en-US" sz="1400" i="1" dirty="0"/>
          </a:p>
        </p:txBody>
      </p:sp>
      <p:sp>
        <p:nvSpPr>
          <p:cNvPr id="573551" name="Rectangle 111"/>
          <p:cNvSpPr>
            <a:spLocks noChangeArrowheads="1"/>
          </p:cNvSpPr>
          <p:nvPr/>
        </p:nvSpPr>
        <p:spPr bwMode="auto">
          <a:xfrm>
            <a:off x="5300663" y="3516313"/>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C</a:t>
            </a:r>
            <a:endParaRPr lang="en-US" sz="1400" i="1" dirty="0"/>
          </a:p>
        </p:txBody>
      </p:sp>
      <p:sp>
        <p:nvSpPr>
          <p:cNvPr id="573552" name="Rectangle 112"/>
          <p:cNvSpPr>
            <a:spLocks noChangeArrowheads="1"/>
          </p:cNvSpPr>
          <p:nvPr/>
        </p:nvSpPr>
        <p:spPr bwMode="auto">
          <a:xfrm>
            <a:off x="4987925" y="2660650"/>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B</a:t>
            </a:r>
            <a:endParaRPr lang="en-US" sz="1400" i="1" dirty="0"/>
          </a:p>
        </p:txBody>
      </p:sp>
      <p:sp>
        <p:nvSpPr>
          <p:cNvPr id="573553" name="Line 113"/>
          <p:cNvSpPr>
            <a:spLocks noChangeShapeType="1"/>
          </p:cNvSpPr>
          <p:nvPr/>
        </p:nvSpPr>
        <p:spPr bwMode="auto">
          <a:xfrm>
            <a:off x="4637088" y="3738563"/>
            <a:ext cx="1009650" cy="550862"/>
          </a:xfrm>
          <a:prstGeom prst="line">
            <a:avLst/>
          </a:prstGeom>
          <a:noFill/>
          <a:ln w="11113">
            <a:solidFill>
              <a:srgbClr val="000000"/>
            </a:solidFill>
            <a:miter lim="800000"/>
            <a:headEnd/>
            <a:tailEnd/>
          </a:ln>
        </p:spPr>
        <p:txBody>
          <a:bodyPr/>
          <a:lstStyle/>
          <a:p>
            <a:endParaRPr lang="en-US" dirty="0"/>
          </a:p>
        </p:txBody>
      </p:sp>
      <p:sp>
        <p:nvSpPr>
          <p:cNvPr id="573554" name="Freeform 114"/>
          <p:cNvSpPr>
            <a:spLocks/>
          </p:cNvSpPr>
          <p:nvPr/>
        </p:nvSpPr>
        <p:spPr bwMode="auto">
          <a:xfrm>
            <a:off x="5588000" y="3729038"/>
            <a:ext cx="1333500" cy="922337"/>
          </a:xfrm>
          <a:custGeom>
            <a:avLst/>
            <a:gdLst/>
            <a:ahLst/>
            <a:cxnLst>
              <a:cxn ang="0">
                <a:pos x="223" y="156"/>
              </a:cxn>
              <a:cxn ang="0">
                <a:pos x="207" y="179"/>
              </a:cxn>
              <a:cxn ang="0">
                <a:pos x="16" y="179"/>
              </a:cxn>
              <a:cxn ang="0">
                <a:pos x="0" y="156"/>
              </a:cxn>
              <a:cxn ang="0">
                <a:pos x="0" y="22"/>
              </a:cxn>
              <a:cxn ang="0">
                <a:pos x="16" y="0"/>
              </a:cxn>
              <a:cxn ang="0">
                <a:pos x="207" y="0"/>
              </a:cxn>
              <a:cxn ang="0">
                <a:pos x="223" y="22"/>
              </a:cxn>
              <a:cxn ang="0">
                <a:pos x="223" y="156"/>
              </a:cxn>
            </a:cxnLst>
            <a:rect l="0" t="0" r="r" b="b"/>
            <a:pathLst>
              <a:path w="223" h="179">
                <a:moveTo>
                  <a:pt x="223" y="156"/>
                </a:moveTo>
                <a:cubicBezTo>
                  <a:pt x="223" y="169"/>
                  <a:pt x="215" y="179"/>
                  <a:pt x="207" y="179"/>
                </a:cubicBezTo>
                <a:cubicBezTo>
                  <a:pt x="16" y="179"/>
                  <a:pt x="16" y="179"/>
                  <a:pt x="16" y="179"/>
                </a:cubicBezTo>
                <a:cubicBezTo>
                  <a:pt x="7" y="179"/>
                  <a:pt x="0" y="169"/>
                  <a:pt x="0" y="156"/>
                </a:cubicBezTo>
                <a:cubicBezTo>
                  <a:pt x="0" y="22"/>
                  <a:pt x="0" y="22"/>
                  <a:pt x="0" y="22"/>
                </a:cubicBezTo>
                <a:cubicBezTo>
                  <a:pt x="0" y="10"/>
                  <a:pt x="7" y="0"/>
                  <a:pt x="16" y="0"/>
                </a:cubicBezTo>
                <a:cubicBezTo>
                  <a:pt x="207" y="0"/>
                  <a:pt x="207" y="0"/>
                  <a:pt x="207" y="0"/>
                </a:cubicBezTo>
                <a:cubicBezTo>
                  <a:pt x="215" y="0"/>
                  <a:pt x="223" y="10"/>
                  <a:pt x="223" y="22"/>
                </a:cubicBezTo>
                <a:lnTo>
                  <a:pt x="223" y="156"/>
                </a:lnTo>
                <a:close/>
              </a:path>
            </a:pathLst>
          </a:custGeom>
          <a:solidFill>
            <a:srgbClr val="D6E2E0"/>
          </a:solidFill>
          <a:ln w="9525">
            <a:noFill/>
            <a:round/>
            <a:headEnd/>
            <a:tailEnd/>
          </a:ln>
        </p:spPr>
        <p:txBody>
          <a:bodyPr/>
          <a:lstStyle/>
          <a:p>
            <a:endParaRPr lang="en-US" dirty="0"/>
          </a:p>
        </p:txBody>
      </p:sp>
      <p:sp>
        <p:nvSpPr>
          <p:cNvPr id="573565" name="Freeform 125"/>
          <p:cNvSpPr>
            <a:spLocks/>
          </p:cNvSpPr>
          <p:nvPr/>
        </p:nvSpPr>
        <p:spPr bwMode="auto">
          <a:xfrm>
            <a:off x="4595813" y="2827338"/>
            <a:ext cx="114300" cy="153987"/>
          </a:xfrm>
          <a:custGeom>
            <a:avLst/>
            <a:gdLst/>
            <a:ahLst/>
            <a:cxnLst>
              <a:cxn ang="0">
                <a:pos x="11" y="22"/>
              </a:cxn>
              <a:cxn ang="0">
                <a:pos x="1" y="24"/>
              </a:cxn>
              <a:cxn ang="0">
                <a:pos x="0" y="24"/>
              </a:cxn>
              <a:cxn ang="0">
                <a:pos x="11" y="13"/>
              </a:cxn>
              <a:cxn ang="0">
                <a:pos x="19" y="0"/>
              </a:cxn>
              <a:cxn ang="0">
                <a:pos x="17" y="15"/>
              </a:cxn>
              <a:cxn ang="0">
                <a:pos x="17" y="30"/>
              </a:cxn>
              <a:cxn ang="0">
                <a:pos x="17" y="30"/>
              </a:cxn>
              <a:cxn ang="0">
                <a:pos x="11" y="22"/>
              </a:cxn>
            </a:cxnLst>
            <a:rect l="0" t="0" r="r" b="b"/>
            <a:pathLst>
              <a:path w="19" h="30">
                <a:moveTo>
                  <a:pt x="11" y="22"/>
                </a:moveTo>
                <a:cubicBezTo>
                  <a:pt x="1" y="24"/>
                  <a:pt x="1" y="24"/>
                  <a:pt x="1" y="24"/>
                </a:cubicBezTo>
                <a:cubicBezTo>
                  <a:pt x="0" y="24"/>
                  <a:pt x="0" y="24"/>
                  <a:pt x="0" y="24"/>
                </a:cubicBezTo>
                <a:cubicBezTo>
                  <a:pt x="11" y="13"/>
                  <a:pt x="11" y="13"/>
                  <a:pt x="11" y="13"/>
                </a:cubicBezTo>
                <a:cubicBezTo>
                  <a:pt x="13" y="8"/>
                  <a:pt x="16" y="4"/>
                  <a:pt x="19" y="0"/>
                </a:cubicBezTo>
                <a:cubicBezTo>
                  <a:pt x="18" y="5"/>
                  <a:pt x="17" y="10"/>
                  <a:pt x="17" y="15"/>
                </a:cubicBezTo>
                <a:cubicBezTo>
                  <a:pt x="17" y="30"/>
                  <a:pt x="17" y="30"/>
                  <a:pt x="17" y="30"/>
                </a:cubicBezTo>
                <a:cubicBezTo>
                  <a:pt x="17" y="30"/>
                  <a:pt x="17" y="30"/>
                  <a:pt x="17" y="30"/>
                </a:cubicBezTo>
                <a:lnTo>
                  <a:pt x="11" y="22"/>
                </a:lnTo>
                <a:close/>
              </a:path>
            </a:pathLst>
          </a:custGeom>
          <a:solidFill>
            <a:srgbClr val="000000"/>
          </a:solidFill>
          <a:ln w="9525">
            <a:noFill/>
            <a:round/>
            <a:headEnd/>
            <a:tailEnd/>
          </a:ln>
        </p:spPr>
        <p:txBody>
          <a:bodyPr/>
          <a:lstStyle/>
          <a:p>
            <a:endParaRPr lang="en-US" dirty="0"/>
          </a:p>
        </p:txBody>
      </p:sp>
      <p:sp>
        <p:nvSpPr>
          <p:cNvPr id="573566" name="Freeform 126"/>
          <p:cNvSpPr>
            <a:spLocks/>
          </p:cNvSpPr>
          <p:nvPr/>
        </p:nvSpPr>
        <p:spPr bwMode="auto">
          <a:xfrm>
            <a:off x="4786313" y="3692525"/>
            <a:ext cx="179387" cy="92075"/>
          </a:xfrm>
          <a:custGeom>
            <a:avLst/>
            <a:gdLst/>
            <a:ahLst/>
            <a:cxnLst>
              <a:cxn ang="0">
                <a:pos x="6" y="9"/>
              </a:cxn>
              <a:cxn ang="0">
                <a:pos x="0" y="0"/>
              </a:cxn>
              <a:cxn ang="0">
                <a:pos x="1" y="0"/>
              </a:cxn>
              <a:cxn ang="0">
                <a:pos x="15" y="6"/>
              </a:cxn>
              <a:cxn ang="0">
                <a:pos x="30" y="9"/>
              </a:cxn>
              <a:cxn ang="0">
                <a:pos x="15" y="12"/>
              </a:cxn>
              <a:cxn ang="0">
                <a:pos x="1" y="18"/>
              </a:cxn>
              <a:cxn ang="0">
                <a:pos x="0" y="18"/>
              </a:cxn>
              <a:cxn ang="0">
                <a:pos x="6" y="9"/>
              </a:cxn>
            </a:cxnLst>
            <a:rect l="0" t="0" r="r" b="b"/>
            <a:pathLst>
              <a:path w="30" h="18">
                <a:moveTo>
                  <a:pt x="6" y="9"/>
                </a:moveTo>
                <a:cubicBezTo>
                  <a:pt x="0" y="0"/>
                  <a:pt x="0" y="0"/>
                  <a:pt x="0" y="0"/>
                </a:cubicBezTo>
                <a:cubicBezTo>
                  <a:pt x="1" y="0"/>
                  <a:pt x="1" y="0"/>
                  <a:pt x="1" y="0"/>
                </a:cubicBezTo>
                <a:cubicBezTo>
                  <a:pt x="15" y="6"/>
                  <a:pt x="15" y="6"/>
                  <a:pt x="15" y="6"/>
                </a:cubicBezTo>
                <a:cubicBezTo>
                  <a:pt x="20" y="7"/>
                  <a:pt x="25" y="8"/>
                  <a:pt x="30" y="9"/>
                </a:cubicBezTo>
                <a:cubicBezTo>
                  <a:pt x="25" y="10"/>
                  <a:pt x="20" y="11"/>
                  <a:pt x="15" y="12"/>
                </a:cubicBezTo>
                <a:cubicBezTo>
                  <a:pt x="1" y="18"/>
                  <a:pt x="1" y="18"/>
                  <a:pt x="1" y="18"/>
                </a:cubicBezTo>
                <a:cubicBezTo>
                  <a:pt x="0" y="18"/>
                  <a:pt x="0" y="18"/>
                  <a:pt x="0" y="18"/>
                </a:cubicBezTo>
                <a:lnTo>
                  <a:pt x="6" y="9"/>
                </a:lnTo>
                <a:close/>
              </a:path>
            </a:pathLst>
          </a:custGeom>
          <a:solidFill>
            <a:srgbClr val="000000"/>
          </a:solidFill>
          <a:ln w="9525">
            <a:noFill/>
            <a:round/>
            <a:headEnd/>
            <a:tailEnd/>
          </a:ln>
        </p:spPr>
        <p:txBody>
          <a:bodyPr/>
          <a:lstStyle/>
          <a:p>
            <a:endParaRPr lang="en-US" dirty="0"/>
          </a:p>
        </p:txBody>
      </p:sp>
      <p:sp>
        <p:nvSpPr>
          <p:cNvPr id="573567" name="Freeform 127"/>
          <p:cNvSpPr>
            <a:spLocks/>
          </p:cNvSpPr>
          <p:nvPr/>
        </p:nvSpPr>
        <p:spPr bwMode="auto">
          <a:xfrm>
            <a:off x="4498975" y="3043238"/>
            <a:ext cx="114300" cy="153987"/>
          </a:xfrm>
          <a:custGeom>
            <a:avLst/>
            <a:gdLst/>
            <a:ahLst/>
            <a:cxnLst>
              <a:cxn ang="0">
                <a:pos x="10" y="21"/>
              </a:cxn>
              <a:cxn ang="0">
                <a:pos x="0" y="23"/>
              </a:cxn>
              <a:cxn ang="0">
                <a:pos x="0" y="22"/>
              </a:cxn>
              <a:cxn ang="0">
                <a:pos x="10" y="12"/>
              </a:cxn>
              <a:cxn ang="0">
                <a:pos x="19" y="0"/>
              </a:cxn>
              <a:cxn ang="0">
                <a:pos x="16" y="14"/>
              </a:cxn>
              <a:cxn ang="0">
                <a:pos x="16" y="29"/>
              </a:cxn>
              <a:cxn ang="0">
                <a:pos x="15" y="30"/>
              </a:cxn>
              <a:cxn ang="0">
                <a:pos x="10" y="21"/>
              </a:cxn>
            </a:cxnLst>
            <a:rect l="0" t="0" r="r" b="b"/>
            <a:pathLst>
              <a:path w="19" h="30">
                <a:moveTo>
                  <a:pt x="10" y="21"/>
                </a:moveTo>
                <a:cubicBezTo>
                  <a:pt x="0" y="23"/>
                  <a:pt x="0" y="23"/>
                  <a:pt x="0" y="23"/>
                </a:cubicBezTo>
                <a:cubicBezTo>
                  <a:pt x="0" y="22"/>
                  <a:pt x="0" y="22"/>
                  <a:pt x="0" y="22"/>
                </a:cubicBezTo>
                <a:cubicBezTo>
                  <a:pt x="10" y="12"/>
                  <a:pt x="10" y="12"/>
                  <a:pt x="10" y="12"/>
                </a:cubicBezTo>
                <a:cubicBezTo>
                  <a:pt x="13" y="8"/>
                  <a:pt x="16" y="4"/>
                  <a:pt x="19" y="0"/>
                </a:cubicBezTo>
                <a:cubicBezTo>
                  <a:pt x="18" y="4"/>
                  <a:pt x="17" y="9"/>
                  <a:pt x="16" y="14"/>
                </a:cubicBezTo>
                <a:cubicBezTo>
                  <a:pt x="16" y="29"/>
                  <a:pt x="16" y="29"/>
                  <a:pt x="16" y="29"/>
                </a:cubicBezTo>
                <a:cubicBezTo>
                  <a:pt x="15" y="30"/>
                  <a:pt x="15" y="30"/>
                  <a:pt x="15" y="30"/>
                </a:cubicBezTo>
                <a:lnTo>
                  <a:pt x="10" y="21"/>
                </a:lnTo>
                <a:close/>
              </a:path>
            </a:pathLst>
          </a:custGeom>
          <a:solidFill>
            <a:srgbClr val="000000"/>
          </a:solidFill>
          <a:ln w="9525">
            <a:noFill/>
            <a:round/>
            <a:headEnd/>
            <a:tailEnd/>
          </a:ln>
        </p:spPr>
        <p:txBody>
          <a:bodyPr/>
          <a:lstStyle/>
          <a:p>
            <a:endParaRPr lang="en-US" dirty="0"/>
          </a:p>
        </p:txBody>
      </p:sp>
      <p:sp>
        <p:nvSpPr>
          <p:cNvPr id="573568" name="Freeform 128"/>
          <p:cNvSpPr>
            <a:spLocks/>
          </p:cNvSpPr>
          <p:nvPr/>
        </p:nvSpPr>
        <p:spPr bwMode="auto">
          <a:xfrm>
            <a:off x="4373563" y="3249613"/>
            <a:ext cx="133350" cy="153987"/>
          </a:xfrm>
          <a:custGeom>
            <a:avLst/>
            <a:gdLst/>
            <a:ahLst/>
            <a:cxnLst>
              <a:cxn ang="0">
                <a:pos x="11" y="21"/>
              </a:cxn>
              <a:cxn ang="0">
                <a:pos x="1" y="22"/>
              </a:cxn>
              <a:cxn ang="0">
                <a:pos x="0" y="21"/>
              </a:cxn>
              <a:cxn ang="0">
                <a:pos x="12" y="12"/>
              </a:cxn>
              <a:cxn ang="0">
                <a:pos x="22" y="0"/>
              </a:cxn>
              <a:cxn ang="0">
                <a:pos x="18" y="15"/>
              </a:cxn>
              <a:cxn ang="0">
                <a:pos x="16" y="30"/>
              </a:cxn>
              <a:cxn ang="0">
                <a:pos x="16" y="30"/>
              </a:cxn>
              <a:cxn ang="0">
                <a:pos x="11" y="21"/>
              </a:cxn>
            </a:cxnLst>
            <a:rect l="0" t="0" r="r" b="b"/>
            <a:pathLst>
              <a:path w="22" h="30">
                <a:moveTo>
                  <a:pt x="11" y="21"/>
                </a:moveTo>
                <a:cubicBezTo>
                  <a:pt x="1" y="22"/>
                  <a:pt x="1" y="22"/>
                  <a:pt x="1" y="22"/>
                </a:cubicBezTo>
                <a:cubicBezTo>
                  <a:pt x="0" y="21"/>
                  <a:pt x="0" y="21"/>
                  <a:pt x="0" y="21"/>
                </a:cubicBezTo>
                <a:cubicBezTo>
                  <a:pt x="12" y="12"/>
                  <a:pt x="12" y="12"/>
                  <a:pt x="12" y="12"/>
                </a:cubicBezTo>
                <a:cubicBezTo>
                  <a:pt x="15" y="8"/>
                  <a:pt x="19" y="4"/>
                  <a:pt x="22" y="0"/>
                </a:cubicBezTo>
                <a:cubicBezTo>
                  <a:pt x="20" y="5"/>
                  <a:pt x="19" y="10"/>
                  <a:pt x="18" y="15"/>
                </a:cubicBezTo>
                <a:cubicBezTo>
                  <a:pt x="16" y="30"/>
                  <a:pt x="16" y="30"/>
                  <a:pt x="16" y="30"/>
                </a:cubicBezTo>
                <a:cubicBezTo>
                  <a:pt x="16" y="30"/>
                  <a:pt x="16" y="30"/>
                  <a:pt x="16" y="30"/>
                </a:cubicBezTo>
                <a:lnTo>
                  <a:pt x="11" y="21"/>
                </a:lnTo>
                <a:close/>
              </a:path>
            </a:pathLst>
          </a:custGeom>
          <a:solidFill>
            <a:srgbClr val="000000"/>
          </a:solidFill>
          <a:ln w="9525">
            <a:noFill/>
            <a:round/>
            <a:headEnd/>
            <a:tailEnd/>
          </a:ln>
        </p:spPr>
        <p:txBody>
          <a:bodyPr/>
          <a:lstStyle/>
          <a:p>
            <a:endParaRPr lang="en-US" dirty="0"/>
          </a:p>
        </p:txBody>
      </p:sp>
      <p:sp>
        <p:nvSpPr>
          <p:cNvPr id="573569" name="Oval 129"/>
          <p:cNvSpPr>
            <a:spLocks noChangeArrowheads="1"/>
          </p:cNvSpPr>
          <p:nvPr/>
        </p:nvSpPr>
        <p:spPr bwMode="auto">
          <a:xfrm>
            <a:off x="4872038" y="3609975"/>
            <a:ext cx="39687" cy="41275"/>
          </a:xfrm>
          <a:prstGeom prst="ellipse">
            <a:avLst/>
          </a:prstGeom>
          <a:solidFill>
            <a:srgbClr val="FFFFFF"/>
          </a:solidFill>
          <a:ln w="9525">
            <a:noFill/>
            <a:round/>
            <a:headEnd/>
            <a:tailEnd/>
          </a:ln>
        </p:spPr>
        <p:txBody>
          <a:bodyPr/>
          <a:lstStyle/>
          <a:p>
            <a:endParaRPr lang="en-US" dirty="0"/>
          </a:p>
        </p:txBody>
      </p:sp>
      <p:sp>
        <p:nvSpPr>
          <p:cNvPr id="548930" name="TextBox 29"/>
          <p:cNvSpPr txBox="1">
            <a:spLocks noChangeArrowheads="1"/>
          </p:cNvSpPr>
          <p:nvPr/>
        </p:nvSpPr>
        <p:spPr bwMode="auto">
          <a:xfrm>
            <a:off x="914400" y="990600"/>
            <a:ext cx="1327150" cy="523220"/>
          </a:xfrm>
          <a:prstGeom prst="rect">
            <a:avLst/>
          </a:prstGeom>
          <a:noFill/>
          <a:ln w="9525">
            <a:noFill/>
            <a:miter lim="800000"/>
            <a:headEnd/>
            <a:tailEnd/>
          </a:ln>
        </p:spPr>
        <p:txBody>
          <a:bodyPr>
            <a:spAutoFit/>
          </a:bodyPr>
          <a:lstStyle/>
          <a:p>
            <a:pPr algn="ctr"/>
            <a:r>
              <a:rPr lang="en-US" sz="1400" b="1" dirty="0">
                <a:ea typeface="MS PGothic" pitchFamily="34" charset="-128"/>
              </a:rPr>
              <a:t>Price of </a:t>
            </a:r>
            <a:r>
              <a:rPr lang="en-US" sz="1400" b="1" dirty="0" smtClean="0">
                <a:ea typeface="MS PGothic" pitchFamily="34" charset="-128"/>
              </a:rPr>
              <a:t>cotton </a:t>
            </a:r>
            <a:r>
              <a:rPr lang="en-US" sz="1400" b="1" dirty="0">
                <a:ea typeface="MS PGothic" pitchFamily="34" charset="-128"/>
              </a:rPr>
              <a:t>(per pound)</a:t>
            </a:r>
          </a:p>
        </p:txBody>
      </p:sp>
      <p:sp>
        <p:nvSpPr>
          <p:cNvPr id="548931" name="TextBox 30"/>
          <p:cNvSpPr txBox="1">
            <a:spLocks noChangeArrowheads="1"/>
          </p:cNvSpPr>
          <p:nvPr/>
        </p:nvSpPr>
        <p:spPr bwMode="auto">
          <a:xfrm>
            <a:off x="5246688" y="5157192"/>
            <a:ext cx="2300287" cy="523220"/>
          </a:xfrm>
          <a:prstGeom prst="rect">
            <a:avLst/>
          </a:prstGeom>
          <a:noFill/>
          <a:ln w="9525">
            <a:noFill/>
            <a:miter lim="800000"/>
            <a:headEnd/>
            <a:tailEnd/>
          </a:ln>
        </p:spPr>
        <p:txBody>
          <a:bodyPr wrap="square">
            <a:spAutoFit/>
          </a:bodyPr>
          <a:lstStyle/>
          <a:p>
            <a:pPr algn="ctr"/>
            <a:r>
              <a:rPr lang="en-US" sz="1400" b="1" dirty="0">
                <a:ea typeface="MS PGothic" pitchFamily="34" charset="-128"/>
              </a:rPr>
              <a:t>Quantity of </a:t>
            </a:r>
            <a:r>
              <a:rPr lang="en-US" sz="1400" b="1" dirty="0" smtClean="0">
                <a:ea typeface="MS PGothic" pitchFamily="34" charset="-128"/>
              </a:rPr>
              <a:t>cotton </a:t>
            </a:r>
            <a:r>
              <a:rPr lang="en-US" sz="1400" b="1" dirty="0">
                <a:ea typeface="MS PGothic" pitchFamily="34" charset="-128"/>
              </a:rPr>
              <a:t>(billions of pounds)</a:t>
            </a:r>
          </a:p>
        </p:txBody>
      </p:sp>
      <p:sp>
        <p:nvSpPr>
          <p:cNvPr id="573576" name="TextBox 56"/>
          <p:cNvSpPr txBox="1">
            <a:spLocks noChangeArrowheads="1"/>
          </p:cNvSpPr>
          <p:nvPr/>
        </p:nvSpPr>
        <p:spPr bwMode="auto">
          <a:xfrm>
            <a:off x="5638800" y="3717032"/>
            <a:ext cx="1327150" cy="954107"/>
          </a:xfrm>
          <a:prstGeom prst="rect">
            <a:avLst/>
          </a:prstGeom>
          <a:noFill/>
          <a:ln w="9525">
            <a:noFill/>
            <a:miter lim="800000"/>
            <a:headEnd/>
            <a:tailEnd/>
          </a:ln>
        </p:spPr>
        <p:txBody>
          <a:bodyPr wrap="square">
            <a:spAutoFit/>
          </a:bodyPr>
          <a:lstStyle/>
          <a:p>
            <a:pPr algn="ctr"/>
            <a:r>
              <a:rPr lang="en-US" sz="1400" i="1" dirty="0">
                <a:ea typeface="MS PGothic" pitchFamily="34" charset="-128"/>
              </a:rPr>
              <a:t>… is not the same thing as a shift of the supply curve</a:t>
            </a:r>
          </a:p>
        </p:txBody>
      </p:sp>
      <p:sp>
        <p:nvSpPr>
          <p:cNvPr id="573577" name="TextBox 56"/>
          <p:cNvSpPr txBox="1">
            <a:spLocks noChangeArrowheads="1"/>
          </p:cNvSpPr>
          <p:nvPr/>
        </p:nvSpPr>
        <p:spPr bwMode="auto">
          <a:xfrm>
            <a:off x="3124200" y="1752600"/>
            <a:ext cx="1590675" cy="523220"/>
          </a:xfrm>
          <a:prstGeom prst="rect">
            <a:avLst/>
          </a:prstGeom>
          <a:noFill/>
          <a:ln w="9525">
            <a:noFill/>
            <a:miter lim="800000"/>
            <a:headEnd/>
            <a:tailEnd/>
          </a:ln>
        </p:spPr>
        <p:txBody>
          <a:bodyPr>
            <a:spAutoFit/>
          </a:bodyPr>
          <a:lstStyle/>
          <a:p>
            <a:pPr algn="ctr"/>
            <a:r>
              <a:rPr lang="en-US" sz="1400" i="1" dirty="0">
                <a:ea typeface="MS PGothic" pitchFamily="34" charset="-128"/>
                <a:cs typeface="Arial" pitchFamily="34" charset="0"/>
              </a:rPr>
              <a:t>A movement along the supply curve…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3443">
                                            <p:bg/>
                                          </p:spTgt>
                                        </p:tgtEl>
                                        <p:attrNameLst>
                                          <p:attrName>style.visibility</p:attrName>
                                        </p:attrNameLst>
                                      </p:cBhvr>
                                      <p:to>
                                        <p:strVal val="visible"/>
                                      </p:to>
                                    </p:set>
                                    <p:animEffect transition="in" filter="wipe(left)">
                                      <p:cBhvr>
                                        <p:cTn id="7" dur="500"/>
                                        <p:tgtEl>
                                          <p:spTgt spid="573443">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3443">
                                            <p:txEl>
                                              <p:pRg st="0" end="0"/>
                                            </p:txEl>
                                          </p:spTgt>
                                        </p:tgtEl>
                                        <p:attrNameLst>
                                          <p:attrName>style.visibility</p:attrName>
                                        </p:attrNameLst>
                                      </p:cBhvr>
                                      <p:to>
                                        <p:strVal val="visible"/>
                                      </p:to>
                                    </p:set>
                                    <p:animEffect transition="in" filter="wipe(left)">
                                      <p:cBhvr>
                                        <p:cTn id="10" dur="500"/>
                                        <p:tgtEl>
                                          <p:spTgt spid="57344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73523"/>
                                        </p:tgtEl>
                                        <p:attrNameLst>
                                          <p:attrName>style.visibility</p:attrName>
                                        </p:attrNameLst>
                                      </p:cBhvr>
                                      <p:to>
                                        <p:strVal val="visible"/>
                                      </p:to>
                                    </p:set>
                                    <p:animEffect transition="in" filter="wipe(down)">
                                      <p:cBhvr>
                                        <p:cTn id="15" dur="500"/>
                                        <p:tgtEl>
                                          <p:spTgt spid="573523"/>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573577"/>
                                        </p:tgtEl>
                                        <p:attrNameLst>
                                          <p:attrName>style.visibility</p:attrName>
                                        </p:attrNameLst>
                                      </p:cBhvr>
                                      <p:to>
                                        <p:strVal val="visible"/>
                                      </p:to>
                                    </p:set>
                                    <p:animEffect transition="in" filter="wipe(right)">
                                      <p:cBhvr>
                                        <p:cTn id="18" dur="500"/>
                                        <p:tgtEl>
                                          <p:spTgt spid="57357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73522"/>
                                        </p:tgtEl>
                                        <p:attrNameLst>
                                          <p:attrName>style.visibility</p:attrName>
                                        </p:attrNameLst>
                                      </p:cBhvr>
                                      <p:to>
                                        <p:strVal val="visible"/>
                                      </p:to>
                                    </p:set>
                                    <p:animEffect transition="in" filter="wipe(right)">
                                      <p:cBhvr>
                                        <p:cTn id="21" dur="500"/>
                                        <p:tgtEl>
                                          <p:spTgt spid="57352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573554"/>
                                        </p:tgtEl>
                                        <p:attrNameLst>
                                          <p:attrName>style.visibility</p:attrName>
                                        </p:attrNameLst>
                                      </p:cBhvr>
                                      <p:to>
                                        <p:strVal val="visible"/>
                                      </p:to>
                                    </p:set>
                                    <p:animEffect transition="in" filter="wipe(up)">
                                      <p:cBhvr>
                                        <p:cTn id="26" dur="500"/>
                                        <p:tgtEl>
                                          <p:spTgt spid="57355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73553"/>
                                        </p:tgtEl>
                                        <p:attrNameLst>
                                          <p:attrName>style.visibility</p:attrName>
                                        </p:attrNameLst>
                                      </p:cBhvr>
                                      <p:to>
                                        <p:strVal val="visible"/>
                                      </p:to>
                                    </p:set>
                                    <p:animEffect transition="in" filter="wipe(left)">
                                      <p:cBhvr>
                                        <p:cTn id="29" dur="500"/>
                                        <p:tgtEl>
                                          <p:spTgt spid="57355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73576"/>
                                        </p:tgtEl>
                                        <p:attrNameLst>
                                          <p:attrName>style.visibility</p:attrName>
                                        </p:attrNameLst>
                                      </p:cBhvr>
                                      <p:to>
                                        <p:strVal val="visible"/>
                                      </p:to>
                                    </p:set>
                                    <p:animEffect transition="in" filter="wipe(left)">
                                      <p:cBhvr>
                                        <p:cTn id="32" dur="500"/>
                                        <p:tgtEl>
                                          <p:spTgt spid="573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build="p" animBg="1"/>
      <p:bldP spid="573522" grpId="0" animBg="1"/>
      <p:bldP spid="573523" grpId="0" animBg="1"/>
      <p:bldP spid="573553" grpId="0" animBg="1"/>
      <p:bldP spid="573554" grpId="0" animBg="1"/>
      <p:bldP spid="573576" grpId="0"/>
      <p:bldP spid="57357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9106" name="Rectangle 2"/>
          <p:cNvSpPr>
            <a:spLocks noChangeAspect="1" noChangeArrowheads="1"/>
          </p:cNvSpPr>
          <p:nvPr/>
        </p:nvSpPr>
        <p:spPr bwMode="auto">
          <a:xfrm>
            <a:off x="5715000" y="980728"/>
            <a:ext cx="3335338" cy="3153122"/>
          </a:xfrm>
          <a:prstGeom prst="rect">
            <a:avLst/>
          </a:prstGeom>
          <a:solidFill>
            <a:schemeClr val="accent5">
              <a:lumMod val="20000"/>
              <a:lumOff val="80000"/>
            </a:schemeClr>
          </a:solidFill>
          <a:ln w="38100" algn="ctr">
            <a:noFill/>
            <a:miter lim="800000"/>
            <a:headEnd/>
            <a:tailEnd type="none" w="med" len="lg"/>
          </a:ln>
          <a:effectLst/>
        </p:spPr>
        <p:txBody>
          <a:bodyPr/>
          <a:lstStyle/>
          <a:p>
            <a:pPr marL="115888" lvl="1" algn="ctr">
              <a:lnSpc>
                <a:spcPct val="100000"/>
              </a:lnSpc>
              <a:spcBef>
                <a:spcPct val="20000"/>
              </a:spcBef>
              <a:buClr>
                <a:schemeClr val="tx1"/>
              </a:buClr>
            </a:pPr>
            <a:r>
              <a:rPr lang="en-US" sz="2400" dirty="0"/>
              <a:t>Any “</a:t>
            </a:r>
            <a:r>
              <a:rPr lang="en-US" sz="2400" b="1" dirty="0"/>
              <a:t>increase in supply</a:t>
            </a:r>
            <a:r>
              <a:rPr lang="en-US" sz="2400" dirty="0"/>
              <a:t>” means a </a:t>
            </a:r>
            <a:r>
              <a:rPr lang="en-US" sz="2400" i="1" dirty="0"/>
              <a:t>right</a:t>
            </a:r>
            <a:r>
              <a:rPr lang="en-US" sz="2400" dirty="0"/>
              <a:t>ward shift of the supply curve: </a:t>
            </a:r>
            <a:r>
              <a:rPr lang="en-US" sz="2400" dirty="0" smtClean="0"/>
              <a:t/>
            </a:r>
            <a:br>
              <a:rPr lang="en-US" sz="2400" dirty="0" smtClean="0"/>
            </a:br>
            <a:r>
              <a:rPr lang="en-US" sz="2400" dirty="0" smtClean="0"/>
              <a:t>at </a:t>
            </a:r>
            <a:r>
              <a:rPr lang="en-US" sz="2400" dirty="0"/>
              <a:t>any given price, there is an increase in the quantity supplied. </a:t>
            </a:r>
            <a:r>
              <a:rPr lang="en-US" sz="2400" dirty="0" smtClean="0"/>
              <a:t/>
            </a:r>
            <a:br>
              <a:rPr lang="en-US" sz="2400" dirty="0" smtClean="0"/>
            </a:br>
            <a:r>
              <a:rPr lang="en-US" sz="2400" dirty="0" smtClean="0"/>
              <a:t>(</a:t>
            </a:r>
            <a:r>
              <a:rPr lang="en-US" sz="2400" dirty="0"/>
              <a:t>S1</a:t>
            </a:r>
            <a:r>
              <a:rPr lang="en-US" sz="2400" dirty="0">
                <a:sym typeface="Wingdings" pitchFamily="2" charset="2"/>
              </a:rPr>
              <a:t></a:t>
            </a:r>
            <a:r>
              <a:rPr lang="en-US" sz="2400" dirty="0"/>
              <a:t> S2)</a:t>
            </a:r>
          </a:p>
        </p:txBody>
      </p:sp>
      <p:sp>
        <p:nvSpPr>
          <p:cNvPr id="559107" name="Rectangle 3"/>
          <p:cNvSpPr>
            <a:spLocks noGrp="1" noRot="1" noChangeArrowheads="1"/>
          </p:cNvSpPr>
          <p:nvPr>
            <p:ph type="title"/>
          </p:nvPr>
        </p:nvSpPr>
        <p:spPr>
          <a:xfrm>
            <a:off x="899592" y="60325"/>
            <a:ext cx="8064896" cy="555625"/>
          </a:xfrm>
        </p:spPr>
        <p:txBody>
          <a:bodyPr/>
          <a:lstStyle/>
          <a:p>
            <a:r>
              <a:rPr lang="en-US" dirty="0"/>
              <a:t>Shifts of the Supply Curve</a:t>
            </a:r>
          </a:p>
        </p:txBody>
      </p:sp>
      <p:sp>
        <p:nvSpPr>
          <p:cNvPr id="559125" name="AutoShape 21"/>
          <p:cNvSpPr>
            <a:spLocks noChangeAspect="1" noChangeArrowheads="1" noTextEdit="1"/>
          </p:cNvSpPr>
          <p:nvPr/>
        </p:nvSpPr>
        <p:spPr bwMode="auto">
          <a:xfrm>
            <a:off x="304800" y="1447800"/>
            <a:ext cx="5410200" cy="4629150"/>
          </a:xfrm>
          <a:prstGeom prst="rect">
            <a:avLst/>
          </a:prstGeom>
          <a:noFill/>
          <a:ln w="9525">
            <a:noFill/>
            <a:miter lim="800000"/>
            <a:headEnd/>
            <a:tailEnd/>
          </a:ln>
        </p:spPr>
        <p:txBody>
          <a:bodyPr/>
          <a:lstStyle/>
          <a:p>
            <a:endParaRPr lang="en-US" dirty="0"/>
          </a:p>
        </p:txBody>
      </p:sp>
      <p:sp>
        <p:nvSpPr>
          <p:cNvPr id="559138" name="Freeform 34"/>
          <p:cNvSpPr>
            <a:spLocks/>
          </p:cNvSpPr>
          <p:nvPr/>
        </p:nvSpPr>
        <p:spPr bwMode="auto">
          <a:xfrm>
            <a:off x="1063848" y="1772816"/>
            <a:ext cx="4804296" cy="4013622"/>
          </a:xfrm>
          <a:custGeom>
            <a:avLst/>
            <a:gdLst/>
            <a:ahLst/>
            <a:cxnLst>
              <a:cxn ang="0">
                <a:pos x="3068" y="2722"/>
              </a:cxn>
              <a:cxn ang="0">
                <a:pos x="0" y="2722"/>
              </a:cxn>
              <a:cxn ang="0">
                <a:pos x="0" y="0"/>
              </a:cxn>
            </a:cxnLst>
            <a:rect l="0" t="0" r="r" b="b"/>
            <a:pathLst>
              <a:path w="3068" h="2722">
                <a:moveTo>
                  <a:pt x="3068" y="2722"/>
                </a:moveTo>
                <a:lnTo>
                  <a:pt x="0" y="2722"/>
                </a:lnTo>
                <a:lnTo>
                  <a:pt x="0" y="0"/>
                </a:lnTo>
              </a:path>
            </a:pathLst>
          </a:custGeom>
          <a:noFill/>
          <a:ln w="12700" cap="flat">
            <a:solidFill>
              <a:srgbClr val="000000"/>
            </a:solidFill>
            <a:prstDash val="solid"/>
            <a:miter lim="800000"/>
            <a:headEnd/>
            <a:tailEnd/>
          </a:ln>
        </p:spPr>
        <p:txBody>
          <a:bodyPr/>
          <a:lstStyle/>
          <a:p>
            <a:endParaRPr lang="en-US" dirty="0"/>
          </a:p>
        </p:txBody>
      </p:sp>
      <p:sp>
        <p:nvSpPr>
          <p:cNvPr id="559139" name="Line 35"/>
          <p:cNvSpPr>
            <a:spLocks noChangeShapeType="1"/>
          </p:cNvSpPr>
          <p:nvPr/>
        </p:nvSpPr>
        <p:spPr bwMode="auto">
          <a:xfrm flipH="1">
            <a:off x="4013200" y="2219325"/>
            <a:ext cx="1363663" cy="2819400"/>
          </a:xfrm>
          <a:prstGeom prst="line">
            <a:avLst/>
          </a:prstGeom>
          <a:noFill/>
          <a:ln w="47625">
            <a:solidFill>
              <a:srgbClr val="EE313C"/>
            </a:solidFill>
            <a:miter lim="800000"/>
            <a:headEnd/>
            <a:tailEnd/>
          </a:ln>
        </p:spPr>
        <p:txBody>
          <a:bodyPr/>
          <a:lstStyle/>
          <a:p>
            <a:endParaRPr lang="en-US" dirty="0"/>
          </a:p>
        </p:txBody>
      </p:sp>
      <p:sp>
        <p:nvSpPr>
          <p:cNvPr id="559140" name="Line 36"/>
          <p:cNvSpPr>
            <a:spLocks noChangeShapeType="1"/>
          </p:cNvSpPr>
          <p:nvPr/>
        </p:nvSpPr>
        <p:spPr bwMode="auto">
          <a:xfrm flipH="1">
            <a:off x="2565400" y="2219325"/>
            <a:ext cx="1363663" cy="2819400"/>
          </a:xfrm>
          <a:prstGeom prst="line">
            <a:avLst/>
          </a:prstGeom>
          <a:noFill/>
          <a:ln w="47625">
            <a:solidFill>
              <a:srgbClr val="FAC0BF"/>
            </a:solidFill>
            <a:miter lim="800000"/>
            <a:headEnd/>
            <a:tailEnd/>
          </a:ln>
        </p:spPr>
        <p:txBody>
          <a:bodyPr/>
          <a:lstStyle/>
          <a:p>
            <a:endParaRPr lang="en-US" dirty="0"/>
          </a:p>
        </p:txBody>
      </p:sp>
      <p:sp>
        <p:nvSpPr>
          <p:cNvPr id="559141" name="Line 37"/>
          <p:cNvSpPr>
            <a:spLocks noChangeShapeType="1"/>
          </p:cNvSpPr>
          <p:nvPr/>
        </p:nvSpPr>
        <p:spPr bwMode="auto">
          <a:xfrm flipH="1">
            <a:off x="1117600" y="2219325"/>
            <a:ext cx="1365250" cy="2819400"/>
          </a:xfrm>
          <a:prstGeom prst="line">
            <a:avLst/>
          </a:prstGeom>
          <a:noFill/>
          <a:ln w="47625">
            <a:solidFill>
              <a:srgbClr val="EE313C"/>
            </a:solidFill>
            <a:miter lim="800000"/>
            <a:headEnd/>
            <a:tailEnd/>
          </a:ln>
        </p:spPr>
        <p:txBody>
          <a:bodyPr/>
          <a:lstStyle/>
          <a:p>
            <a:endParaRPr lang="en-US" dirty="0"/>
          </a:p>
        </p:txBody>
      </p:sp>
      <p:sp>
        <p:nvSpPr>
          <p:cNvPr id="559142" name="Rectangle 38"/>
          <p:cNvSpPr>
            <a:spLocks noChangeArrowheads="1"/>
          </p:cNvSpPr>
          <p:nvPr/>
        </p:nvSpPr>
        <p:spPr bwMode="auto">
          <a:xfrm>
            <a:off x="2439988" y="19065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59143" name="Rectangle 39"/>
          <p:cNvSpPr>
            <a:spLocks noChangeArrowheads="1"/>
          </p:cNvSpPr>
          <p:nvPr/>
        </p:nvSpPr>
        <p:spPr bwMode="auto">
          <a:xfrm>
            <a:off x="2549525" y="2016125"/>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3</a:t>
            </a:r>
            <a:endParaRPr lang="en-US" sz="1400" i="1" dirty="0"/>
          </a:p>
        </p:txBody>
      </p:sp>
      <p:sp>
        <p:nvSpPr>
          <p:cNvPr id="559144" name="Rectangle 40"/>
          <p:cNvSpPr>
            <a:spLocks noChangeArrowheads="1"/>
          </p:cNvSpPr>
          <p:nvPr/>
        </p:nvSpPr>
        <p:spPr bwMode="auto">
          <a:xfrm>
            <a:off x="3879850" y="19065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59145" name="Rectangle 41"/>
          <p:cNvSpPr>
            <a:spLocks noChangeArrowheads="1"/>
          </p:cNvSpPr>
          <p:nvPr/>
        </p:nvSpPr>
        <p:spPr bwMode="auto">
          <a:xfrm>
            <a:off x="3990975" y="2016125"/>
            <a:ext cx="99386" cy="215444"/>
          </a:xfrm>
          <a:prstGeom prst="rect">
            <a:avLst/>
          </a:prstGeom>
          <a:noFill/>
          <a:ln w="9525">
            <a:noFill/>
            <a:miter lim="800000"/>
            <a:headEnd/>
            <a:tailEnd/>
          </a:ln>
        </p:spPr>
        <p:txBody>
          <a:bodyPr wrap="none" lIns="0" tIns="0" rIns="0" bIns="0">
            <a:spAutoFit/>
          </a:bodyPr>
          <a:lstStyle/>
          <a:p>
            <a:pPr marL="1588" indent="-1588"/>
            <a:r>
              <a:rPr lang="en-US" sz="1400" i="1" dirty="0" smtClean="0">
                <a:solidFill>
                  <a:srgbClr val="000000"/>
                </a:solidFill>
                <a:latin typeface="Myriad Roman" charset="0"/>
              </a:rPr>
              <a:t>1</a:t>
            </a:r>
            <a:endParaRPr lang="en-US" sz="1400" i="1" dirty="0"/>
          </a:p>
        </p:txBody>
      </p:sp>
      <p:sp>
        <p:nvSpPr>
          <p:cNvPr id="559146" name="Rectangle 42"/>
          <p:cNvSpPr>
            <a:spLocks noChangeArrowheads="1"/>
          </p:cNvSpPr>
          <p:nvPr/>
        </p:nvSpPr>
        <p:spPr bwMode="auto">
          <a:xfrm>
            <a:off x="5321300" y="19065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59147" name="Rectangle 43"/>
          <p:cNvSpPr>
            <a:spLocks noChangeArrowheads="1"/>
          </p:cNvSpPr>
          <p:nvPr/>
        </p:nvSpPr>
        <p:spPr bwMode="auto">
          <a:xfrm>
            <a:off x="5430838" y="2016125"/>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2</a:t>
            </a:r>
            <a:endParaRPr lang="en-US" sz="1400" i="1" dirty="0"/>
          </a:p>
        </p:txBody>
      </p:sp>
      <p:sp>
        <p:nvSpPr>
          <p:cNvPr id="559148" name="Line 44"/>
          <p:cNvSpPr>
            <a:spLocks noChangeShapeType="1"/>
          </p:cNvSpPr>
          <p:nvPr/>
        </p:nvSpPr>
        <p:spPr bwMode="auto">
          <a:xfrm>
            <a:off x="3757613" y="3157538"/>
            <a:ext cx="931862" cy="0"/>
          </a:xfrm>
          <a:prstGeom prst="line">
            <a:avLst/>
          </a:prstGeom>
          <a:noFill/>
          <a:ln w="47625">
            <a:solidFill>
              <a:srgbClr val="000000"/>
            </a:solidFill>
            <a:miter lim="800000"/>
            <a:headEnd/>
            <a:tailEnd/>
          </a:ln>
        </p:spPr>
        <p:txBody>
          <a:bodyPr/>
          <a:lstStyle/>
          <a:p>
            <a:endParaRPr lang="en-US" dirty="0"/>
          </a:p>
        </p:txBody>
      </p:sp>
      <p:sp>
        <p:nvSpPr>
          <p:cNvPr id="559149" name="Freeform 45"/>
          <p:cNvSpPr>
            <a:spLocks/>
          </p:cNvSpPr>
          <p:nvPr/>
        </p:nvSpPr>
        <p:spPr bwMode="auto">
          <a:xfrm>
            <a:off x="4641850" y="3103563"/>
            <a:ext cx="171450" cy="106362"/>
          </a:xfrm>
          <a:custGeom>
            <a:avLst/>
            <a:gdLst/>
            <a:ahLst/>
            <a:cxnLst>
              <a:cxn ang="0">
                <a:pos x="5" y="9"/>
              </a:cxn>
              <a:cxn ang="0">
                <a:pos x="0" y="1"/>
              </a:cxn>
              <a:cxn ang="0">
                <a:pos x="0" y="0"/>
              </a:cxn>
              <a:cxn ang="0">
                <a:pos x="14" y="6"/>
              </a:cxn>
              <a:cxn ang="0">
                <a:pos x="29" y="9"/>
              </a:cxn>
              <a:cxn ang="0">
                <a:pos x="14" y="12"/>
              </a:cxn>
              <a:cxn ang="0">
                <a:pos x="0" y="18"/>
              </a:cxn>
              <a:cxn ang="0">
                <a:pos x="0" y="18"/>
              </a:cxn>
              <a:cxn ang="0">
                <a:pos x="5" y="9"/>
              </a:cxn>
            </a:cxnLst>
            <a:rect l="0" t="0" r="r" b="b"/>
            <a:pathLst>
              <a:path w="29" h="18">
                <a:moveTo>
                  <a:pt x="5" y="9"/>
                </a:moveTo>
                <a:cubicBezTo>
                  <a:pt x="0" y="1"/>
                  <a:pt x="0" y="1"/>
                  <a:pt x="0" y="1"/>
                </a:cubicBezTo>
                <a:cubicBezTo>
                  <a:pt x="0" y="0"/>
                  <a:pt x="0" y="0"/>
                  <a:pt x="0" y="0"/>
                </a:cubicBezTo>
                <a:cubicBezTo>
                  <a:pt x="14" y="6"/>
                  <a:pt x="14" y="6"/>
                  <a:pt x="14" y="6"/>
                </a:cubicBezTo>
                <a:cubicBezTo>
                  <a:pt x="19" y="7"/>
                  <a:pt x="24" y="8"/>
                  <a:pt x="29" y="9"/>
                </a:cubicBezTo>
                <a:cubicBezTo>
                  <a:pt x="24" y="10"/>
                  <a:pt x="19" y="11"/>
                  <a:pt x="14" y="12"/>
                </a:cubicBezTo>
                <a:cubicBezTo>
                  <a:pt x="0" y="18"/>
                  <a:pt x="0" y="18"/>
                  <a:pt x="0" y="18"/>
                </a:cubicBezTo>
                <a:cubicBezTo>
                  <a:pt x="0" y="18"/>
                  <a:pt x="0" y="18"/>
                  <a:pt x="0" y="18"/>
                </a:cubicBezTo>
                <a:lnTo>
                  <a:pt x="5" y="9"/>
                </a:lnTo>
                <a:close/>
              </a:path>
            </a:pathLst>
          </a:custGeom>
          <a:solidFill>
            <a:srgbClr val="000000"/>
          </a:solidFill>
          <a:ln w="9525">
            <a:noFill/>
            <a:round/>
            <a:headEnd/>
            <a:tailEnd/>
          </a:ln>
        </p:spPr>
        <p:txBody>
          <a:bodyPr/>
          <a:lstStyle/>
          <a:p>
            <a:endParaRPr lang="en-US" dirty="0"/>
          </a:p>
        </p:txBody>
      </p:sp>
      <p:sp>
        <p:nvSpPr>
          <p:cNvPr id="559150" name="Line 46"/>
          <p:cNvSpPr>
            <a:spLocks noChangeShapeType="1"/>
          </p:cNvSpPr>
          <p:nvPr/>
        </p:nvSpPr>
        <p:spPr bwMode="auto">
          <a:xfrm flipH="1">
            <a:off x="1728788" y="4130675"/>
            <a:ext cx="979487" cy="0"/>
          </a:xfrm>
          <a:prstGeom prst="line">
            <a:avLst/>
          </a:prstGeom>
          <a:noFill/>
          <a:ln w="47625">
            <a:solidFill>
              <a:srgbClr val="000000"/>
            </a:solidFill>
            <a:miter lim="800000"/>
            <a:headEnd/>
            <a:tailEnd/>
          </a:ln>
        </p:spPr>
        <p:txBody>
          <a:bodyPr/>
          <a:lstStyle/>
          <a:p>
            <a:endParaRPr lang="en-US" dirty="0"/>
          </a:p>
        </p:txBody>
      </p:sp>
      <p:sp>
        <p:nvSpPr>
          <p:cNvPr id="559151" name="Freeform 47"/>
          <p:cNvSpPr>
            <a:spLocks/>
          </p:cNvSpPr>
          <p:nvPr/>
        </p:nvSpPr>
        <p:spPr bwMode="auto">
          <a:xfrm>
            <a:off x="1622425" y="4083050"/>
            <a:ext cx="147638" cy="101600"/>
          </a:xfrm>
          <a:custGeom>
            <a:avLst/>
            <a:gdLst/>
            <a:ahLst/>
            <a:cxnLst>
              <a:cxn ang="0">
                <a:pos x="20" y="8"/>
              </a:cxn>
              <a:cxn ang="0">
                <a:pos x="25" y="17"/>
              </a:cxn>
              <a:cxn ang="0">
                <a:pos x="25" y="17"/>
              </a:cxn>
              <a:cxn ang="0">
                <a:pos x="13" y="12"/>
              </a:cxn>
              <a:cxn ang="0">
                <a:pos x="0" y="8"/>
              </a:cxn>
              <a:cxn ang="0">
                <a:pos x="13" y="5"/>
              </a:cxn>
              <a:cxn ang="0">
                <a:pos x="25" y="0"/>
              </a:cxn>
              <a:cxn ang="0">
                <a:pos x="25" y="0"/>
              </a:cxn>
              <a:cxn ang="0">
                <a:pos x="20" y="8"/>
              </a:cxn>
            </a:cxnLst>
            <a:rect l="0" t="0" r="r" b="b"/>
            <a:pathLst>
              <a:path w="25" h="17">
                <a:moveTo>
                  <a:pt x="20" y="8"/>
                </a:moveTo>
                <a:cubicBezTo>
                  <a:pt x="25" y="17"/>
                  <a:pt x="25" y="17"/>
                  <a:pt x="25" y="17"/>
                </a:cubicBezTo>
                <a:cubicBezTo>
                  <a:pt x="25" y="17"/>
                  <a:pt x="25" y="17"/>
                  <a:pt x="25" y="17"/>
                </a:cubicBezTo>
                <a:cubicBezTo>
                  <a:pt x="13" y="12"/>
                  <a:pt x="13" y="12"/>
                  <a:pt x="13" y="12"/>
                </a:cubicBezTo>
                <a:cubicBezTo>
                  <a:pt x="9" y="11"/>
                  <a:pt x="4" y="10"/>
                  <a:pt x="0" y="8"/>
                </a:cubicBezTo>
                <a:cubicBezTo>
                  <a:pt x="4" y="7"/>
                  <a:pt x="9" y="6"/>
                  <a:pt x="13" y="5"/>
                </a:cubicBezTo>
                <a:cubicBezTo>
                  <a:pt x="25" y="0"/>
                  <a:pt x="25" y="0"/>
                  <a:pt x="25" y="0"/>
                </a:cubicBezTo>
                <a:cubicBezTo>
                  <a:pt x="25" y="0"/>
                  <a:pt x="25" y="0"/>
                  <a:pt x="25" y="0"/>
                </a:cubicBezTo>
                <a:lnTo>
                  <a:pt x="20" y="8"/>
                </a:lnTo>
                <a:close/>
              </a:path>
            </a:pathLst>
          </a:custGeom>
          <a:solidFill>
            <a:srgbClr val="000000"/>
          </a:solidFill>
          <a:ln w="9525">
            <a:noFill/>
            <a:round/>
            <a:headEnd/>
            <a:tailEnd/>
          </a:ln>
        </p:spPr>
        <p:txBody>
          <a:bodyPr/>
          <a:lstStyle/>
          <a:p>
            <a:endParaRPr lang="en-US" dirty="0"/>
          </a:p>
        </p:txBody>
      </p:sp>
      <p:sp>
        <p:nvSpPr>
          <p:cNvPr id="559152" name="Freeform 48"/>
          <p:cNvSpPr>
            <a:spLocks/>
          </p:cNvSpPr>
          <p:nvPr/>
        </p:nvSpPr>
        <p:spPr bwMode="auto">
          <a:xfrm>
            <a:off x="1651000" y="4243388"/>
            <a:ext cx="1016000" cy="557212"/>
          </a:xfrm>
          <a:custGeom>
            <a:avLst/>
            <a:gdLst/>
            <a:ahLst/>
            <a:cxnLst>
              <a:cxn ang="0">
                <a:pos x="152" y="86"/>
              </a:cxn>
              <a:cxn ang="0">
                <a:pos x="143" y="94"/>
              </a:cxn>
              <a:cxn ang="0">
                <a:pos x="10" y="94"/>
              </a:cxn>
              <a:cxn ang="0">
                <a:pos x="0" y="86"/>
              </a:cxn>
              <a:cxn ang="0">
                <a:pos x="0" y="9"/>
              </a:cxn>
              <a:cxn ang="0">
                <a:pos x="10" y="0"/>
              </a:cxn>
              <a:cxn ang="0">
                <a:pos x="143" y="0"/>
              </a:cxn>
              <a:cxn ang="0">
                <a:pos x="152" y="9"/>
              </a:cxn>
              <a:cxn ang="0">
                <a:pos x="152" y="86"/>
              </a:cxn>
            </a:cxnLst>
            <a:rect l="0" t="0" r="r" b="b"/>
            <a:pathLst>
              <a:path w="152" h="94">
                <a:moveTo>
                  <a:pt x="152" y="86"/>
                </a:moveTo>
                <a:cubicBezTo>
                  <a:pt x="152" y="90"/>
                  <a:pt x="148" y="94"/>
                  <a:pt x="143" y="94"/>
                </a:cubicBezTo>
                <a:cubicBezTo>
                  <a:pt x="10" y="94"/>
                  <a:pt x="10" y="94"/>
                  <a:pt x="10" y="94"/>
                </a:cubicBezTo>
                <a:cubicBezTo>
                  <a:pt x="5" y="94"/>
                  <a:pt x="0" y="90"/>
                  <a:pt x="0" y="86"/>
                </a:cubicBezTo>
                <a:cubicBezTo>
                  <a:pt x="0" y="9"/>
                  <a:pt x="0" y="9"/>
                  <a:pt x="0" y="9"/>
                </a:cubicBezTo>
                <a:cubicBezTo>
                  <a:pt x="0" y="4"/>
                  <a:pt x="5" y="0"/>
                  <a:pt x="10" y="0"/>
                </a:cubicBezTo>
                <a:cubicBezTo>
                  <a:pt x="143" y="0"/>
                  <a:pt x="143" y="0"/>
                  <a:pt x="143" y="0"/>
                </a:cubicBezTo>
                <a:cubicBezTo>
                  <a:pt x="148" y="0"/>
                  <a:pt x="152" y="4"/>
                  <a:pt x="152" y="9"/>
                </a:cubicBezTo>
                <a:lnTo>
                  <a:pt x="152" y="86"/>
                </a:lnTo>
                <a:close/>
              </a:path>
            </a:pathLst>
          </a:custGeom>
          <a:solidFill>
            <a:srgbClr val="D6E2E0"/>
          </a:solidFill>
          <a:ln w="9525">
            <a:noFill/>
            <a:round/>
            <a:headEnd/>
            <a:tailEnd/>
          </a:ln>
        </p:spPr>
        <p:txBody>
          <a:bodyPr/>
          <a:lstStyle/>
          <a:p>
            <a:endParaRPr lang="en-US" dirty="0"/>
          </a:p>
        </p:txBody>
      </p:sp>
      <p:sp>
        <p:nvSpPr>
          <p:cNvPr id="559158" name="Freeform 54"/>
          <p:cNvSpPr>
            <a:spLocks/>
          </p:cNvSpPr>
          <p:nvPr/>
        </p:nvSpPr>
        <p:spPr bwMode="auto">
          <a:xfrm>
            <a:off x="3935413" y="2486025"/>
            <a:ext cx="1017587" cy="565150"/>
          </a:xfrm>
          <a:custGeom>
            <a:avLst/>
            <a:gdLst/>
            <a:ahLst/>
            <a:cxnLst>
              <a:cxn ang="0">
                <a:pos x="153" y="86"/>
              </a:cxn>
              <a:cxn ang="0">
                <a:pos x="144" y="95"/>
              </a:cxn>
              <a:cxn ang="0">
                <a:pos x="9" y="95"/>
              </a:cxn>
              <a:cxn ang="0">
                <a:pos x="0" y="86"/>
              </a:cxn>
              <a:cxn ang="0">
                <a:pos x="0" y="9"/>
              </a:cxn>
              <a:cxn ang="0">
                <a:pos x="9" y="0"/>
              </a:cxn>
              <a:cxn ang="0">
                <a:pos x="144" y="0"/>
              </a:cxn>
              <a:cxn ang="0">
                <a:pos x="153" y="9"/>
              </a:cxn>
              <a:cxn ang="0">
                <a:pos x="153" y="86"/>
              </a:cxn>
            </a:cxnLst>
            <a:rect l="0" t="0" r="r" b="b"/>
            <a:pathLst>
              <a:path w="153" h="95">
                <a:moveTo>
                  <a:pt x="153" y="86"/>
                </a:moveTo>
                <a:cubicBezTo>
                  <a:pt x="153" y="91"/>
                  <a:pt x="149" y="95"/>
                  <a:pt x="144" y="95"/>
                </a:cubicBezTo>
                <a:cubicBezTo>
                  <a:pt x="9" y="95"/>
                  <a:pt x="9" y="95"/>
                  <a:pt x="9" y="95"/>
                </a:cubicBezTo>
                <a:cubicBezTo>
                  <a:pt x="4" y="95"/>
                  <a:pt x="0" y="91"/>
                  <a:pt x="0" y="86"/>
                </a:cubicBezTo>
                <a:cubicBezTo>
                  <a:pt x="0" y="9"/>
                  <a:pt x="0" y="9"/>
                  <a:pt x="0" y="9"/>
                </a:cubicBezTo>
                <a:cubicBezTo>
                  <a:pt x="0" y="4"/>
                  <a:pt x="4" y="0"/>
                  <a:pt x="9" y="0"/>
                </a:cubicBezTo>
                <a:cubicBezTo>
                  <a:pt x="144" y="0"/>
                  <a:pt x="144" y="0"/>
                  <a:pt x="144" y="0"/>
                </a:cubicBezTo>
                <a:cubicBezTo>
                  <a:pt x="149" y="0"/>
                  <a:pt x="153" y="4"/>
                  <a:pt x="153" y="9"/>
                </a:cubicBezTo>
                <a:lnTo>
                  <a:pt x="153" y="86"/>
                </a:lnTo>
                <a:close/>
              </a:path>
            </a:pathLst>
          </a:custGeom>
          <a:solidFill>
            <a:srgbClr val="D6E2E0"/>
          </a:solidFill>
          <a:ln w="9525">
            <a:noFill/>
            <a:round/>
            <a:headEnd/>
            <a:tailEnd/>
          </a:ln>
        </p:spPr>
        <p:txBody>
          <a:bodyPr/>
          <a:lstStyle/>
          <a:p>
            <a:endParaRPr lang="en-US" dirty="0"/>
          </a:p>
        </p:txBody>
      </p:sp>
      <p:sp>
        <p:nvSpPr>
          <p:cNvPr id="20" name="TextBox 29"/>
          <p:cNvSpPr txBox="1">
            <a:spLocks noChangeArrowheads="1"/>
          </p:cNvSpPr>
          <p:nvPr/>
        </p:nvSpPr>
        <p:spPr bwMode="auto">
          <a:xfrm>
            <a:off x="755576" y="1371600"/>
            <a:ext cx="576064" cy="323165"/>
          </a:xfrm>
          <a:prstGeom prst="rect">
            <a:avLst/>
          </a:prstGeom>
          <a:noFill/>
          <a:ln w="9525">
            <a:noFill/>
            <a:miter lim="800000"/>
            <a:headEnd/>
            <a:tailEnd/>
          </a:ln>
        </p:spPr>
        <p:txBody>
          <a:bodyPr wrap="square">
            <a:spAutoFit/>
          </a:bodyPr>
          <a:lstStyle/>
          <a:p>
            <a:pPr algn="ctr"/>
            <a:r>
              <a:rPr lang="en-US" sz="1500" b="1" dirty="0">
                <a:ea typeface="MS PGothic" pitchFamily="34" charset="-128"/>
              </a:rPr>
              <a:t>Price</a:t>
            </a:r>
          </a:p>
        </p:txBody>
      </p:sp>
      <p:sp>
        <p:nvSpPr>
          <p:cNvPr id="21" name="TextBox 29"/>
          <p:cNvSpPr txBox="1">
            <a:spLocks noChangeArrowheads="1"/>
          </p:cNvSpPr>
          <p:nvPr/>
        </p:nvSpPr>
        <p:spPr bwMode="auto">
          <a:xfrm>
            <a:off x="4869160" y="5867400"/>
            <a:ext cx="1143000" cy="261938"/>
          </a:xfrm>
          <a:prstGeom prst="rect">
            <a:avLst/>
          </a:prstGeom>
          <a:noFill/>
          <a:ln w="9525">
            <a:noFill/>
            <a:miter lim="800000"/>
            <a:headEnd/>
            <a:tailEnd/>
          </a:ln>
        </p:spPr>
        <p:txBody>
          <a:bodyPr>
            <a:spAutoFit/>
          </a:bodyPr>
          <a:lstStyle/>
          <a:p>
            <a:pPr algn="ctr"/>
            <a:r>
              <a:rPr lang="en-US" sz="1400" b="1" dirty="0">
                <a:ea typeface="MS PGothic" pitchFamily="34" charset="-128"/>
              </a:rPr>
              <a:t>Quantity</a:t>
            </a:r>
          </a:p>
        </p:txBody>
      </p:sp>
      <p:sp>
        <p:nvSpPr>
          <p:cNvPr id="559166" name="TextBox 56"/>
          <p:cNvSpPr txBox="1">
            <a:spLocks noChangeArrowheads="1"/>
          </p:cNvSpPr>
          <p:nvPr/>
        </p:nvSpPr>
        <p:spPr bwMode="auto">
          <a:xfrm>
            <a:off x="1619672" y="4264068"/>
            <a:ext cx="1057275" cy="523220"/>
          </a:xfrm>
          <a:prstGeom prst="rect">
            <a:avLst/>
          </a:prstGeom>
          <a:noFill/>
          <a:ln w="9525">
            <a:noFill/>
            <a:miter lim="800000"/>
            <a:headEnd/>
            <a:tailEnd/>
          </a:ln>
        </p:spPr>
        <p:txBody>
          <a:bodyPr wrap="square" anchor="ctr">
            <a:spAutoFit/>
          </a:bodyPr>
          <a:lstStyle/>
          <a:p>
            <a:pPr algn="ctr"/>
            <a:r>
              <a:rPr lang="en-US" sz="1400" i="1" dirty="0">
                <a:ea typeface="MS PGothic" pitchFamily="34" charset="-128"/>
              </a:rPr>
              <a:t>Decrease in supply</a:t>
            </a:r>
          </a:p>
        </p:txBody>
      </p:sp>
      <p:sp>
        <p:nvSpPr>
          <p:cNvPr id="559167" name="TextBox 56"/>
          <p:cNvSpPr txBox="1">
            <a:spLocks noChangeArrowheads="1"/>
          </p:cNvSpPr>
          <p:nvPr/>
        </p:nvSpPr>
        <p:spPr bwMode="auto">
          <a:xfrm>
            <a:off x="3962400" y="2488246"/>
            <a:ext cx="990600" cy="523220"/>
          </a:xfrm>
          <a:prstGeom prst="rect">
            <a:avLst/>
          </a:prstGeom>
          <a:noFill/>
          <a:ln w="9525">
            <a:noFill/>
            <a:miter lim="800000"/>
            <a:headEnd/>
            <a:tailEnd/>
          </a:ln>
        </p:spPr>
        <p:txBody>
          <a:bodyPr wrap="square" anchor="ctr">
            <a:spAutoFit/>
          </a:bodyPr>
          <a:lstStyle/>
          <a:p>
            <a:pPr algn="ctr"/>
            <a:r>
              <a:rPr lang="en-US" sz="1400" i="1" dirty="0">
                <a:ea typeface="MS PGothic" pitchFamily="34" charset="-128"/>
              </a:rPr>
              <a:t>Increase in supply</a:t>
            </a:r>
          </a:p>
        </p:txBody>
      </p:sp>
      <p:sp>
        <p:nvSpPr>
          <p:cNvPr id="559168" name="Rectangle 64"/>
          <p:cNvSpPr>
            <a:spLocks noChangeAspect="1" noChangeArrowheads="1"/>
          </p:cNvSpPr>
          <p:nvPr/>
        </p:nvSpPr>
        <p:spPr bwMode="auto">
          <a:xfrm>
            <a:off x="5703888" y="980728"/>
            <a:ext cx="3338015" cy="3245600"/>
          </a:xfrm>
          <a:prstGeom prst="rect">
            <a:avLst/>
          </a:prstGeom>
          <a:solidFill>
            <a:schemeClr val="accent5">
              <a:lumMod val="20000"/>
              <a:lumOff val="80000"/>
            </a:schemeClr>
          </a:solidFill>
          <a:ln w="38100" algn="ctr">
            <a:noFill/>
            <a:miter lim="800000"/>
            <a:headEnd/>
            <a:tailEnd type="none" w="med" len="lg"/>
          </a:ln>
          <a:effectLst/>
        </p:spPr>
        <p:txBody>
          <a:bodyPr/>
          <a:lstStyle/>
          <a:p>
            <a:pPr marL="115888" lvl="1" algn="ctr">
              <a:lnSpc>
                <a:spcPct val="100000"/>
              </a:lnSpc>
              <a:spcBef>
                <a:spcPct val="20000"/>
              </a:spcBef>
              <a:buClr>
                <a:schemeClr val="tx1"/>
              </a:buClr>
            </a:pPr>
            <a:r>
              <a:rPr lang="en-US" sz="2400" dirty="0"/>
              <a:t>Any </a:t>
            </a:r>
            <a:r>
              <a:rPr lang="en-US" sz="2400" dirty="0" smtClean="0"/>
              <a:t>“</a:t>
            </a:r>
            <a:r>
              <a:rPr lang="en-US" sz="2400" b="1" dirty="0" smtClean="0"/>
              <a:t>decrease </a:t>
            </a:r>
            <a:r>
              <a:rPr lang="en-US" sz="2400" b="1" dirty="0"/>
              <a:t>in </a:t>
            </a:r>
            <a:r>
              <a:rPr lang="en-US" sz="2400" b="1" dirty="0" smtClean="0"/>
              <a:t>supply”</a:t>
            </a:r>
            <a:r>
              <a:rPr lang="en-US" sz="2400" dirty="0" smtClean="0"/>
              <a:t> </a:t>
            </a:r>
            <a:r>
              <a:rPr lang="en-US" sz="2400" dirty="0"/>
              <a:t>means a </a:t>
            </a:r>
            <a:r>
              <a:rPr lang="en-US" sz="2400" i="1" dirty="0"/>
              <a:t>leftward</a:t>
            </a:r>
            <a:r>
              <a:rPr lang="en-US" sz="2400" dirty="0"/>
              <a:t> shift of the supply curve</a:t>
            </a:r>
            <a:r>
              <a:rPr lang="en-US" sz="2400" dirty="0" smtClean="0"/>
              <a:t>:</a:t>
            </a:r>
            <a:br>
              <a:rPr lang="en-US" sz="2400" dirty="0" smtClean="0"/>
            </a:br>
            <a:r>
              <a:rPr lang="en-US" sz="2400" dirty="0" smtClean="0"/>
              <a:t> at </a:t>
            </a:r>
            <a:r>
              <a:rPr lang="en-US" sz="2400" dirty="0"/>
              <a:t>any given price, there is a decrease in the quantity supplied. </a:t>
            </a:r>
            <a:r>
              <a:rPr lang="en-US" sz="2400" dirty="0" smtClean="0"/>
              <a:t/>
            </a:r>
            <a:br>
              <a:rPr lang="en-US" sz="2400" dirty="0" smtClean="0"/>
            </a:br>
            <a:r>
              <a:rPr lang="en-US" sz="2400" dirty="0" smtClean="0"/>
              <a:t>(</a:t>
            </a:r>
            <a:r>
              <a:rPr lang="en-US" sz="2400" i="1" dirty="0"/>
              <a:t>S</a:t>
            </a:r>
            <a:r>
              <a:rPr lang="en-US" sz="2400" i="1" baseline="-25000" dirty="0"/>
              <a:t>1</a:t>
            </a:r>
            <a:r>
              <a:rPr lang="en-US" sz="2400" dirty="0">
                <a:sym typeface="Wingdings" pitchFamily="2" charset="2"/>
              </a:rPr>
              <a:t></a:t>
            </a:r>
            <a:r>
              <a:rPr lang="en-US" sz="2400" dirty="0"/>
              <a:t> </a:t>
            </a:r>
            <a:r>
              <a:rPr lang="en-US" sz="2400" i="1" dirty="0"/>
              <a:t>S</a:t>
            </a:r>
            <a:r>
              <a:rPr lang="en-US" sz="2400" i="1" baseline="-25000" dirty="0"/>
              <a:t>3</a:t>
            </a:r>
            <a:r>
              <a:rPr lang="en-US" sz="2400" dirty="0"/>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59106"/>
                                        </p:tgtEl>
                                        <p:attrNameLst>
                                          <p:attrName>style.visibility</p:attrName>
                                        </p:attrNameLst>
                                      </p:cBhvr>
                                      <p:to>
                                        <p:strVal val="visible"/>
                                      </p:to>
                                    </p:set>
                                    <p:animEffect transition="in" filter="box(in)">
                                      <p:cBhvr>
                                        <p:cTn id="7" dur="500"/>
                                        <p:tgtEl>
                                          <p:spTgt spid="55910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59148"/>
                                        </p:tgtEl>
                                        <p:attrNameLst>
                                          <p:attrName>style.visibility</p:attrName>
                                        </p:attrNameLst>
                                      </p:cBhvr>
                                      <p:to>
                                        <p:strVal val="visible"/>
                                      </p:to>
                                    </p:set>
                                    <p:animEffect transition="in" filter="wipe(left)">
                                      <p:cBhvr>
                                        <p:cTn id="11" dur="500"/>
                                        <p:tgtEl>
                                          <p:spTgt spid="5591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59149"/>
                                        </p:tgtEl>
                                        <p:attrNameLst>
                                          <p:attrName>style.visibility</p:attrName>
                                        </p:attrNameLst>
                                      </p:cBhvr>
                                      <p:to>
                                        <p:strVal val="visible"/>
                                      </p:to>
                                    </p:set>
                                    <p:animEffect transition="in" filter="wipe(left)">
                                      <p:cBhvr>
                                        <p:cTn id="15" dur="500"/>
                                        <p:tgtEl>
                                          <p:spTgt spid="55914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59167"/>
                                        </p:tgtEl>
                                        <p:attrNameLst>
                                          <p:attrName>style.visibility</p:attrName>
                                        </p:attrNameLst>
                                      </p:cBhvr>
                                      <p:to>
                                        <p:strVal val="visible"/>
                                      </p:to>
                                    </p:set>
                                    <p:animEffect transition="in" filter="wipe(left)">
                                      <p:cBhvr>
                                        <p:cTn id="19" dur="500"/>
                                        <p:tgtEl>
                                          <p:spTgt spid="55916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59158"/>
                                        </p:tgtEl>
                                        <p:attrNameLst>
                                          <p:attrName>style.visibility</p:attrName>
                                        </p:attrNameLst>
                                      </p:cBhvr>
                                      <p:to>
                                        <p:strVal val="visible"/>
                                      </p:to>
                                    </p:set>
                                    <p:animEffect transition="in" filter="wipe(left)">
                                      <p:cBhvr>
                                        <p:cTn id="23" dur="500"/>
                                        <p:tgtEl>
                                          <p:spTgt spid="55915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59139"/>
                                        </p:tgtEl>
                                        <p:attrNameLst>
                                          <p:attrName>style.visibility</p:attrName>
                                        </p:attrNameLst>
                                      </p:cBhvr>
                                      <p:to>
                                        <p:strVal val="visible"/>
                                      </p:to>
                                    </p:set>
                                    <p:animEffect transition="in" filter="wipe(left)">
                                      <p:cBhvr>
                                        <p:cTn id="27" dur="500"/>
                                        <p:tgtEl>
                                          <p:spTgt spid="5591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59146"/>
                                        </p:tgtEl>
                                        <p:attrNameLst>
                                          <p:attrName>style.visibility</p:attrName>
                                        </p:attrNameLst>
                                      </p:cBhvr>
                                      <p:to>
                                        <p:strVal val="visible"/>
                                      </p:to>
                                    </p:set>
                                    <p:animEffect transition="in" filter="wipe(left)">
                                      <p:cBhvr>
                                        <p:cTn id="31" dur="500"/>
                                        <p:tgtEl>
                                          <p:spTgt spid="55914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59147"/>
                                        </p:tgtEl>
                                        <p:attrNameLst>
                                          <p:attrName>style.visibility</p:attrName>
                                        </p:attrNameLst>
                                      </p:cBhvr>
                                      <p:to>
                                        <p:strVal val="visible"/>
                                      </p:to>
                                    </p:set>
                                    <p:animEffect transition="in" filter="wipe(left)">
                                      <p:cBhvr>
                                        <p:cTn id="35" dur="500"/>
                                        <p:tgtEl>
                                          <p:spTgt spid="559147"/>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559168"/>
                                        </p:tgtEl>
                                        <p:attrNameLst>
                                          <p:attrName>style.visibility</p:attrName>
                                        </p:attrNameLst>
                                      </p:cBhvr>
                                      <p:to>
                                        <p:strVal val="visible"/>
                                      </p:to>
                                    </p:set>
                                    <p:animEffect transition="in" filter="box(in)">
                                      <p:cBhvr>
                                        <p:cTn id="40" dur="500"/>
                                        <p:tgtEl>
                                          <p:spTgt spid="559168"/>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559150"/>
                                        </p:tgtEl>
                                        <p:attrNameLst>
                                          <p:attrName>style.visibility</p:attrName>
                                        </p:attrNameLst>
                                      </p:cBhvr>
                                      <p:to>
                                        <p:strVal val="visible"/>
                                      </p:to>
                                    </p:set>
                                    <p:animEffect transition="in" filter="wipe(right)">
                                      <p:cBhvr>
                                        <p:cTn id="44" dur="500"/>
                                        <p:tgtEl>
                                          <p:spTgt spid="559150"/>
                                        </p:tgtEl>
                                      </p:cBhvr>
                                    </p:animEffect>
                                  </p:childTnLst>
                                </p:cTn>
                              </p:par>
                            </p:childTnLst>
                          </p:cTn>
                        </p:par>
                        <p:par>
                          <p:cTn id="45" fill="hold">
                            <p:stCondLst>
                              <p:cond delay="1000"/>
                            </p:stCondLst>
                            <p:childTnLst>
                              <p:par>
                                <p:cTn id="46" presetID="22" presetClass="entr" presetSubtype="2" fill="hold" grpId="0" nodeType="afterEffect">
                                  <p:stCondLst>
                                    <p:cond delay="0"/>
                                  </p:stCondLst>
                                  <p:childTnLst>
                                    <p:set>
                                      <p:cBhvr>
                                        <p:cTn id="47" dur="1" fill="hold">
                                          <p:stCondLst>
                                            <p:cond delay="0"/>
                                          </p:stCondLst>
                                        </p:cTn>
                                        <p:tgtEl>
                                          <p:spTgt spid="559151"/>
                                        </p:tgtEl>
                                        <p:attrNameLst>
                                          <p:attrName>style.visibility</p:attrName>
                                        </p:attrNameLst>
                                      </p:cBhvr>
                                      <p:to>
                                        <p:strVal val="visible"/>
                                      </p:to>
                                    </p:set>
                                    <p:animEffect transition="in" filter="wipe(right)">
                                      <p:cBhvr>
                                        <p:cTn id="48" dur="500"/>
                                        <p:tgtEl>
                                          <p:spTgt spid="559151"/>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559152"/>
                                        </p:tgtEl>
                                        <p:attrNameLst>
                                          <p:attrName>style.visibility</p:attrName>
                                        </p:attrNameLst>
                                      </p:cBhvr>
                                      <p:to>
                                        <p:strVal val="visible"/>
                                      </p:to>
                                    </p:set>
                                    <p:animEffect transition="in" filter="wipe(right)">
                                      <p:cBhvr>
                                        <p:cTn id="52" dur="500"/>
                                        <p:tgtEl>
                                          <p:spTgt spid="559152"/>
                                        </p:tgtEl>
                                      </p:cBhvr>
                                    </p:animEffect>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559166"/>
                                        </p:tgtEl>
                                        <p:attrNameLst>
                                          <p:attrName>style.visibility</p:attrName>
                                        </p:attrNameLst>
                                      </p:cBhvr>
                                      <p:to>
                                        <p:strVal val="visible"/>
                                      </p:to>
                                    </p:set>
                                    <p:animEffect transition="in" filter="wipe(right)">
                                      <p:cBhvr>
                                        <p:cTn id="56" dur="500"/>
                                        <p:tgtEl>
                                          <p:spTgt spid="559166"/>
                                        </p:tgtEl>
                                      </p:cBhvr>
                                    </p:animEffect>
                                  </p:childTnLst>
                                </p:cTn>
                              </p:par>
                            </p:childTnLst>
                          </p:cTn>
                        </p:par>
                        <p:par>
                          <p:cTn id="57" fill="hold">
                            <p:stCondLst>
                              <p:cond delay="2500"/>
                            </p:stCondLst>
                            <p:childTnLst>
                              <p:par>
                                <p:cTn id="58" presetID="22" presetClass="entr" presetSubtype="2" fill="hold" grpId="0" nodeType="afterEffect">
                                  <p:stCondLst>
                                    <p:cond delay="0"/>
                                  </p:stCondLst>
                                  <p:childTnLst>
                                    <p:set>
                                      <p:cBhvr>
                                        <p:cTn id="59" dur="1" fill="hold">
                                          <p:stCondLst>
                                            <p:cond delay="0"/>
                                          </p:stCondLst>
                                        </p:cTn>
                                        <p:tgtEl>
                                          <p:spTgt spid="559141"/>
                                        </p:tgtEl>
                                        <p:attrNameLst>
                                          <p:attrName>style.visibility</p:attrName>
                                        </p:attrNameLst>
                                      </p:cBhvr>
                                      <p:to>
                                        <p:strVal val="visible"/>
                                      </p:to>
                                    </p:set>
                                    <p:animEffect transition="in" filter="wipe(right)">
                                      <p:cBhvr>
                                        <p:cTn id="60" dur="500"/>
                                        <p:tgtEl>
                                          <p:spTgt spid="559141"/>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559142"/>
                                        </p:tgtEl>
                                        <p:attrNameLst>
                                          <p:attrName>style.visibility</p:attrName>
                                        </p:attrNameLst>
                                      </p:cBhvr>
                                      <p:to>
                                        <p:strVal val="visible"/>
                                      </p:to>
                                    </p:set>
                                    <p:animEffect transition="in" filter="wipe(right)">
                                      <p:cBhvr>
                                        <p:cTn id="64" dur="500"/>
                                        <p:tgtEl>
                                          <p:spTgt spid="559142"/>
                                        </p:tgtEl>
                                      </p:cBhvr>
                                    </p:animEffect>
                                  </p:childTnLst>
                                </p:cTn>
                              </p:par>
                            </p:childTnLst>
                          </p:cTn>
                        </p:par>
                        <p:par>
                          <p:cTn id="65" fill="hold">
                            <p:stCondLst>
                              <p:cond delay="3500"/>
                            </p:stCondLst>
                            <p:childTnLst>
                              <p:par>
                                <p:cTn id="66" presetID="22" presetClass="entr" presetSubtype="2" fill="hold" grpId="0" nodeType="afterEffect">
                                  <p:stCondLst>
                                    <p:cond delay="0"/>
                                  </p:stCondLst>
                                  <p:childTnLst>
                                    <p:set>
                                      <p:cBhvr>
                                        <p:cTn id="67" dur="1" fill="hold">
                                          <p:stCondLst>
                                            <p:cond delay="0"/>
                                          </p:stCondLst>
                                        </p:cTn>
                                        <p:tgtEl>
                                          <p:spTgt spid="559143"/>
                                        </p:tgtEl>
                                        <p:attrNameLst>
                                          <p:attrName>style.visibility</p:attrName>
                                        </p:attrNameLst>
                                      </p:cBhvr>
                                      <p:to>
                                        <p:strVal val="visible"/>
                                      </p:to>
                                    </p:set>
                                    <p:animEffect transition="in" filter="wipe(right)">
                                      <p:cBhvr>
                                        <p:cTn id="68" dur="500"/>
                                        <p:tgtEl>
                                          <p:spTgt spid="559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6" grpId="0" animBg="1"/>
      <p:bldP spid="559139" grpId="0" animBg="1"/>
      <p:bldP spid="559141" grpId="0" animBg="1"/>
      <p:bldP spid="559142" grpId="0"/>
      <p:bldP spid="559143" grpId="0"/>
      <p:bldP spid="559146" grpId="0"/>
      <p:bldP spid="559147" grpId="0"/>
      <p:bldP spid="559148" grpId="0" animBg="1"/>
      <p:bldP spid="559149" grpId="0" animBg="1"/>
      <p:bldP spid="559150" grpId="0" animBg="1"/>
      <p:bldP spid="559151" grpId="0" animBg="1"/>
      <p:bldP spid="559152" grpId="0" animBg="1"/>
      <p:bldP spid="559158" grpId="0" animBg="1"/>
      <p:bldP spid="559166" grpId="0"/>
      <p:bldP spid="559167" grpId="0"/>
      <p:bldP spid="55916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5491" name="Rectangle 3"/>
          <p:cNvSpPr>
            <a:spLocks noGrp="1" noChangeArrowheads="1"/>
          </p:cNvSpPr>
          <p:nvPr>
            <p:ph type="body" idx="1"/>
          </p:nvPr>
        </p:nvSpPr>
        <p:spPr>
          <a:xfrm>
            <a:off x="899592" y="980728"/>
            <a:ext cx="8015808" cy="5342285"/>
          </a:xfrm>
          <a:noFill/>
        </p:spPr>
        <p:txBody>
          <a:bodyPr/>
          <a:lstStyle/>
          <a:p>
            <a:r>
              <a:rPr lang="en-US" dirty="0"/>
              <a:t>Changes in input prices</a:t>
            </a:r>
          </a:p>
          <a:p>
            <a:pPr lvl="1"/>
            <a:r>
              <a:rPr lang="en-US" sz="2800" i="1" dirty="0"/>
              <a:t>An </a:t>
            </a:r>
            <a:r>
              <a:rPr lang="en-US" sz="2800" b="1" i="1" dirty="0"/>
              <a:t>input</a:t>
            </a:r>
            <a:r>
              <a:rPr lang="en-US" sz="2800" i="1" dirty="0"/>
              <a:t> is a good that is used to produce another good.</a:t>
            </a:r>
            <a:r>
              <a:rPr lang="en-US" sz="2800" dirty="0"/>
              <a:t> </a:t>
            </a:r>
          </a:p>
          <a:p>
            <a:r>
              <a:rPr lang="en-US" dirty="0"/>
              <a:t>Changes in the prices of related goods and services</a:t>
            </a:r>
          </a:p>
          <a:p>
            <a:r>
              <a:rPr lang="en-US" dirty="0"/>
              <a:t>Changes in technology</a:t>
            </a:r>
          </a:p>
          <a:p>
            <a:r>
              <a:rPr lang="en-US" dirty="0"/>
              <a:t>Changes in expectations</a:t>
            </a:r>
          </a:p>
          <a:p>
            <a:r>
              <a:rPr lang="en-US" dirty="0"/>
              <a:t>Changes in the number of producers</a:t>
            </a:r>
          </a:p>
        </p:txBody>
      </p:sp>
      <p:sp>
        <p:nvSpPr>
          <p:cNvPr id="575492" name="Rectangle 4"/>
          <p:cNvSpPr>
            <a:spLocks noChangeArrowheads="1"/>
          </p:cNvSpPr>
          <p:nvPr/>
        </p:nvSpPr>
        <p:spPr bwMode="auto">
          <a:xfrm>
            <a:off x="899592" y="0"/>
            <a:ext cx="8015808" cy="584775"/>
          </a:xfrm>
          <a:prstGeom prst="rect">
            <a:avLst/>
          </a:prstGeom>
          <a:noFill/>
          <a:ln w="38100" algn="ctr">
            <a:noFill/>
            <a:miter lim="800000"/>
            <a:headEnd/>
            <a:tailEnd type="none" w="med" len="lg"/>
          </a:ln>
          <a:effectLst/>
        </p:spPr>
        <p:txBody>
          <a:bodyPr wrap="square">
            <a:spAutoFit/>
          </a:bodyPr>
          <a:lstStyle/>
          <a:p>
            <a:pPr marL="1588" indent="-1588"/>
            <a:r>
              <a:rPr lang="en-US" sz="3200" b="1" dirty="0">
                <a:solidFill>
                  <a:schemeClr val="bg1"/>
                </a:solidFill>
              </a:rPr>
              <a:t>What Causes a Supply Curve to Shift?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animEffect transition="in" filter="wipe(left)">
                                      <p:cBhvr>
                                        <p:cTn id="7" dur="500"/>
                                        <p:tgtEl>
                                          <p:spTgt spid="575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75491">
                                            <p:txEl>
                                              <p:pRg st="1" end="1"/>
                                            </p:txEl>
                                          </p:spTgt>
                                        </p:tgtEl>
                                        <p:attrNameLst>
                                          <p:attrName>style.visibility</p:attrName>
                                        </p:attrNameLst>
                                      </p:cBhvr>
                                      <p:to>
                                        <p:strVal val="visible"/>
                                      </p:to>
                                    </p:set>
                                    <p:animEffect transition="in" filter="wipe(left)">
                                      <p:cBhvr>
                                        <p:cTn id="12" dur="500"/>
                                        <p:tgtEl>
                                          <p:spTgt spid="5754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75491">
                                            <p:txEl>
                                              <p:pRg st="2" end="2"/>
                                            </p:txEl>
                                          </p:spTgt>
                                        </p:tgtEl>
                                        <p:attrNameLst>
                                          <p:attrName>style.visibility</p:attrName>
                                        </p:attrNameLst>
                                      </p:cBhvr>
                                      <p:to>
                                        <p:strVal val="visible"/>
                                      </p:to>
                                    </p:set>
                                    <p:animEffect transition="in" filter="wipe(left)">
                                      <p:cBhvr>
                                        <p:cTn id="17" dur="500"/>
                                        <p:tgtEl>
                                          <p:spTgt spid="5754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75491">
                                            <p:txEl>
                                              <p:pRg st="3" end="3"/>
                                            </p:txEl>
                                          </p:spTgt>
                                        </p:tgtEl>
                                        <p:attrNameLst>
                                          <p:attrName>style.visibility</p:attrName>
                                        </p:attrNameLst>
                                      </p:cBhvr>
                                      <p:to>
                                        <p:strVal val="visible"/>
                                      </p:to>
                                    </p:set>
                                    <p:animEffect transition="in" filter="wipe(left)">
                                      <p:cBhvr>
                                        <p:cTn id="22" dur="500"/>
                                        <p:tgtEl>
                                          <p:spTgt spid="5754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75491">
                                            <p:txEl>
                                              <p:pRg st="4" end="4"/>
                                            </p:txEl>
                                          </p:spTgt>
                                        </p:tgtEl>
                                        <p:attrNameLst>
                                          <p:attrName>style.visibility</p:attrName>
                                        </p:attrNameLst>
                                      </p:cBhvr>
                                      <p:to>
                                        <p:strVal val="visible"/>
                                      </p:to>
                                    </p:set>
                                    <p:animEffect transition="in" filter="wipe(left)">
                                      <p:cBhvr>
                                        <p:cTn id="27" dur="500"/>
                                        <p:tgtEl>
                                          <p:spTgt spid="57549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75491">
                                            <p:txEl>
                                              <p:pRg st="5" end="5"/>
                                            </p:txEl>
                                          </p:spTgt>
                                        </p:tgtEl>
                                        <p:attrNameLst>
                                          <p:attrName>style.visibility</p:attrName>
                                        </p:attrNameLst>
                                      </p:cBhvr>
                                      <p:to>
                                        <p:strVal val="visible"/>
                                      </p:to>
                                    </p:set>
                                    <p:animEffect transition="in" filter="wipe(left)">
                                      <p:cBhvr>
                                        <p:cTn id="32" dur="500"/>
                                        <p:tgtEl>
                                          <p:spTgt spid="5754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616710" name="Straight Connector 86"/>
          <p:cNvCxnSpPr>
            <a:cxnSpLocks noChangeShapeType="1"/>
          </p:cNvCxnSpPr>
          <p:nvPr/>
        </p:nvCxnSpPr>
        <p:spPr bwMode="auto">
          <a:xfrm>
            <a:off x="7239000" y="4278015"/>
            <a:ext cx="838200" cy="1588"/>
          </a:xfrm>
          <a:prstGeom prst="line">
            <a:avLst/>
          </a:prstGeom>
          <a:noFill/>
          <a:ln w="22225">
            <a:solidFill>
              <a:srgbClr val="9C9C9C"/>
            </a:solidFill>
            <a:prstDash val="sysDot"/>
            <a:round/>
            <a:headEnd/>
            <a:tailEnd type="none" w="med" len="lg"/>
          </a:ln>
        </p:spPr>
      </p:cxnSp>
      <p:cxnSp>
        <p:nvCxnSpPr>
          <p:cNvPr id="616711" name="Straight Connector 86"/>
          <p:cNvCxnSpPr>
            <a:cxnSpLocks noChangeShapeType="1"/>
          </p:cNvCxnSpPr>
          <p:nvPr/>
        </p:nvCxnSpPr>
        <p:spPr bwMode="auto">
          <a:xfrm>
            <a:off x="7239000" y="3271540"/>
            <a:ext cx="1524000" cy="1588"/>
          </a:xfrm>
          <a:prstGeom prst="line">
            <a:avLst/>
          </a:prstGeom>
          <a:noFill/>
          <a:ln w="22225">
            <a:solidFill>
              <a:srgbClr val="9C9C9C"/>
            </a:solidFill>
            <a:prstDash val="sysDot"/>
            <a:round/>
            <a:headEnd/>
            <a:tailEnd type="none" w="med" len="lg"/>
          </a:ln>
        </p:spPr>
      </p:cxnSp>
      <p:cxnSp>
        <p:nvCxnSpPr>
          <p:cNvPr id="616712" name="Straight Connector 86"/>
          <p:cNvCxnSpPr>
            <a:cxnSpLocks noChangeShapeType="1"/>
          </p:cNvCxnSpPr>
          <p:nvPr/>
        </p:nvCxnSpPr>
        <p:spPr bwMode="auto">
          <a:xfrm>
            <a:off x="8077200" y="4325640"/>
            <a:ext cx="0" cy="685800"/>
          </a:xfrm>
          <a:prstGeom prst="line">
            <a:avLst/>
          </a:prstGeom>
          <a:noFill/>
          <a:ln w="22225">
            <a:solidFill>
              <a:srgbClr val="9C9C9C"/>
            </a:solidFill>
            <a:prstDash val="sysDot"/>
            <a:round/>
            <a:headEnd/>
            <a:tailEnd type="none" w="med" len="lg"/>
          </a:ln>
        </p:spPr>
      </p:cxnSp>
      <p:cxnSp>
        <p:nvCxnSpPr>
          <p:cNvPr id="616713" name="Straight Connector 86"/>
          <p:cNvCxnSpPr>
            <a:cxnSpLocks noChangeShapeType="1"/>
          </p:cNvCxnSpPr>
          <p:nvPr/>
        </p:nvCxnSpPr>
        <p:spPr bwMode="auto">
          <a:xfrm>
            <a:off x="8796338" y="3335040"/>
            <a:ext cx="0" cy="1676400"/>
          </a:xfrm>
          <a:prstGeom prst="line">
            <a:avLst/>
          </a:prstGeom>
          <a:noFill/>
          <a:ln w="22225">
            <a:solidFill>
              <a:srgbClr val="9C9C9C"/>
            </a:solidFill>
            <a:prstDash val="sysDot"/>
            <a:round/>
            <a:headEnd/>
            <a:tailEnd type="none" w="med" len="lg"/>
          </a:ln>
        </p:spPr>
      </p:cxnSp>
      <p:cxnSp>
        <p:nvCxnSpPr>
          <p:cNvPr id="616706" name="Straight Connector 86"/>
          <p:cNvCxnSpPr>
            <a:cxnSpLocks noChangeShapeType="1"/>
          </p:cNvCxnSpPr>
          <p:nvPr/>
        </p:nvCxnSpPr>
        <p:spPr bwMode="auto">
          <a:xfrm>
            <a:off x="4191000" y="4278015"/>
            <a:ext cx="2514600" cy="4763"/>
          </a:xfrm>
          <a:prstGeom prst="line">
            <a:avLst/>
          </a:prstGeom>
          <a:noFill/>
          <a:ln w="22225">
            <a:solidFill>
              <a:srgbClr val="9C9C9C"/>
            </a:solidFill>
            <a:prstDash val="sysDot"/>
            <a:round/>
            <a:headEnd/>
            <a:tailEnd type="none" w="med" len="lg"/>
          </a:ln>
        </p:spPr>
      </p:cxnSp>
      <p:cxnSp>
        <p:nvCxnSpPr>
          <p:cNvPr id="616707" name="Straight Connector 86"/>
          <p:cNvCxnSpPr>
            <a:cxnSpLocks noChangeShapeType="1"/>
          </p:cNvCxnSpPr>
          <p:nvPr/>
        </p:nvCxnSpPr>
        <p:spPr bwMode="auto">
          <a:xfrm>
            <a:off x="4191000" y="3271540"/>
            <a:ext cx="2514600" cy="3175"/>
          </a:xfrm>
          <a:prstGeom prst="line">
            <a:avLst/>
          </a:prstGeom>
          <a:noFill/>
          <a:ln w="22225">
            <a:solidFill>
              <a:srgbClr val="9C9C9C"/>
            </a:solidFill>
            <a:prstDash val="sysDot"/>
            <a:round/>
            <a:headEnd/>
            <a:tailEnd type="none" w="med" len="lg"/>
          </a:ln>
        </p:spPr>
      </p:cxnSp>
      <p:cxnSp>
        <p:nvCxnSpPr>
          <p:cNvPr id="616708" name="Straight Connector 86"/>
          <p:cNvCxnSpPr>
            <a:cxnSpLocks noChangeShapeType="1"/>
          </p:cNvCxnSpPr>
          <p:nvPr/>
        </p:nvCxnSpPr>
        <p:spPr bwMode="auto">
          <a:xfrm>
            <a:off x="4618038" y="4249440"/>
            <a:ext cx="0" cy="762000"/>
          </a:xfrm>
          <a:prstGeom prst="line">
            <a:avLst/>
          </a:prstGeom>
          <a:noFill/>
          <a:ln w="22225">
            <a:solidFill>
              <a:srgbClr val="9C9C9C"/>
            </a:solidFill>
            <a:prstDash val="sysDot"/>
            <a:round/>
            <a:headEnd/>
            <a:tailEnd type="none" w="med" len="lg"/>
          </a:ln>
        </p:spPr>
      </p:cxnSp>
      <p:cxnSp>
        <p:nvCxnSpPr>
          <p:cNvPr id="616709" name="Straight Connector 86"/>
          <p:cNvCxnSpPr>
            <a:cxnSpLocks noChangeShapeType="1"/>
          </p:cNvCxnSpPr>
          <p:nvPr/>
        </p:nvCxnSpPr>
        <p:spPr bwMode="auto">
          <a:xfrm>
            <a:off x="5267325" y="3258840"/>
            <a:ext cx="0" cy="1752600"/>
          </a:xfrm>
          <a:prstGeom prst="line">
            <a:avLst/>
          </a:prstGeom>
          <a:noFill/>
          <a:ln w="22225">
            <a:solidFill>
              <a:srgbClr val="9C9C9C"/>
            </a:solidFill>
            <a:prstDash val="sysDot"/>
            <a:round/>
            <a:headEnd/>
            <a:tailEnd type="none" w="med" len="lg"/>
          </a:ln>
        </p:spPr>
      </p:cxnSp>
      <p:cxnSp>
        <p:nvCxnSpPr>
          <p:cNvPr id="616702" name="Straight Connector 86"/>
          <p:cNvCxnSpPr>
            <a:cxnSpLocks noChangeShapeType="1"/>
          </p:cNvCxnSpPr>
          <p:nvPr/>
        </p:nvCxnSpPr>
        <p:spPr bwMode="auto">
          <a:xfrm>
            <a:off x="1143000" y="4278015"/>
            <a:ext cx="2514600" cy="4763"/>
          </a:xfrm>
          <a:prstGeom prst="line">
            <a:avLst/>
          </a:prstGeom>
          <a:noFill/>
          <a:ln w="22225">
            <a:solidFill>
              <a:srgbClr val="9C9C9C"/>
            </a:solidFill>
            <a:prstDash val="sysDot"/>
            <a:round/>
            <a:headEnd/>
            <a:tailEnd type="none" w="med" len="lg"/>
          </a:ln>
        </p:spPr>
      </p:cxnSp>
      <p:cxnSp>
        <p:nvCxnSpPr>
          <p:cNvPr id="616703" name="Straight Connector 86"/>
          <p:cNvCxnSpPr>
            <a:cxnSpLocks noChangeShapeType="1"/>
          </p:cNvCxnSpPr>
          <p:nvPr/>
        </p:nvCxnSpPr>
        <p:spPr bwMode="auto">
          <a:xfrm>
            <a:off x="1143000" y="3271540"/>
            <a:ext cx="2514600" cy="3175"/>
          </a:xfrm>
          <a:prstGeom prst="line">
            <a:avLst/>
          </a:prstGeom>
          <a:noFill/>
          <a:ln w="22225">
            <a:solidFill>
              <a:srgbClr val="9C9C9C"/>
            </a:solidFill>
            <a:prstDash val="sysDot"/>
            <a:round/>
            <a:headEnd/>
            <a:tailEnd type="none" w="med" len="lg"/>
          </a:ln>
        </p:spPr>
      </p:cxnSp>
      <p:cxnSp>
        <p:nvCxnSpPr>
          <p:cNvPr id="616705" name="Straight Connector 86"/>
          <p:cNvCxnSpPr>
            <a:cxnSpLocks noChangeShapeType="1"/>
          </p:cNvCxnSpPr>
          <p:nvPr/>
        </p:nvCxnSpPr>
        <p:spPr bwMode="auto">
          <a:xfrm>
            <a:off x="2133600" y="4249440"/>
            <a:ext cx="0" cy="762000"/>
          </a:xfrm>
          <a:prstGeom prst="line">
            <a:avLst/>
          </a:prstGeom>
          <a:noFill/>
          <a:ln w="22225">
            <a:solidFill>
              <a:srgbClr val="9C9C9C"/>
            </a:solidFill>
            <a:prstDash val="sysDot"/>
            <a:round/>
            <a:headEnd/>
            <a:tailEnd type="none" w="med" len="lg"/>
          </a:ln>
        </p:spPr>
      </p:cxnSp>
      <p:sp>
        <p:nvSpPr>
          <p:cNvPr id="616450" name="Rectangle 2"/>
          <p:cNvSpPr>
            <a:spLocks noGrp="1" noRot="1" noChangeArrowheads="1"/>
          </p:cNvSpPr>
          <p:nvPr>
            <p:ph type="title"/>
          </p:nvPr>
        </p:nvSpPr>
        <p:spPr>
          <a:xfrm>
            <a:off x="899592" y="60325"/>
            <a:ext cx="8155508" cy="555625"/>
          </a:xfrm>
        </p:spPr>
        <p:txBody>
          <a:bodyPr/>
          <a:lstStyle/>
          <a:p>
            <a:r>
              <a:rPr lang="en-US" sz="2800" dirty="0"/>
              <a:t>Individual Supply Curve and the Market Supply Curve</a:t>
            </a:r>
          </a:p>
        </p:txBody>
      </p:sp>
      <p:sp>
        <p:nvSpPr>
          <p:cNvPr id="616493" name="Text Box 45"/>
          <p:cNvSpPr txBox="1">
            <a:spLocks noChangeArrowheads="1"/>
          </p:cNvSpPr>
          <p:nvPr/>
        </p:nvSpPr>
        <p:spPr bwMode="auto">
          <a:xfrm>
            <a:off x="920750" y="764704"/>
            <a:ext cx="8010525" cy="830997"/>
          </a:xfrm>
          <a:prstGeom prst="rect">
            <a:avLst/>
          </a:prstGeom>
          <a:solidFill>
            <a:schemeClr val="accent5">
              <a:lumMod val="20000"/>
              <a:lumOff val="80000"/>
            </a:schemeClr>
          </a:solidFill>
          <a:ln w="25400" algn="ctr">
            <a:noFill/>
            <a:prstDash val="sysDot"/>
            <a:miter lim="800000"/>
            <a:headEnd/>
            <a:tailEnd type="none" w="med" len="lg"/>
          </a:ln>
          <a:effectLst/>
        </p:spPr>
        <p:txBody>
          <a:bodyPr wrap="square">
            <a:spAutoFit/>
          </a:bodyPr>
          <a:lstStyle/>
          <a:p>
            <a:pPr marL="1588" indent="-1588" algn="ctr"/>
            <a:r>
              <a:rPr lang="en-US" sz="2400" dirty="0"/>
              <a:t>The market supply curve is the </a:t>
            </a:r>
            <a:r>
              <a:rPr lang="en-US" sz="2400" i="1" dirty="0"/>
              <a:t>horizontal sum </a:t>
            </a:r>
            <a:r>
              <a:rPr lang="en-US" sz="2400" dirty="0"/>
              <a:t>of the individual supply curves of all firms in that market.</a:t>
            </a:r>
          </a:p>
        </p:txBody>
      </p:sp>
      <p:sp>
        <p:nvSpPr>
          <p:cNvPr id="616504" name="Rectangle 56"/>
          <p:cNvSpPr>
            <a:spLocks noChangeArrowheads="1"/>
          </p:cNvSpPr>
          <p:nvPr/>
        </p:nvSpPr>
        <p:spPr bwMode="auto">
          <a:xfrm>
            <a:off x="2233613" y="3030240"/>
            <a:ext cx="110608" cy="200055"/>
          </a:xfrm>
          <a:prstGeom prst="rect">
            <a:avLst/>
          </a:prstGeom>
          <a:noFill/>
          <a:ln w="9525">
            <a:noFill/>
            <a:miter lim="800000"/>
            <a:headEnd/>
            <a:tailEnd/>
          </a:ln>
        </p:spPr>
        <p:txBody>
          <a:bodyPr wrap="none" lIns="0" tIns="0" rIns="0" bIns="0">
            <a:spAutoFit/>
          </a:bodyPr>
          <a:lstStyle/>
          <a:p>
            <a:pPr marL="1588" indent="-1588"/>
            <a:r>
              <a:rPr lang="en-US" sz="1300" i="1" dirty="0">
                <a:solidFill>
                  <a:srgbClr val="000000"/>
                </a:solidFill>
                <a:latin typeface="Myriad Roman" charset="0"/>
              </a:rPr>
              <a:t>S</a:t>
            </a:r>
            <a:endParaRPr lang="en-US" i="1" dirty="0"/>
          </a:p>
        </p:txBody>
      </p:sp>
      <p:sp>
        <p:nvSpPr>
          <p:cNvPr id="616505" name="Rectangle 57"/>
          <p:cNvSpPr>
            <a:spLocks noChangeArrowheads="1"/>
          </p:cNvSpPr>
          <p:nvPr/>
        </p:nvSpPr>
        <p:spPr bwMode="auto">
          <a:xfrm>
            <a:off x="2311400" y="3117553"/>
            <a:ext cx="250068" cy="138499"/>
          </a:xfrm>
          <a:prstGeom prst="rect">
            <a:avLst/>
          </a:prstGeom>
          <a:noFill/>
          <a:ln w="9525">
            <a:noFill/>
            <a:miter lim="800000"/>
            <a:headEnd/>
            <a:tailEnd/>
          </a:ln>
        </p:spPr>
        <p:txBody>
          <a:bodyPr wrap="none" lIns="0" tIns="0" rIns="0" bIns="0">
            <a:spAutoFit/>
          </a:bodyPr>
          <a:lstStyle/>
          <a:p>
            <a:pPr marL="1588" indent="-1588"/>
            <a:r>
              <a:rPr lang="en-US" sz="900" dirty="0" smtClean="0">
                <a:solidFill>
                  <a:srgbClr val="000000"/>
                </a:solidFill>
                <a:latin typeface="Myriad Roman" charset="0"/>
              </a:rPr>
              <a:t>Silva</a:t>
            </a:r>
            <a:endParaRPr lang="en-US" dirty="0"/>
          </a:p>
        </p:txBody>
      </p:sp>
      <p:sp>
        <p:nvSpPr>
          <p:cNvPr id="616506" name="Rectangle 58"/>
          <p:cNvSpPr>
            <a:spLocks noChangeArrowheads="1"/>
          </p:cNvSpPr>
          <p:nvPr/>
        </p:nvSpPr>
        <p:spPr bwMode="auto">
          <a:xfrm>
            <a:off x="4751388" y="3039765"/>
            <a:ext cx="110608" cy="200055"/>
          </a:xfrm>
          <a:prstGeom prst="rect">
            <a:avLst/>
          </a:prstGeom>
          <a:noFill/>
          <a:ln w="9525">
            <a:noFill/>
            <a:miter lim="800000"/>
            <a:headEnd/>
            <a:tailEnd/>
          </a:ln>
        </p:spPr>
        <p:txBody>
          <a:bodyPr wrap="none" lIns="0" tIns="0" rIns="0" bIns="0">
            <a:spAutoFit/>
          </a:bodyPr>
          <a:lstStyle/>
          <a:p>
            <a:pPr marL="1588" indent="-1588"/>
            <a:r>
              <a:rPr lang="en-US" sz="1300" i="1" dirty="0">
                <a:solidFill>
                  <a:srgbClr val="000000"/>
                </a:solidFill>
                <a:latin typeface="Myriad Roman" charset="0"/>
              </a:rPr>
              <a:t>S</a:t>
            </a:r>
            <a:endParaRPr lang="en-US" i="1" dirty="0"/>
          </a:p>
        </p:txBody>
      </p:sp>
      <p:sp>
        <p:nvSpPr>
          <p:cNvPr id="616507" name="Rectangle 59"/>
          <p:cNvSpPr>
            <a:spLocks noChangeArrowheads="1"/>
          </p:cNvSpPr>
          <p:nvPr/>
        </p:nvSpPr>
        <p:spPr bwMode="auto">
          <a:xfrm>
            <a:off x="4827588" y="3127078"/>
            <a:ext cx="153888" cy="138499"/>
          </a:xfrm>
          <a:prstGeom prst="rect">
            <a:avLst/>
          </a:prstGeom>
          <a:noFill/>
          <a:ln w="9525">
            <a:noFill/>
            <a:miter lim="800000"/>
            <a:headEnd/>
            <a:tailEnd/>
          </a:ln>
        </p:spPr>
        <p:txBody>
          <a:bodyPr wrap="none" lIns="0" tIns="0" rIns="0" bIns="0">
            <a:spAutoFit/>
          </a:bodyPr>
          <a:lstStyle/>
          <a:p>
            <a:pPr marL="1588" indent="-1588"/>
            <a:r>
              <a:rPr lang="en-US" sz="900" dirty="0" smtClean="0">
                <a:solidFill>
                  <a:srgbClr val="000000"/>
                </a:solidFill>
                <a:latin typeface="Myriad Roman" charset="0"/>
              </a:rPr>
              <a:t>Liu</a:t>
            </a:r>
            <a:endParaRPr lang="en-US" dirty="0"/>
          </a:p>
        </p:txBody>
      </p:sp>
      <p:sp>
        <p:nvSpPr>
          <p:cNvPr id="616508" name="Line 60"/>
          <p:cNvSpPr>
            <a:spLocks noChangeShapeType="1"/>
          </p:cNvSpPr>
          <p:nvPr/>
        </p:nvSpPr>
        <p:spPr bwMode="auto">
          <a:xfrm>
            <a:off x="971550" y="4268490"/>
            <a:ext cx="109538" cy="0"/>
          </a:xfrm>
          <a:prstGeom prst="line">
            <a:avLst/>
          </a:prstGeom>
          <a:noFill/>
          <a:ln w="9525">
            <a:solidFill>
              <a:srgbClr val="000000"/>
            </a:solidFill>
            <a:miter lim="800000"/>
            <a:headEnd/>
            <a:tailEnd/>
          </a:ln>
        </p:spPr>
        <p:txBody>
          <a:bodyPr/>
          <a:lstStyle/>
          <a:p>
            <a:endParaRPr lang="en-US" dirty="0"/>
          </a:p>
        </p:txBody>
      </p:sp>
      <p:sp>
        <p:nvSpPr>
          <p:cNvPr id="616509" name="Line 61"/>
          <p:cNvSpPr>
            <a:spLocks noChangeShapeType="1"/>
          </p:cNvSpPr>
          <p:nvPr/>
        </p:nvSpPr>
        <p:spPr bwMode="auto">
          <a:xfrm flipV="1">
            <a:off x="1558925" y="5090815"/>
            <a:ext cx="0" cy="109538"/>
          </a:xfrm>
          <a:prstGeom prst="line">
            <a:avLst/>
          </a:prstGeom>
          <a:noFill/>
          <a:ln w="9525">
            <a:solidFill>
              <a:srgbClr val="000000"/>
            </a:solidFill>
            <a:miter lim="800000"/>
            <a:headEnd/>
            <a:tailEnd/>
          </a:ln>
        </p:spPr>
        <p:txBody>
          <a:bodyPr/>
          <a:lstStyle/>
          <a:p>
            <a:endParaRPr lang="en-US" dirty="0"/>
          </a:p>
        </p:txBody>
      </p:sp>
      <p:sp>
        <p:nvSpPr>
          <p:cNvPr id="616510" name="Line 62"/>
          <p:cNvSpPr>
            <a:spLocks noChangeShapeType="1"/>
          </p:cNvSpPr>
          <p:nvPr/>
        </p:nvSpPr>
        <p:spPr bwMode="auto">
          <a:xfrm flipV="1">
            <a:off x="2146300" y="5090815"/>
            <a:ext cx="0" cy="109538"/>
          </a:xfrm>
          <a:prstGeom prst="line">
            <a:avLst/>
          </a:prstGeom>
          <a:noFill/>
          <a:ln w="9525">
            <a:solidFill>
              <a:srgbClr val="000000"/>
            </a:solidFill>
            <a:miter lim="800000"/>
            <a:headEnd/>
            <a:tailEnd/>
          </a:ln>
        </p:spPr>
        <p:txBody>
          <a:bodyPr/>
          <a:lstStyle/>
          <a:p>
            <a:endParaRPr lang="en-US" dirty="0"/>
          </a:p>
        </p:txBody>
      </p:sp>
      <p:sp>
        <p:nvSpPr>
          <p:cNvPr id="616511" name="Line 63"/>
          <p:cNvSpPr>
            <a:spLocks noChangeShapeType="1"/>
          </p:cNvSpPr>
          <p:nvPr/>
        </p:nvSpPr>
        <p:spPr bwMode="auto">
          <a:xfrm flipV="1">
            <a:off x="2730500" y="5090815"/>
            <a:ext cx="0" cy="109538"/>
          </a:xfrm>
          <a:prstGeom prst="line">
            <a:avLst/>
          </a:prstGeom>
          <a:noFill/>
          <a:ln w="9525">
            <a:solidFill>
              <a:srgbClr val="000000"/>
            </a:solidFill>
            <a:miter lim="800000"/>
            <a:headEnd/>
            <a:tailEnd/>
          </a:ln>
        </p:spPr>
        <p:txBody>
          <a:bodyPr/>
          <a:lstStyle/>
          <a:p>
            <a:endParaRPr lang="en-US" dirty="0"/>
          </a:p>
        </p:txBody>
      </p:sp>
      <p:sp>
        <p:nvSpPr>
          <p:cNvPr id="616512" name="Line 64"/>
          <p:cNvSpPr>
            <a:spLocks noChangeShapeType="1"/>
          </p:cNvSpPr>
          <p:nvPr/>
        </p:nvSpPr>
        <p:spPr bwMode="auto">
          <a:xfrm flipV="1">
            <a:off x="4632325" y="5090815"/>
            <a:ext cx="0" cy="109538"/>
          </a:xfrm>
          <a:prstGeom prst="line">
            <a:avLst/>
          </a:prstGeom>
          <a:noFill/>
          <a:ln w="9525">
            <a:solidFill>
              <a:srgbClr val="000000"/>
            </a:solidFill>
            <a:miter lim="800000"/>
            <a:headEnd/>
            <a:tailEnd/>
          </a:ln>
        </p:spPr>
        <p:txBody>
          <a:bodyPr/>
          <a:lstStyle/>
          <a:p>
            <a:endParaRPr lang="en-US" dirty="0"/>
          </a:p>
        </p:txBody>
      </p:sp>
      <p:sp>
        <p:nvSpPr>
          <p:cNvPr id="616513" name="Line 65"/>
          <p:cNvSpPr>
            <a:spLocks noChangeShapeType="1"/>
          </p:cNvSpPr>
          <p:nvPr/>
        </p:nvSpPr>
        <p:spPr bwMode="auto">
          <a:xfrm flipV="1">
            <a:off x="5275263" y="5090815"/>
            <a:ext cx="0" cy="109538"/>
          </a:xfrm>
          <a:prstGeom prst="line">
            <a:avLst/>
          </a:prstGeom>
          <a:noFill/>
          <a:ln w="9525">
            <a:solidFill>
              <a:srgbClr val="000000"/>
            </a:solidFill>
            <a:miter lim="800000"/>
            <a:headEnd/>
            <a:tailEnd/>
          </a:ln>
        </p:spPr>
        <p:txBody>
          <a:bodyPr/>
          <a:lstStyle/>
          <a:p>
            <a:endParaRPr lang="en-US" dirty="0"/>
          </a:p>
        </p:txBody>
      </p:sp>
      <p:sp>
        <p:nvSpPr>
          <p:cNvPr id="616514" name="Rectangle 66"/>
          <p:cNvSpPr>
            <a:spLocks noChangeArrowheads="1"/>
          </p:cNvSpPr>
          <p:nvPr/>
        </p:nvSpPr>
        <p:spPr bwMode="auto">
          <a:xfrm>
            <a:off x="4592638" y="5246390"/>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616515" name="Rectangle 67"/>
          <p:cNvSpPr>
            <a:spLocks noChangeArrowheads="1"/>
          </p:cNvSpPr>
          <p:nvPr/>
        </p:nvSpPr>
        <p:spPr bwMode="auto">
          <a:xfrm>
            <a:off x="5235575" y="5246390"/>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2</a:t>
            </a:r>
            <a:endParaRPr lang="en-US" dirty="0"/>
          </a:p>
        </p:txBody>
      </p:sp>
      <p:sp>
        <p:nvSpPr>
          <p:cNvPr id="616516" name="Rectangle 68"/>
          <p:cNvSpPr>
            <a:spLocks noChangeArrowheads="1"/>
          </p:cNvSpPr>
          <p:nvPr/>
        </p:nvSpPr>
        <p:spPr bwMode="auto">
          <a:xfrm>
            <a:off x="8043863" y="5246390"/>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3</a:t>
            </a:r>
            <a:endParaRPr lang="en-US" dirty="0"/>
          </a:p>
        </p:txBody>
      </p:sp>
      <p:sp>
        <p:nvSpPr>
          <p:cNvPr id="616517" name="Rectangle 69"/>
          <p:cNvSpPr>
            <a:spLocks noChangeArrowheads="1"/>
          </p:cNvSpPr>
          <p:nvPr/>
        </p:nvSpPr>
        <p:spPr bwMode="auto">
          <a:xfrm>
            <a:off x="7327900" y="5246390"/>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616518" name="Rectangle 70"/>
          <p:cNvSpPr>
            <a:spLocks noChangeArrowheads="1"/>
          </p:cNvSpPr>
          <p:nvPr/>
        </p:nvSpPr>
        <p:spPr bwMode="auto">
          <a:xfrm>
            <a:off x="7686675" y="5246390"/>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2</a:t>
            </a:r>
            <a:endParaRPr lang="en-US" dirty="0"/>
          </a:p>
        </p:txBody>
      </p:sp>
      <p:sp>
        <p:nvSpPr>
          <p:cNvPr id="616519" name="Rectangle 71"/>
          <p:cNvSpPr>
            <a:spLocks noChangeArrowheads="1"/>
          </p:cNvSpPr>
          <p:nvPr/>
        </p:nvSpPr>
        <p:spPr bwMode="auto">
          <a:xfrm>
            <a:off x="2106613" y="5246390"/>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2</a:t>
            </a:r>
            <a:endParaRPr lang="en-US" dirty="0"/>
          </a:p>
        </p:txBody>
      </p:sp>
      <p:sp>
        <p:nvSpPr>
          <p:cNvPr id="616520" name="Rectangle 72"/>
          <p:cNvSpPr>
            <a:spLocks noChangeArrowheads="1"/>
          </p:cNvSpPr>
          <p:nvPr/>
        </p:nvSpPr>
        <p:spPr bwMode="auto">
          <a:xfrm>
            <a:off x="2693988" y="5246390"/>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3</a:t>
            </a:r>
            <a:endParaRPr lang="en-US" dirty="0"/>
          </a:p>
        </p:txBody>
      </p:sp>
      <p:sp>
        <p:nvSpPr>
          <p:cNvPr id="616521" name="Rectangle 73"/>
          <p:cNvSpPr>
            <a:spLocks noChangeArrowheads="1"/>
          </p:cNvSpPr>
          <p:nvPr/>
        </p:nvSpPr>
        <p:spPr bwMode="auto">
          <a:xfrm>
            <a:off x="1520825" y="5246390"/>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616522" name="Rectangle 74"/>
          <p:cNvSpPr>
            <a:spLocks noChangeArrowheads="1"/>
          </p:cNvSpPr>
          <p:nvPr/>
        </p:nvSpPr>
        <p:spPr bwMode="auto">
          <a:xfrm>
            <a:off x="8401050" y="5246390"/>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4</a:t>
            </a:r>
            <a:endParaRPr lang="en-US" dirty="0"/>
          </a:p>
        </p:txBody>
      </p:sp>
      <p:sp>
        <p:nvSpPr>
          <p:cNvPr id="616523" name="Rectangle 75"/>
          <p:cNvSpPr>
            <a:spLocks noChangeArrowheads="1"/>
          </p:cNvSpPr>
          <p:nvPr/>
        </p:nvSpPr>
        <p:spPr bwMode="auto">
          <a:xfrm>
            <a:off x="8759825" y="5246390"/>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5</a:t>
            </a:r>
            <a:endParaRPr lang="en-US" dirty="0"/>
          </a:p>
        </p:txBody>
      </p:sp>
      <p:sp>
        <p:nvSpPr>
          <p:cNvPr id="616524" name="Rectangle 76"/>
          <p:cNvSpPr>
            <a:spLocks noChangeArrowheads="1"/>
          </p:cNvSpPr>
          <p:nvPr/>
        </p:nvSpPr>
        <p:spPr bwMode="auto">
          <a:xfrm>
            <a:off x="6875463" y="5246390"/>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0</a:t>
            </a:r>
            <a:endParaRPr lang="en-US" dirty="0"/>
          </a:p>
        </p:txBody>
      </p:sp>
      <p:sp>
        <p:nvSpPr>
          <p:cNvPr id="616525" name="Rectangle 77"/>
          <p:cNvSpPr>
            <a:spLocks noChangeArrowheads="1"/>
          </p:cNvSpPr>
          <p:nvPr/>
        </p:nvSpPr>
        <p:spPr bwMode="auto">
          <a:xfrm>
            <a:off x="836613" y="5246390"/>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0</a:t>
            </a:r>
            <a:endParaRPr lang="en-US" dirty="0"/>
          </a:p>
        </p:txBody>
      </p:sp>
      <p:sp>
        <p:nvSpPr>
          <p:cNvPr id="616526" name="Rectangle 78"/>
          <p:cNvSpPr>
            <a:spLocks noChangeArrowheads="1"/>
          </p:cNvSpPr>
          <p:nvPr/>
        </p:nvSpPr>
        <p:spPr bwMode="auto">
          <a:xfrm>
            <a:off x="3838575" y="5246390"/>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0</a:t>
            </a:r>
            <a:endParaRPr lang="en-US" dirty="0"/>
          </a:p>
        </p:txBody>
      </p:sp>
      <p:sp>
        <p:nvSpPr>
          <p:cNvPr id="616527" name="Line 79"/>
          <p:cNvSpPr>
            <a:spLocks noChangeShapeType="1"/>
          </p:cNvSpPr>
          <p:nvPr/>
        </p:nvSpPr>
        <p:spPr bwMode="auto">
          <a:xfrm>
            <a:off x="971550" y="3276303"/>
            <a:ext cx="109538" cy="0"/>
          </a:xfrm>
          <a:prstGeom prst="line">
            <a:avLst/>
          </a:prstGeom>
          <a:noFill/>
          <a:ln w="9525">
            <a:solidFill>
              <a:srgbClr val="000000"/>
            </a:solidFill>
            <a:miter lim="800000"/>
            <a:headEnd/>
            <a:tailEnd/>
          </a:ln>
        </p:spPr>
        <p:txBody>
          <a:bodyPr/>
          <a:lstStyle/>
          <a:p>
            <a:endParaRPr lang="en-US" dirty="0"/>
          </a:p>
        </p:txBody>
      </p:sp>
      <p:sp>
        <p:nvSpPr>
          <p:cNvPr id="616528" name="Line 80"/>
          <p:cNvSpPr>
            <a:spLocks noChangeShapeType="1"/>
          </p:cNvSpPr>
          <p:nvPr/>
        </p:nvSpPr>
        <p:spPr bwMode="auto">
          <a:xfrm>
            <a:off x="3975100" y="4268490"/>
            <a:ext cx="109538" cy="0"/>
          </a:xfrm>
          <a:prstGeom prst="line">
            <a:avLst/>
          </a:prstGeom>
          <a:noFill/>
          <a:ln w="9525">
            <a:solidFill>
              <a:srgbClr val="000000"/>
            </a:solidFill>
            <a:miter lim="800000"/>
            <a:headEnd/>
            <a:tailEnd/>
          </a:ln>
        </p:spPr>
        <p:txBody>
          <a:bodyPr/>
          <a:lstStyle/>
          <a:p>
            <a:endParaRPr lang="en-US" dirty="0"/>
          </a:p>
        </p:txBody>
      </p:sp>
      <p:sp>
        <p:nvSpPr>
          <p:cNvPr id="616529" name="Line 81"/>
          <p:cNvSpPr>
            <a:spLocks noChangeShapeType="1"/>
          </p:cNvSpPr>
          <p:nvPr/>
        </p:nvSpPr>
        <p:spPr bwMode="auto">
          <a:xfrm>
            <a:off x="3975100" y="3276303"/>
            <a:ext cx="109538" cy="0"/>
          </a:xfrm>
          <a:prstGeom prst="line">
            <a:avLst/>
          </a:prstGeom>
          <a:noFill/>
          <a:ln w="9525">
            <a:solidFill>
              <a:srgbClr val="000000"/>
            </a:solidFill>
            <a:miter lim="800000"/>
            <a:headEnd/>
            <a:tailEnd/>
          </a:ln>
        </p:spPr>
        <p:txBody>
          <a:bodyPr/>
          <a:lstStyle/>
          <a:p>
            <a:endParaRPr lang="en-US" dirty="0"/>
          </a:p>
        </p:txBody>
      </p:sp>
      <p:sp>
        <p:nvSpPr>
          <p:cNvPr id="616530" name="Line 82"/>
          <p:cNvSpPr>
            <a:spLocks noChangeShapeType="1"/>
          </p:cNvSpPr>
          <p:nvPr/>
        </p:nvSpPr>
        <p:spPr bwMode="auto">
          <a:xfrm>
            <a:off x="7005638" y="4268490"/>
            <a:ext cx="111125" cy="0"/>
          </a:xfrm>
          <a:prstGeom prst="line">
            <a:avLst/>
          </a:prstGeom>
          <a:noFill/>
          <a:ln w="9525">
            <a:solidFill>
              <a:srgbClr val="000000"/>
            </a:solidFill>
            <a:miter lim="800000"/>
            <a:headEnd/>
            <a:tailEnd/>
          </a:ln>
        </p:spPr>
        <p:txBody>
          <a:bodyPr/>
          <a:lstStyle/>
          <a:p>
            <a:endParaRPr lang="en-US" dirty="0"/>
          </a:p>
        </p:txBody>
      </p:sp>
      <p:sp>
        <p:nvSpPr>
          <p:cNvPr id="616531" name="Line 83"/>
          <p:cNvSpPr>
            <a:spLocks noChangeShapeType="1"/>
          </p:cNvSpPr>
          <p:nvPr/>
        </p:nvSpPr>
        <p:spPr bwMode="auto">
          <a:xfrm>
            <a:off x="7005638" y="3276303"/>
            <a:ext cx="111125" cy="0"/>
          </a:xfrm>
          <a:prstGeom prst="line">
            <a:avLst/>
          </a:prstGeom>
          <a:noFill/>
          <a:ln w="9525">
            <a:solidFill>
              <a:srgbClr val="000000"/>
            </a:solidFill>
            <a:miter lim="800000"/>
            <a:headEnd/>
            <a:tailEnd/>
          </a:ln>
        </p:spPr>
        <p:txBody>
          <a:bodyPr/>
          <a:lstStyle/>
          <a:p>
            <a:endParaRPr lang="en-US" dirty="0"/>
          </a:p>
        </p:txBody>
      </p:sp>
      <p:sp>
        <p:nvSpPr>
          <p:cNvPr id="616532" name="Rectangle 84"/>
          <p:cNvSpPr>
            <a:spLocks noChangeArrowheads="1"/>
          </p:cNvSpPr>
          <p:nvPr/>
        </p:nvSpPr>
        <p:spPr bwMode="auto">
          <a:xfrm>
            <a:off x="6800850" y="3185815"/>
            <a:ext cx="168275"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$2</a:t>
            </a:r>
            <a:endParaRPr lang="en-US" dirty="0"/>
          </a:p>
        </p:txBody>
      </p:sp>
      <p:sp>
        <p:nvSpPr>
          <p:cNvPr id="616533" name="Rectangle 85"/>
          <p:cNvSpPr>
            <a:spLocks noChangeArrowheads="1"/>
          </p:cNvSpPr>
          <p:nvPr/>
        </p:nvSpPr>
        <p:spPr bwMode="auto">
          <a:xfrm>
            <a:off x="6875463" y="4184353"/>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616534" name="Rectangle 86"/>
          <p:cNvSpPr>
            <a:spLocks noChangeArrowheads="1"/>
          </p:cNvSpPr>
          <p:nvPr/>
        </p:nvSpPr>
        <p:spPr bwMode="auto">
          <a:xfrm>
            <a:off x="3762375" y="3185815"/>
            <a:ext cx="168275"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$2</a:t>
            </a:r>
            <a:endParaRPr lang="en-US" dirty="0"/>
          </a:p>
        </p:txBody>
      </p:sp>
      <p:sp>
        <p:nvSpPr>
          <p:cNvPr id="616535" name="Rectangle 87"/>
          <p:cNvSpPr>
            <a:spLocks noChangeArrowheads="1"/>
          </p:cNvSpPr>
          <p:nvPr/>
        </p:nvSpPr>
        <p:spPr bwMode="auto">
          <a:xfrm>
            <a:off x="3838575" y="4184353"/>
            <a:ext cx="84138"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616536" name="Rectangle 88"/>
          <p:cNvSpPr>
            <a:spLocks noChangeArrowheads="1"/>
          </p:cNvSpPr>
          <p:nvPr/>
        </p:nvSpPr>
        <p:spPr bwMode="auto">
          <a:xfrm>
            <a:off x="762000" y="3185815"/>
            <a:ext cx="168275"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$2</a:t>
            </a:r>
            <a:endParaRPr lang="en-US" dirty="0"/>
          </a:p>
        </p:txBody>
      </p:sp>
      <p:sp>
        <p:nvSpPr>
          <p:cNvPr id="616537" name="Rectangle 89"/>
          <p:cNvSpPr>
            <a:spLocks noChangeArrowheads="1"/>
          </p:cNvSpPr>
          <p:nvPr/>
        </p:nvSpPr>
        <p:spPr bwMode="auto">
          <a:xfrm>
            <a:off x="836613" y="4184353"/>
            <a:ext cx="84137" cy="146050"/>
          </a:xfrm>
          <a:prstGeom prst="rect">
            <a:avLst/>
          </a:prstGeom>
          <a:noFill/>
          <a:ln w="9525">
            <a:noFill/>
            <a:miter lim="800000"/>
            <a:headEnd/>
            <a:tailEnd/>
          </a:ln>
        </p:spPr>
        <p:txBody>
          <a:bodyPr wrap="none" lIns="0" tIns="0" rIns="0" bIns="0">
            <a:spAutoFit/>
          </a:bodyPr>
          <a:lstStyle/>
          <a:p>
            <a:pPr marL="1588" indent="-1588"/>
            <a:r>
              <a:rPr lang="en-US" sz="1200" dirty="0">
                <a:solidFill>
                  <a:srgbClr val="000000"/>
                </a:solidFill>
                <a:latin typeface="Myriad Roman" charset="0"/>
              </a:rPr>
              <a:t>1</a:t>
            </a:r>
            <a:endParaRPr lang="en-US" dirty="0"/>
          </a:p>
        </p:txBody>
      </p:sp>
      <p:sp>
        <p:nvSpPr>
          <p:cNvPr id="616558" name="Freeform 110"/>
          <p:cNvSpPr>
            <a:spLocks/>
          </p:cNvSpPr>
          <p:nvPr/>
        </p:nvSpPr>
        <p:spPr bwMode="auto">
          <a:xfrm>
            <a:off x="971550" y="2587328"/>
            <a:ext cx="1928813" cy="2608262"/>
          </a:xfrm>
          <a:custGeom>
            <a:avLst/>
            <a:gdLst/>
            <a:ahLst/>
            <a:cxnLst>
              <a:cxn ang="0">
                <a:pos x="1215" y="1643"/>
              </a:cxn>
              <a:cxn ang="0">
                <a:pos x="0" y="1643"/>
              </a:cxn>
              <a:cxn ang="0">
                <a:pos x="0" y="0"/>
              </a:cxn>
            </a:cxnLst>
            <a:rect l="0" t="0" r="r" b="b"/>
            <a:pathLst>
              <a:path w="1215" h="1643">
                <a:moveTo>
                  <a:pt x="1215" y="1643"/>
                </a:moveTo>
                <a:lnTo>
                  <a:pt x="0" y="1643"/>
                </a:lnTo>
                <a:lnTo>
                  <a:pt x="0" y="0"/>
                </a:lnTo>
              </a:path>
            </a:pathLst>
          </a:custGeom>
          <a:noFill/>
          <a:ln w="9525" cap="flat">
            <a:solidFill>
              <a:srgbClr val="000000"/>
            </a:solidFill>
            <a:prstDash val="solid"/>
            <a:miter lim="800000"/>
            <a:headEnd/>
            <a:tailEnd/>
          </a:ln>
        </p:spPr>
        <p:txBody>
          <a:bodyPr/>
          <a:lstStyle/>
          <a:p>
            <a:endParaRPr lang="en-US" dirty="0"/>
          </a:p>
        </p:txBody>
      </p:sp>
      <p:sp>
        <p:nvSpPr>
          <p:cNvPr id="616579" name="Freeform 131"/>
          <p:cNvSpPr>
            <a:spLocks/>
          </p:cNvSpPr>
          <p:nvPr/>
        </p:nvSpPr>
        <p:spPr bwMode="auto">
          <a:xfrm>
            <a:off x="7005638" y="2587328"/>
            <a:ext cx="2049462" cy="2608262"/>
          </a:xfrm>
          <a:custGeom>
            <a:avLst/>
            <a:gdLst/>
            <a:ahLst/>
            <a:cxnLst>
              <a:cxn ang="0">
                <a:pos x="1291" y="1643"/>
              </a:cxn>
              <a:cxn ang="0">
                <a:pos x="0" y="1643"/>
              </a:cxn>
              <a:cxn ang="0">
                <a:pos x="0" y="0"/>
              </a:cxn>
            </a:cxnLst>
            <a:rect l="0" t="0" r="r" b="b"/>
            <a:pathLst>
              <a:path w="1291" h="1643">
                <a:moveTo>
                  <a:pt x="1291" y="1643"/>
                </a:moveTo>
                <a:lnTo>
                  <a:pt x="0" y="1643"/>
                </a:lnTo>
                <a:lnTo>
                  <a:pt x="0" y="0"/>
                </a:lnTo>
              </a:path>
            </a:pathLst>
          </a:custGeom>
          <a:noFill/>
          <a:ln w="9525" cap="flat">
            <a:solidFill>
              <a:srgbClr val="000000"/>
            </a:solidFill>
            <a:prstDash val="solid"/>
            <a:miter lim="800000"/>
            <a:headEnd/>
            <a:tailEnd/>
          </a:ln>
        </p:spPr>
        <p:txBody>
          <a:bodyPr/>
          <a:lstStyle/>
          <a:p>
            <a:endParaRPr lang="en-US" dirty="0"/>
          </a:p>
        </p:txBody>
      </p:sp>
      <p:sp>
        <p:nvSpPr>
          <p:cNvPr id="616600" name="Freeform 152"/>
          <p:cNvSpPr>
            <a:spLocks/>
          </p:cNvSpPr>
          <p:nvPr/>
        </p:nvSpPr>
        <p:spPr bwMode="auto">
          <a:xfrm>
            <a:off x="3975100" y="2587328"/>
            <a:ext cx="1924050" cy="2608262"/>
          </a:xfrm>
          <a:custGeom>
            <a:avLst/>
            <a:gdLst/>
            <a:ahLst/>
            <a:cxnLst>
              <a:cxn ang="0">
                <a:pos x="1212" y="1643"/>
              </a:cxn>
              <a:cxn ang="0">
                <a:pos x="0" y="1643"/>
              </a:cxn>
              <a:cxn ang="0">
                <a:pos x="0" y="0"/>
              </a:cxn>
            </a:cxnLst>
            <a:rect l="0" t="0" r="r" b="b"/>
            <a:pathLst>
              <a:path w="1212" h="1643">
                <a:moveTo>
                  <a:pt x="1212" y="1643"/>
                </a:moveTo>
                <a:lnTo>
                  <a:pt x="0" y="1643"/>
                </a:lnTo>
                <a:lnTo>
                  <a:pt x="0" y="0"/>
                </a:lnTo>
              </a:path>
            </a:pathLst>
          </a:custGeom>
          <a:noFill/>
          <a:ln w="9525" cap="flat">
            <a:solidFill>
              <a:srgbClr val="000000"/>
            </a:solidFill>
            <a:prstDash val="solid"/>
            <a:miter lim="800000"/>
            <a:headEnd/>
            <a:tailEnd/>
          </a:ln>
        </p:spPr>
        <p:txBody>
          <a:bodyPr/>
          <a:lstStyle/>
          <a:p>
            <a:endParaRPr lang="en-US" dirty="0"/>
          </a:p>
        </p:txBody>
      </p:sp>
      <p:sp>
        <p:nvSpPr>
          <p:cNvPr id="616601" name="Line 153"/>
          <p:cNvSpPr>
            <a:spLocks noChangeShapeType="1"/>
          </p:cNvSpPr>
          <p:nvPr/>
        </p:nvSpPr>
        <p:spPr bwMode="auto">
          <a:xfrm>
            <a:off x="2597150" y="4438353"/>
            <a:ext cx="0" cy="0"/>
          </a:xfrm>
          <a:prstGeom prst="line">
            <a:avLst/>
          </a:prstGeom>
          <a:noFill/>
          <a:ln w="36513">
            <a:solidFill>
              <a:srgbClr val="AEC5E7"/>
            </a:solidFill>
            <a:miter lim="800000"/>
            <a:headEnd/>
            <a:tailEnd/>
          </a:ln>
        </p:spPr>
        <p:txBody>
          <a:bodyPr/>
          <a:lstStyle/>
          <a:p>
            <a:endParaRPr lang="en-US" dirty="0"/>
          </a:p>
        </p:txBody>
      </p:sp>
      <p:sp>
        <p:nvSpPr>
          <p:cNvPr id="616602" name="Line 154"/>
          <p:cNvSpPr>
            <a:spLocks noChangeShapeType="1"/>
          </p:cNvSpPr>
          <p:nvPr/>
        </p:nvSpPr>
        <p:spPr bwMode="auto">
          <a:xfrm>
            <a:off x="1581150" y="2909590"/>
            <a:ext cx="0" cy="0"/>
          </a:xfrm>
          <a:prstGeom prst="line">
            <a:avLst/>
          </a:prstGeom>
          <a:noFill/>
          <a:ln w="36513">
            <a:solidFill>
              <a:srgbClr val="AEC5E7"/>
            </a:solidFill>
            <a:miter lim="800000"/>
            <a:headEnd/>
            <a:tailEnd/>
          </a:ln>
        </p:spPr>
        <p:txBody>
          <a:bodyPr/>
          <a:lstStyle/>
          <a:p>
            <a:endParaRPr lang="en-US" dirty="0"/>
          </a:p>
        </p:txBody>
      </p:sp>
      <p:sp>
        <p:nvSpPr>
          <p:cNvPr id="616647" name="Line 199"/>
          <p:cNvSpPr>
            <a:spLocks noChangeShapeType="1"/>
          </p:cNvSpPr>
          <p:nvPr/>
        </p:nvSpPr>
        <p:spPr bwMode="auto">
          <a:xfrm flipH="1">
            <a:off x="2041525" y="3166765"/>
            <a:ext cx="752475" cy="1239838"/>
          </a:xfrm>
          <a:prstGeom prst="line">
            <a:avLst/>
          </a:prstGeom>
          <a:noFill/>
          <a:ln w="36513">
            <a:solidFill>
              <a:srgbClr val="EE313C"/>
            </a:solidFill>
            <a:miter lim="800000"/>
            <a:headEnd/>
            <a:tailEnd/>
          </a:ln>
        </p:spPr>
        <p:txBody>
          <a:bodyPr/>
          <a:lstStyle/>
          <a:p>
            <a:endParaRPr lang="en-US" dirty="0"/>
          </a:p>
        </p:txBody>
      </p:sp>
      <p:sp>
        <p:nvSpPr>
          <p:cNvPr id="616648" name="Oval 200"/>
          <p:cNvSpPr>
            <a:spLocks noChangeArrowheads="1"/>
          </p:cNvSpPr>
          <p:nvPr/>
        </p:nvSpPr>
        <p:spPr bwMode="auto">
          <a:xfrm>
            <a:off x="2082800" y="4217690"/>
            <a:ext cx="92075" cy="92075"/>
          </a:xfrm>
          <a:prstGeom prst="ellipse">
            <a:avLst/>
          </a:prstGeom>
          <a:solidFill>
            <a:srgbClr val="000000"/>
          </a:solidFill>
          <a:ln w="9525">
            <a:noFill/>
            <a:round/>
            <a:headEnd/>
            <a:tailEnd/>
          </a:ln>
        </p:spPr>
        <p:txBody>
          <a:bodyPr/>
          <a:lstStyle/>
          <a:p>
            <a:endParaRPr lang="en-US" dirty="0"/>
          </a:p>
        </p:txBody>
      </p:sp>
      <p:sp>
        <p:nvSpPr>
          <p:cNvPr id="616649" name="Oval 201"/>
          <p:cNvSpPr>
            <a:spLocks noChangeArrowheads="1"/>
          </p:cNvSpPr>
          <p:nvPr/>
        </p:nvSpPr>
        <p:spPr bwMode="auto">
          <a:xfrm>
            <a:off x="2689225" y="3225503"/>
            <a:ext cx="90488" cy="92075"/>
          </a:xfrm>
          <a:prstGeom prst="ellipse">
            <a:avLst/>
          </a:prstGeom>
          <a:solidFill>
            <a:srgbClr val="000000"/>
          </a:solidFill>
          <a:ln w="9525">
            <a:noFill/>
            <a:round/>
            <a:headEnd/>
            <a:tailEnd/>
          </a:ln>
        </p:spPr>
        <p:txBody>
          <a:bodyPr/>
          <a:lstStyle/>
          <a:p>
            <a:endParaRPr lang="en-US" dirty="0"/>
          </a:p>
        </p:txBody>
      </p:sp>
      <p:sp>
        <p:nvSpPr>
          <p:cNvPr id="616650" name="Line 202"/>
          <p:cNvSpPr>
            <a:spLocks noChangeShapeType="1"/>
          </p:cNvSpPr>
          <p:nvPr/>
        </p:nvSpPr>
        <p:spPr bwMode="auto">
          <a:xfrm flipH="1">
            <a:off x="4530725" y="3142953"/>
            <a:ext cx="817563" cy="1268412"/>
          </a:xfrm>
          <a:prstGeom prst="line">
            <a:avLst/>
          </a:prstGeom>
          <a:noFill/>
          <a:ln w="36513">
            <a:solidFill>
              <a:srgbClr val="EE313C"/>
            </a:solidFill>
            <a:miter lim="800000"/>
            <a:headEnd/>
            <a:tailEnd/>
          </a:ln>
        </p:spPr>
        <p:txBody>
          <a:bodyPr/>
          <a:lstStyle/>
          <a:p>
            <a:endParaRPr lang="en-US" dirty="0"/>
          </a:p>
        </p:txBody>
      </p:sp>
      <p:sp>
        <p:nvSpPr>
          <p:cNvPr id="616651" name="Line 203"/>
          <p:cNvSpPr>
            <a:spLocks noChangeShapeType="1"/>
          </p:cNvSpPr>
          <p:nvPr/>
        </p:nvSpPr>
        <p:spPr bwMode="auto">
          <a:xfrm flipV="1">
            <a:off x="7951788" y="3106440"/>
            <a:ext cx="979487" cy="1350963"/>
          </a:xfrm>
          <a:prstGeom prst="line">
            <a:avLst/>
          </a:prstGeom>
          <a:noFill/>
          <a:ln w="36513">
            <a:solidFill>
              <a:srgbClr val="EE313C"/>
            </a:solidFill>
            <a:miter lim="800000"/>
            <a:headEnd/>
            <a:tailEnd/>
          </a:ln>
        </p:spPr>
        <p:txBody>
          <a:bodyPr/>
          <a:lstStyle/>
          <a:p>
            <a:endParaRPr lang="en-US" dirty="0"/>
          </a:p>
        </p:txBody>
      </p:sp>
      <p:sp>
        <p:nvSpPr>
          <p:cNvPr id="616652" name="Oval 204"/>
          <p:cNvSpPr>
            <a:spLocks noChangeArrowheads="1"/>
          </p:cNvSpPr>
          <p:nvPr/>
        </p:nvSpPr>
        <p:spPr bwMode="auto">
          <a:xfrm>
            <a:off x="4581525" y="4217690"/>
            <a:ext cx="92075" cy="92075"/>
          </a:xfrm>
          <a:prstGeom prst="ellipse">
            <a:avLst/>
          </a:prstGeom>
          <a:solidFill>
            <a:srgbClr val="000000"/>
          </a:solidFill>
          <a:ln w="9525">
            <a:noFill/>
            <a:round/>
            <a:headEnd/>
            <a:tailEnd/>
          </a:ln>
        </p:spPr>
        <p:txBody>
          <a:bodyPr/>
          <a:lstStyle/>
          <a:p>
            <a:endParaRPr lang="en-US" dirty="0"/>
          </a:p>
        </p:txBody>
      </p:sp>
      <p:sp>
        <p:nvSpPr>
          <p:cNvPr id="616653" name="Oval 205"/>
          <p:cNvSpPr>
            <a:spLocks noChangeArrowheads="1"/>
          </p:cNvSpPr>
          <p:nvPr/>
        </p:nvSpPr>
        <p:spPr bwMode="auto">
          <a:xfrm>
            <a:off x="5224463" y="3230265"/>
            <a:ext cx="92075" cy="92075"/>
          </a:xfrm>
          <a:prstGeom prst="ellipse">
            <a:avLst/>
          </a:prstGeom>
          <a:solidFill>
            <a:srgbClr val="000000"/>
          </a:solidFill>
          <a:ln w="9525">
            <a:noFill/>
            <a:round/>
            <a:headEnd/>
            <a:tailEnd/>
          </a:ln>
        </p:spPr>
        <p:txBody>
          <a:bodyPr/>
          <a:lstStyle/>
          <a:p>
            <a:endParaRPr lang="en-US" dirty="0"/>
          </a:p>
        </p:txBody>
      </p:sp>
      <p:sp>
        <p:nvSpPr>
          <p:cNvPr id="616654" name="Oval 206"/>
          <p:cNvSpPr>
            <a:spLocks noChangeArrowheads="1"/>
          </p:cNvSpPr>
          <p:nvPr/>
        </p:nvSpPr>
        <p:spPr bwMode="auto">
          <a:xfrm>
            <a:off x="8747125" y="3235028"/>
            <a:ext cx="92075" cy="92075"/>
          </a:xfrm>
          <a:prstGeom prst="ellipse">
            <a:avLst/>
          </a:prstGeom>
          <a:solidFill>
            <a:srgbClr val="000000"/>
          </a:solidFill>
          <a:ln w="9525">
            <a:noFill/>
            <a:round/>
            <a:headEnd/>
            <a:tailEnd/>
          </a:ln>
        </p:spPr>
        <p:txBody>
          <a:bodyPr/>
          <a:lstStyle/>
          <a:p>
            <a:endParaRPr lang="en-US" dirty="0"/>
          </a:p>
        </p:txBody>
      </p:sp>
      <p:sp>
        <p:nvSpPr>
          <p:cNvPr id="616655" name="Oval 207"/>
          <p:cNvSpPr>
            <a:spLocks noChangeArrowheads="1"/>
          </p:cNvSpPr>
          <p:nvPr/>
        </p:nvSpPr>
        <p:spPr bwMode="auto">
          <a:xfrm>
            <a:off x="8034338" y="4222453"/>
            <a:ext cx="92075" cy="92075"/>
          </a:xfrm>
          <a:prstGeom prst="ellipse">
            <a:avLst/>
          </a:prstGeom>
          <a:solidFill>
            <a:srgbClr val="000000"/>
          </a:solidFill>
          <a:ln w="9525">
            <a:noFill/>
            <a:round/>
            <a:headEnd/>
            <a:tailEnd/>
          </a:ln>
        </p:spPr>
        <p:txBody>
          <a:bodyPr/>
          <a:lstStyle/>
          <a:p>
            <a:endParaRPr lang="en-US" dirty="0"/>
          </a:p>
        </p:txBody>
      </p:sp>
      <p:sp>
        <p:nvSpPr>
          <p:cNvPr id="616656" name="Line 208"/>
          <p:cNvSpPr>
            <a:spLocks noChangeShapeType="1"/>
          </p:cNvSpPr>
          <p:nvPr/>
        </p:nvSpPr>
        <p:spPr bwMode="auto">
          <a:xfrm flipV="1">
            <a:off x="7364413" y="5090815"/>
            <a:ext cx="0" cy="109538"/>
          </a:xfrm>
          <a:prstGeom prst="line">
            <a:avLst/>
          </a:prstGeom>
          <a:noFill/>
          <a:ln w="9525">
            <a:solidFill>
              <a:srgbClr val="000000"/>
            </a:solidFill>
            <a:miter lim="800000"/>
            <a:headEnd/>
            <a:tailEnd/>
          </a:ln>
        </p:spPr>
        <p:txBody>
          <a:bodyPr/>
          <a:lstStyle/>
          <a:p>
            <a:endParaRPr lang="en-US" dirty="0"/>
          </a:p>
        </p:txBody>
      </p:sp>
      <p:sp>
        <p:nvSpPr>
          <p:cNvPr id="616657" name="Line 209"/>
          <p:cNvSpPr>
            <a:spLocks noChangeShapeType="1"/>
          </p:cNvSpPr>
          <p:nvPr/>
        </p:nvSpPr>
        <p:spPr bwMode="auto">
          <a:xfrm flipV="1">
            <a:off x="7723188" y="5090815"/>
            <a:ext cx="0" cy="109538"/>
          </a:xfrm>
          <a:prstGeom prst="line">
            <a:avLst/>
          </a:prstGeom>
          <a:noFill/>
          <a:ln w="9525">
            <a:solidFill>
              <a:srgbClr val="000000"/>
            </a:solidFill>
            <a:miter lim="800000"/>
            <a:headEnd/>
            <a:tailEnd/>
          </a:ln>
        </p:spPr>
        <p:txBody>
          <a:bodyPr/>
          <a:lstStyle/>
          <a:p>
            <a:endParaRPr lang="en-US" dirty="0"/>
          </a:p>
        </p:txBody>
      </p:sp>
      <p:sp>
        <p:nvSpPr>
          <p:cNvPr id="616658" name="Line 210"/>
          <p:cNvSpPr>
            <a:spLocks noChangeShapeType="1"/>
          </p:cNvSpPr>
          <p:nvPr/>
        </p:nvSpPr>
        <p:spPr bwMode="auto">
          <a:xfrm flipV="1">
            <a:off x="8080375" y="5090815"/>
            <a:ext cx="0" cy="109538"/>
          </a:xfrm>
          <a:prstGeom prst="line">
            <a:avLst/>
          </a:prstGeom>
          <a:noFill/>
          <a:ln w="9525">
            <a:solidFill>
              <a:srgbClr val="000000"/>
            </a:solidFill>
            <a:miter lim="800000"/>
            <a:headEnd/>
            <a:tailEnd/>
          </a:ln>
        </p:spPr>
        <p:txBody>
          <a:bodyPr/>
          <a:lstStyle/>
          <a:p>
            <a:endParaRPr lang="en-US" dirty="0"/>
          </a:p>
        </p:txBody>
      </p:sp>
      <p:sp>
        <p:nvSpPr>
          <p:cNvPr id="616659" name="Line 211"/>
          <p:cNvSpPr>
            <a:spLocks noChangeShapeType="1"/>
          </p:cNvSpPr>
          <p:nvPr/>
        </p:nvSpPr>
        <p:spPr bwMode="auto">
          <a:xfrm flipV="1">
            <a:off x="8439150" y="5090815"/>
            <a:ext cx="0" cy="109538"/>
          </a:xfrm>
          <a:prstGeom prst="line">
            <a:avLst/>
          </a:prstGeom>
          <a:noFill/>
          <a:ln w="9525">
            <a:solidFill>
              <a:srgbClr val="000000"/>
            </a:solidFill>
            <a:miter lim="800000"/>
            <a:headEnd/>
            <a:tailEnd/>
          </a:ln>
        </p:spPr>
        <p:txBody>
          <a:bodyPr/>
          <a:lstStyle/>
          <a:p>
            <a:endParaRPr lang="en-US" dirty="0"/>
          </a:p>
        </p:txBody>
      </p:sp>
      <p:sp>
        <p:nvSpPr>
          <p:cNvPr id="616660" name="Line 212"/>
          <p:cNvSpPr>
            <a:spLocks noChangeShapeType="1"/>
          </p:cNvSpPr>
          <p:nvPr/>
        </p:nvSpPr>
        <p:spPr bwMode="auto">
          <a:xfrm flipV="1">
            <a:off x="8797925" y="5090815"/>
            <a:ext cx="0" cy="109538"/>
          </a:xfrm>
          <a:prstGeom prst="line">
            <a:avLst/>
          </a:prstGeom>
          <a:noFill/>
          <a:ln w="9525">
            <a:solidFill>
              <a:srgbClr val="000000"/>
            </a:solidFill>
            <a:miter lim="800000"/>
            <a:headEnd/>
            <a:tailEnd/>
          </a:ln>
        </p:spPr>
        <p:txBody>
          <a:bodyPr/>
          <a:lstStyle/>
          <a:p>
            <a:endParaRPr lang="en-US" dirty="0"/>
          </a:p>
        </p:txBody>
      </p:sp>
      <p:sp>
        <p:nvSpPr>
          <p:cNvPr id="616661" name="Rectangle 213"/>
          <p:cNvSpPr>
            <a:spLocks noChangeArrowheads="1"/>
          </p:cNvSpPr>
          <p:nvPr/>
        </p:nvSpPr>
        <p:spPr bwMode="auto">
          <a:xfrm>
            <a:off x="8380413" y="3025478"/>
            <a:ext cx="110608" cy="200055"/>
          </a:xfrm>
          <a:prstGeom prst="rect">
            <a:avLst/>
          </a:prstGeom>
          <a:noFill/>
          <a:ln w="9525">
            <a:noFill/>
            <a:miter lim="800000"/>
            <a:headEnd/>
            <a:tailEnd/>
          </a:ln>
        </p:spPr>
        <p:txBody>
          <a:bodyPr wrap="none" lIns="0" tIns="0" rIns="0" bIns="0">
            <a:spAutoFit/>
          </a:bodyPr>
          <a:lstStyle/>
          <a:p>
            <a:pPr marL="1588" indent="-1588"/>
            <a:r>
              <a:rPr lang="en-US" sz="1300" i="1" dirty="0">
                <a:solidFill>
                  <a:srgbClr val="000000"/>
                </a:solidFill>
                <a:latin typeface="Myriad Roman" charset="0"/>
              </a:rPr>
              <a:t>S</a:t>
            </a:r>
            <a:endParaRPr lang="en-US" i="1" dirty="0"/>
          </a:p>
        </p:txBody>
      </p:sp>
      <p:sp>
        <p:nvSpPr>
          <p:cNvPr id="616662" name="Rectangle 214"/>
          <p:cNvSpPr>
            <a:spLocks noChangeArrowheads="1"/>
          </p:cNvSpPr>
          <p:nvPr/>
        </p:nvSpPr>
        <p:spPr bwMode="auto">
          <a:xfrm>
            <a:off x="8456613" y="3112790"/>
            <a:ext cx="352661" cy="138499"/>
          </a:xfrm>
          <a:prstGeom prst="rect">
            <a:avLst/>
          </a:prstGeom>
          <a:noFill/>
          <a:ln w="9525">
            <a:noFill/>
            <a:miter lim="800000"/>
            <a:headEnd/>
            <a:tailEnd/>
          </a:ln>
        </p:spPr>
        <p:txBody>
          <a:bodyPr wrap="none" lIns="0" tIns="0" rIns="0" bIns="0">
            <a:spAutoFit/>
          </a:bodyPr>
          <a:lstStyle/>
          <a:p>
            <a:pPr marL="1588" indent="-1588"/>
            <a:r>
              <a:rPr lang="en-US" sz="900" dirty="0">
                <a:solidFill>
                  <a:srgbClr val="000000"/>
                </a:solidFill>
                <a:latin typeface="Myriad Roman" charset="0"/>
              </a:rPr>
              <a:t>Market</a:t>
            </a:r>
            <a:endParaRPr lang="en-US" dirty="0"/>
          </a:p>
        </p:txBody>
      </p:sp>
      <p:sp>
        <p:nvSpPr>
          <p:cNvPr id="616663" name="TextBox 29"/>
          <p:cNvSpPr txBox="1">
            <a:spLocks noChangeArrowheads="1"/>
          </p:cNvSpPr>
          <p:nvPr/>
        </p:nvSpPr>
        <p:spPr bwMode="auto">
          <a:xfrm>
            <a:off x="975792" y="1755056"/>
            <a:ext cx="2057400" cy="738664"/>
          </a:xfrm>
          <a:prstGeom prst="rect">
            <a:avLst/>
          </a:prstGeom>
          <a:noFill/>
          <a:ln w="9525">
            <a:noFill/>
            <a:miter lim="800000"/>
            <a:headEnd/>
            <a:tailEnd/>
          </a:ln>
        </p:spPr>
        <p:txBody>
          <a:bodyPr>
            <a:spAutoFit/>
          </a:bodyPr>
          <a:lstStyle/>
          <a:p>
            <a:pPr algn="ctr"/>
            <a:r>
              <a:rPr lang="en-US" sz="1400" b="1" dirty="0">
                <a:ea typeface="MS PGothic" pitchFamily="34" charset="-128"/>
              </a:rPr>
              <a:t>(a) </a:t>
            </a:r>
          </a:p>
          <a:p>
            <a:pPr algn="ctr"/>
            <a:r>
              <a:rPr lang="en-US" sz="1400" b="1" dirty="0">
                <a:ea typeface="MS PGothic" pitchFamily="34" charset="-128"/>
              </a:rPr>
              <a:t>Mr. </a:t>
            </a:r>
            <a:r>
              <a:rPr lang="en-US" sz="1400" b="1" dirty="0" smtClean="0"/>
              <a:t>Silva</a:t>
            </a:r>
            <a:r>
              <a:rPr lang="en-US" sz="1400" b="1" dirty="0" smtClean="0">
                <a:ea typeface="MS PGothic" pitchFamily="34" charset="-128"/>
              </a:rPr>
              <a:t>’s </a:t>
            </a:r>
            <a:r>
              <a:rPr lang="en-US" sz="1400" b="1" dirty="0">
                <a:ea typeface="MS PGothic" pitchFamily="34" charset="-128"/>
              </a:rPr>
              <a:t>Individual Supply Curve</a:t>
            </a:r>
          </a:p>
        </p:txBody>
      </p:sp>
      <p:sp>
        <p:nvSpPr>
          <p:cNvPr id="616664" name="TextBox 29"/>
          <p:cNvSpPr txBox="1">
            <a:spLocks noChangeArrowheads="1"/>
          </p:cNvSpPr>
          <p:nvPr/>
        </p:nvSpPr>
        <p:spPr bwMode="auto">
          <a:xfrm>
            <a:off x="3995936" y="1700808"/>
            <a:ext cx="2209800" cy="738664"/>
          </a:xfrm>
          <a:prstGeom prst="rect">
            <a:avLst/>
          </a:prstGeom>
          <a:noFill/>
          <a:ln w="9525">
            <a:noFill/>
            <a:miter lim="800000"/>
            <a:headEnd/>
            <a:tailEnd/>
          </a:ln>
        </p:spPr>
        <p:txBody>
          <a:bodyPr>
            <a:spAutoFit/>
          </a:bodyPr>
          <a:lstStyle/>
          <a:p>
            <a:pPr algn="ctr"/>
            <a:r>
              <a:rPr lang="en-US" sz="1400" b="1" dirty="0">
                <a:ea typeface="MS PGothic" pitchFamily="34" charset="-128"/>
              </a:rPr>
              <a:t>(b) </a:t>
            </a:r>
          </a:p>
          <a:p>
            <a:pPr algn="ctr"/>
            <a:r>
              <a:rPr lang="en-US" sz="1400" b="1" dirty="0">
                <a:ea typeface="MS PGothic" pitchFamily="34" charset="-128"/>
              </a:rPr>
              <a:t>Mr. </a:t>
            </a:r>
            <a:r>
              <a:rPr lang="en-US" sz="1400" b="1" dirty="0" smtClean="0"/>
              <a:t>Liu</a:t>
            </a:r>
            <a:r>
              <a:rPr lang="en-US" sz="1400" b="1" dirty="0" smtClean="0">
                <a:ea typeface="MS PGothic" pitchFamily="34" charset="-128"/>
              </a:rPr>
              <a:t>’s </a:t>
            </a:r>
            <a:r>
              <a:rPr lang="en-US" sz="1400" b="1" dirty="0">
                <a:ea typeface="MS PGothic" pitchFamily="34" charset="-128"/>
              </a:rPr>
              <a:t>Individual Supply Curve</a:t>
            </a:r>
          </a:p>
        </p:txBody>
      </p:sp>
      <p:sp>
        <p:nvSpPr>
          <p:cNvPr id="616665" name="TextBox 29"/>
          <p:cNvSpPr txBox="1">
            <a:spLocks noChangeArrowheads="1"/>
          </p:cNvSpPr>
          <p:nvPr/>
        </p:nvSpPr>
        <p:spPr bwMode="auto">
          <a:xfrm>
            <a:off x="6876256" y="1772816"/>
            <a:ext cx="2057400" cy="538163"/>
          </a:xfrm>
          <a:prstGeom prst="rect">
            <a:avLst/>
          </a:prstGeom>
          <a:noFill/>
          <a:ln w="9525">
            <a:noFill/>
            <a:miter lim="800000"/>
            <a:headEnd/>
            <a:tailEnd/>
          </a:ln>
        </p:spPr>
        <p:txBody>
          <a:bodyPr>
            <a:spAutoFit/>
          </a:bodyPr>
          <a:lstStyle/>
          <a:p>
            <a:pPr algn="ctr"/>
            <a:r>
              <a:rPr lang="en-US" sz="1400" b="1" dirty="0">
                <a:ea typeface="MS PGothic" pitchFamily="34" charset="-128"/>
              </a:rPr>
              <a:t>(c) </a:t>
            </a:r>
          </a:p>
          <a:p>
            <a:pPr algn="ctr"/>
            <a:r>
              <a:rPr lang="en-US" sz="1400" b="1" dirty="0">
                <a:ea typeface="MS PGothic" pitchFamily="34" charset="-128"/>
              </a:rPr>
              <a:t>Market Supply Curve</a:t>
            </a:r>
          </a:p>
        </p:txBody>
      </p:sp>
      <p:sp>
        <p:nvSpPr>
          <p:cNvPr id="616696" name="TextBox 29"/>
          <p:cNvSpPr txBox="1">
            <a:spLocks noChangeArrowheads="1"/>
          </p:cNvSpPr>
          <p:nvPr/>
        </p:nvSpPr>
        <p:spPr bwMode="auto">
          <a:xfrm>
            <a:off x="899592" y="2492896"/>
            <a:ext cx="876300" cy="600164"/>
          </a:xfrm>
          <a:prstGeom prst="rect">
            <a:avLst/>
          </a:prstGeom>
          <a:noFill/>
          <a:ln w="9525">
            <a:noFill/>
            <a:miter lim="800000"/>
            <a:headEnd/>
            <a:tailEnd/>
          </a:ln>
        </p:spPr>
        <p:txBody>
          <a:bodyPr>
            <a:spAutoFit/>
          </a:bodyPr>
          <a:lstStyle/>
          <a:p>
            <a:pPr algn="ctr"/>
            <a:r>
              <a:rPr lang="en-US" sz="1100" b="1" dirty="0">
                <a:ea typeface="MS PGothic" pitchFamily="34" charset="-128"/>
              </a:rPr>
              <a:t>Price of </a:t>
            </a:r>
            <a:r>
              <a:rPr lang="en-US" sz="1100" b="1" dirty="0" smtClean="0">
                <a:ea typeface="MS PGothic" pitchFamily="34" charset="-128"/>
              </a:rPr>
              <a:t>cotton </a:t>
            </a:r>
            <a:r>
              <a:rPr lang="en-US" sz="1100" b="1" dirty="0">
                <a:ea typeface="MS PGothic" pitchFamily="34" charset="-128"/>
              </a:rPr>
              <a:t>(per pound)</a:t>
            </a:r>
          </a:p>
        </p:txBody>
      </p:sp>
      <p:sp>
        <p:nvSpPr>
          <p:cNvPr id="616697" name="TextBox 29"/>
          <p:cNvSpPr txBox="1">
            <a:spLocks noChangeArrowheads="1"/>
          </p:cNvSpPr>
          <p:nvPr/>
        </p:nvSpPr>
        <p:spPr bwMode="auto">
          <a:xfrm>
            <a:off x="3136032" y="2475136"/>
            <a:ext cx="876300" cy="600164"/>
          </a:xfrm>
          <a:prstGeom prst="rect">
            <a:avLst/>
          </a:prstGeom>
          <a:noFill/>
          <a:ln w="9525">
            <a:noFill/>
            <a:miter lim="800000"/>
            <a:headEnd/>
            <a:tailEnd/>
          </a:ln>
        </p:spPr>
        <p:txBody>
          <a:bodyPr>
            <a:spAutoFit/>
          </a:bodyPr>
          <a:lstStyle/>
          <a:p>
            <a:pPr algn="ctr"/>
            <a:r>
              <a:rPr lang="en-US" sz="1100" b="1" dirty="0">
                <a:ea typeface="MS PGothic" pitchFamily="34" charset="-128"/>
              </a:rPr>
              <a:t>Price of </a:t>
            </a:r>
            <a:r>
              <a:rPr lang="en-US" sz="1100" b="1" dirty="0" smtClean="0">
                <a:ea typeface="MS PGothic" pitchFamily="34" charset="-128"/>
              </a:rPr>
              <a:t>cotton </a:t>
            </a:r>
            <a:r>
              <a:rPr lang="en-US" sz="1100" b="1" dirty="0">
                <a:ea typeface="MS PGothic" pitchFamily="34" charset="-128"/>
              </a:rPr>
              <a:t>(per pound)</a:t>
            </a:r>
          </a:p>
        </p:txBody>
      </p:sp>
      <p:sp>
        <p:nvSpPr>
          <p:cNvPr id="616698" name="TextBox 29"/>
          <p:cNvSpPr txBox="1">
            <a:spLocks noChangeArrowheads="1"/>
          </p:cNvSpPr>
          <p:nvPr/>
        </p:nvSpPr>
        <p:spPr bwMode="auto">
          <a:xfrm>
            <a:off x="6088360" y="2619152"/>
            <a:ext cx="876300" cy="600164"/>
          </a:xfrm>
          <a:prstGeom prst="rect">
            <a:avLst/>
          </a:prstGeom>
          <a:noFill/>
          <a:ln w="9525">
            <a:noFill/>
            <a:miter lim="800000"/>
            <a:headEnd/>
            <a:tailEnd/>
          </a:ln>
        </p:spPr>
        <p:txBody>
          <a:bodyPr>
            <a:spAutoFit/>
          </a:bodyPr>
          <a:lstStyle/>
          <a:p>
            <a:pPr algn="ctr"/>
            <a:r>
              <a:rPr lang="en-US" sz="1100" b="1" dirty="0">
                <a:ea typeface="MS PGothic" pitchFamily="34" charset="-128"/>
              </a:rPr>
              <a:t>Price of </a:t>
            </a:r>
            <a:r>
              <a:rPr lang="en-US" sz="1100" b="1" dirty="0" smtClean="0">
                <a:ea typeface="MS PGothic" pitchFamily="34" charset="-128"/>
              </a:rPr>
              <a:t>cotton </a:t>
            </a:r>
            <a:r>
              <a:rPr lang="en-US" sz="1100" b="1" dirty="0">
                <a:ea typeface="MS PGothic" pitchFamily="34" charset="-128"/>
              </a:rPr>
              <a:t>(per pound)</a:t>
            </a:r>
          </a:p>
        </p:txBody>
      </p:sp>
      <p:sp>
        <p:nvSpPr>
          <p:cNvPr id="616699" name="TextBox 30"/>
          <p:cNvSpPr txBox="1">
            <a:spLocks noChangeArrowheads="1"/>
          </p:cNvSpPr>
          <p:nvPr/>
        </p:nvSpPr>
        <p:spPr bwMode="auto">
          <a:xfrm>
            <a:off x="1524000" y="5487690"/>
            <a:ext cx="1676400" cy="430887"/>
          </a:xfrm>
          <a:prstGeom prst="rect">
            <a:avLst/>
          </a:prstGeom>
          <a:noFill/>
          <a:ln w="9525">
            <a:noFill/>
            <a:miter lim="800000"/>
            <a:headEnd/>
            <a:tailEnd/>
          </a:ln>
        </p:spPr>
        <p:txBody>
          <a:bodyPr>
            <a:spAutoFit/>
          </a:bodyPr>
          <a:lstStyle/>
          <a:p>
            <a:pPr algn="r"/>
            <a:r>
              <a:rPr lang="en-US" sz="1100" b="1" dirty="0">
                <a:ea typeface="MS PGothic" pitchFamily="34" charset="-128"/>
              </a:rPr>
              <a:t>Quantity of </a:t>
            </a:r>
            <a:r>
              <a:rPr lang="en-US" sz="1100" b="1" dirty="0" smtClean="0">
                <a:ea typeface="MS PGothic" pitchFamily="34" charset="-128"/>
              </a:rPr>
              <a:t>cotton (thousands of pounds</a:t>
            </a:r>
            <a:r>
              <a:rPr lang="en-US" sz="1100" b="1" dirty="0">
                <a:ea typeface="MS PGothic" pitchFamily="34" charset="-128"/>
              </a:rPr>
              <a:t>)</a:t>
            </a:r>
          </a:p>
        </p:txBody>
      </p:sp>
      <p:sp>
        <p:nvSpPr>
          <p:cNvPr id="616700" name="TextBox 30"/>
          <p:cNvSpPr txBox="1">
            <a:spLocks noChangeArrowheads="1"/>
          </p:cNvSpPr>
          <p:nvPr/>
        </p:nvSpPr>
        <p:spPr bwMode="auto">
          <a:xfrm>
            <a:off x="4495800" y="5468640"/>
            <a:ext cx="1676400" cy="430887"/>
          </a:xfrm>
          <a:prstGeom prst="rect">
            <a:avLst/>
          </a:prstGeom>
          <a:noFill/>
          <a:ln w="9525">
            <a:noFill/>
            <a:miter lim="800000"/>
            <a:headEnd/>
            <a:tailEnd/>
          </a:ln>
        </p:spPr>
        <p:txBody>
          <a:bodyPr>
            <a:spAutoFit/>
          </a:bodyPr>
          <a:lstStyle/>
          <a:p>
            <a:pPr algn="r"/>
            <a:r>
              <a:rPr lang="en-US" sz="1100" b="1" dirty="0">
                <a:ea typeface="MS PGothic" pitchFamily="34" charset="-128"/>
              </a:rPr>
              <a:t>Quantity of </a:t>
            </a:r>
            <a:r>
              <a:rPr lang="en-US" sz="1100" b="1" dirty="0" smtClean="0">
                <a:ea typeface="MS PGothic" pitchFamily="34" charset="-128"/>
              </a:rPr>
              <a:t>cotton (thousands of pounds</a:t>
            </a:r>
            <a:r>
              <a:rPr lang="en-US" sz="1100" b="1" dirty="0">
                <a:ea typeface="MS PGothic" pitchFamily="34" charset="-128"/>
              </a:rPr>
              <a:t>)</a:t>
            </a:r>
          </a:p>
        </p:txBody>
      </p:sp>
      <p:sp>
        <p:nvSpPr>
          <p:cNvPr id="616701" name="TextBox 30"/>
          <p:cNvSpPr txBox="1">
            <a:spLocks noChangeArrowheads="1"/>
          </p:cNvSpPr>
          <p:nvPr/>
        </p:nvSpPr>
        <p:spPr bwMode="auto">
          <a:xfrm>
            <a:off x="7467600" y="5487690"/>
            <a:ext cx="1676400" cy="430887"/>
          </a:xfrm>
          <a:prstGeom prst="rect">
            <a:avLst/>
          </a:prstGeom>
          <a:noFill/>
          <a:ln w="9525">
            <a:noFill/>
            <a:miter lim="800000"/>
            <a:headEnd/>
            <a:tailEnd/>
          </a:ln>
        </p:spPr>
        <p:txBody>
          <a:bodyPr>
            <a:spAutoFit/>
          </a:bodyPr>
          <a:lstStyle/>
          <a:p>
            <a:pPr algn="r"/>
            <a:r>
              <a:rPr lang="en-US" sz="1100" b="1" dirty="0">
                <a:ea typeface="MS PGothic" pitchFamily="34" charset="-128"/>
              </a:rPr>
              <a:t>Quantity of </a:t>
            </a:r>
            <a:r>
              <a:rPr lang="en-US" sz="1100" b="1" dirty="0" smtClean="0">
                <a:ea typeface="MS PGothic" pitchFamily="34" charset="-128"/>
              </a:rPr>
              <a:t>cotton (thousands of pounds</a:t>
            </a:r>
            <a:r>
              <a:rPr lang="en-US" sz="1100" b="1" dirty="0">
                <a:ea typeface="MS PGothic" pitchFamily="34" charset="-128"/>
              </a:rPr>
              <a:t>)</a:t>
            </a:r>
          </a:p>
        </p:txBody>
      </p:sp>
      <p:cxnSp>
        <p:nvCxnSpPr>
          <p:cNvPr id="616704" name="Straight Connector 86"/>
          <p:cNvCxnSpPr>
            <a:cxnSpLocks noChangeShapeType="1"/>
          </p:cNvCxnSpPr>
          <p:nvPr/>
        </p:nvCxnSpPr>
        <p:spPr bwMode="auto">
          <a:xfrm>
            <a:off x="2725738" y="3258840"/>
            <a:ext cx="0" cy="1752600"/>
          </a:xfrm>
          <a:prstGeom prst="line">
            <a:avLst/>
          </a:prstGeom>
          <a:noFill/>
          <a:ln w="22225">
            <a:solidFill>
              <a:srgbClr val="9C9C9C"/>
            </a:solidFill>
            <a:prstDash val="sysDot"/>
            <a:round/>
            <a:headEnd/>
            <a:tailEnd type="none" w="med" len="lg"/>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16493"/>
                                        </p:tgtEl>
                                        <p:attrNameLst>
                                          <p:attrName>style.visibility</p:attrName>
                                        </p:attrNameLst>
                                      </p:cBhvr>
                                      <p:to>
                                        <p:strVal val="visible"/>
                                      </p:to>
                                    </p:set>
                                    <p:animEffect transition="in" filter="wipe(up)">
                                      <p:cBhvr>
                                        <p:cTn id="7" dur="500"/>
                                        <p:tgtEl>
                                          <p:spTgt spid="616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93"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9586" name="Rectangle 2"/>
          <p:cNvSpPr>
            <a:spLocks noGrp="1" noRot="1" noChangeArrowheads="1"/>
          </p:cNvSpPr>
          <p:nvPr>
            <p:ph type="title"/>
          </p:nvPr>
        </p:nvSpPr>
        <p:spPr>
          <a:xfrm>
            <a:off x="899592" y="60325"/>
            <a:ext cx="7992888" cy="555625"/>
          </a:xfrm>
        </p:spPr>
        <p:txBody>
          <a:bodyPr/>
          <a:lstStyle/>
          <a:p>
            <a:r>
              <a:rPr lang="en-US" dirty="0"/>
              <a:t>Supply, Demand and Equilibrium</a:t>
            </a:r>
          </a:p>
        </p:txBody>
      </p:sp>
      <p:sp>
        <p:nvSpPr>
          <p:cNvPr id="579587" name="Rectangle 3"/>
          <p:cNvSpPr>
            <a:spLocks noGrp="1" noChangeArrowheads="1"/>
          </p:cNvSpPr>
          <p:nvPr>
            <p:ph type="body" idx="1"/>
          </p:nvPr>
        </p:nvSpPr>
        <p:spPr>
          <a:xfrm>
            <a:off x="971600" y="908720"/>
            <a:ext cx="7920880" cy="4730080"/>
          </a:xfrm>
        </p:spPr>
        <p:txBody>
          <a:bodyPr/>
          <a:lstStyle/>
          <a:p>
            <a:pPr marL="233363" indent="-233363">
              <a:lnSpc>
                <a:spcPct val="90000"/>
              </a:lnSpc>
            </a:pPr>
            <a:r>
              <a:rPr lang="en-US" b="1" dirty="0"/>
              <a:t>Equilibrium</a:t>
            </a:r>
            <a:r>
              <a:rPr lang="en-US" dirty="0"/>
              <a:t> in a competitive market: when the quantity demanded of a good equals the quantity supplied of that </a:t>
            </a:r>
            <a:r>
              <a:rPr lang="en-US" dirty="0" smtClean="0"/>
              <a:t>good</a:t>
            </a:r>
            <a:endParaRPr lang="en-US" dirty="0"/>
          </a:p>
          <a:p>
            <a:pPr marL="233363" indent="-233363">
              <a:lnSpc>
                <a:spcPct val="90000"/>
              </a:lnSpc>
            </a:pPr>
            <a:endParaRPr lang="en-US" sz="2400" dirty="0"/>
          </a:p>
          <a:p>
            <a:pPr marL="233363" indent="-233363">
              <a:lnSpc>
                <a:spcPct val="90000"/>
              </a:lnSpc>
            </a:pPr>
            <a:r>
              <a:rPr lang="en-US" dirty="0"/>
              <a:t>The price at which this takes place is the </a:t>
            </a:r>
            <a:r>
              <a:rPr lang="en-US" b="1" dirty="0"/>
              <a:t>equilibrium price </a:t>
            </a:r>
            <a:r>
              <a:rPr lang="en-US" dirty="0" smtClean="0"/>
              <a:t>(or </a:t>
            </a:r>
            <a:r>
              <a:rPr lang="en-US" b="1" dirty="0" smtClean="0"/>
              <a:t>market-clearing </a:t>
            </a:r>
            <a:r>
              <a:rPr lang="en-US" b="1" dirty="0"/>
              <a:t>price</a:t>
            </a:r>
            <a:r>
              <a:rPr lang="en-US" dirty="0" smtClean="0"/>
              <a:t>) </a:t>
            </a:r>
            <a:endParaRPr lang="en-US" dirty="0"/>
          </a:p>
          <a:p>
            <a:pPr lvl="1">
              <a:lnSpc>
                <a:spcPct val="90000"/>
              </a:lnSpc>
            </a:pPr>
            <a:endParaRPr lang="en-US" dirty="0"/>
          </a:p>
          <a:p>
            <a:pPr lvl="1">
              <a:lnSpc>
                <a:spcPct val="90000"/>
              </a:lnSpc>
            </a:pPr>
            <a:r>
              <a:rPr lang="en-US" dirty="0"/>
              <a:t>Every buyer finds a seller and vice versa.</a:t>
            </a:r>
          </a:p>
          <a:p>
            <a:pPr lvl="2">
              <a:lnSpc>
                <a:spcPct val="90000"/>
              </a:lnSpc>
            </a:pPr>
            <a:endParaRPr lang="en-US" sz="2400" dirty="0"/>
          </a:p>
          <a:p>
            <a:pPr lvl="1">
              <a:lnSpc>
                <a:spcPct val="90000"/>
              </a:lnSpc>
            </a:pPr>
            <a:r>
              <a:rPr lang="en-US" dirty="0"/>
              <a:t>The quantity of the good bought and sold at that price is the </a:t>
            </a:r>
            <a:r>
              <a:rPr lang="en-US" b="1" dirty="0"/>
              <a:t>equilibrium quantity.</a:t>
            </a:r>
            <a:r>
              <a:rPr lang="en-US"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animEffect transition="in" filter="fade">
                                      <p:cBhvr>
                                        <p:cTn id="7" dur="500"/>
                                        <p:tgtEl>
                                          <p:spTgt spid="579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79587">
                                            <p:txEl>
                                              <p:pRg st="2" end="2"/>
                                            </p:txEl>
                                          </p:spTgt>
                                        </p:tgtEl>
                                        <p:attrNameLst>
                                          <p:attrName>style.visibility</p:attrName>
                                        </p:attrNameLst>
                                      </p:cBhvr>
                                      <p:to>
                                        <p:strVal val="visible"/>
                                      </p:to>
                                    </p:set>
                                    <p:animEffect transition="in" filter="fade">
                                      <p:cBhvr>
                                        <p:cTn id="12" dur="500"/>
                                        <p:tgtEl>
                                          <p:spTgt spid="579587">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79587">
                                            <p:txEl>
                                              <p:pRg st="4" end="4"/>
                                            </p:txEl>
                                          </p:spTgt>
                                        </p:tgtEl>
                                        <p:attrNameLst>
                                          <p:attrName>style.visibility</p:attrName>
                                        </p:attrNameLst>
                                      </p:cBhvr>
                                      <p:to>
                                        <p:strVal val="visible"/>
                                      </p:to>
                                    </p:set>
                                    <p:animEffect transition="in" filter="fade">
                                      <p:cBhvr>
                                        <p:cTn id="15" dur="500"/>
                                        <p:tgtEl>
                                          <p:spTgt spid="579587">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79587">
                                            <p:txEl>
                                              <p:pRg st="6" end="6"/>
                                            </p:txEl>
                                          </p:spTgt>
                                        </p:tgtEl>
                                        <p:attrNameLst>
                                          <p:attrName>style.visibility</p:attrName>
                                        </p:attrNameLst>
                                      </p:cBhvr>
                                      <p:to>
                                        <p:strVal val="visible"/>
                                      </p:to>
                                    </p:set>
                                    <p:animEffect transition="in" filter="fade">
                                      <p:cBhvr>
                                        <p:cTn id="18" dur="500"/>
                                        <p:tgtEl>
                                          <p:spTgt spid="5795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55" name="Text Box 23"/>
          <p:cNvSpPr txBox="1">
            <a:spLocks noChangeArrowheads="1"/>
          </p:cNvSpPr>
          <p:nvPr/>
        </p:nvSpPr>
        <p:spPr bwMode="auto">
          <a:xfrm>
            <a:off x="5580112" y="1412776"/>
            <a:ext cx="3276600" cy="1569660"/>
          </a:xfrm>
          <a:prstGeom prst="rect">
            <a:avLst/>
          </a:prstGeom>
          <a:solidFill>
            <a:schemeClr val="accent5">
              <a:lumMod val="20000"/>
              <a:lumOff val="80000"/>
            </a:schemeClr>
          </a:solidFill>
          <a:ln w="38100" algn="ctr">
            <a:noFill/>
            <a:miter lim="800000"/>
            <a:headEnd/>
            <a:tailEnd type="none" w="med" len="lg"/>
          </a:ln>
          <a:effectLst/>
        </p:spPr>
        <p:txBody>
          <a:bodyPr>
            <a:spAutoFit/>
          </a:bodyPr>
          <a:lstStyle/>
          <a:p>
            <a:pPr marL="1588" indent="-1588" algn="ctr">
              <a:lnSpc>
                <a:spcPct val="100000"/>
              </a:lnSpc>
              <a:spcBef>
                <a:spcPct val="20000"/>
              </a:spcBef>
            </a:pPr>
            <a:r>
              <a:rPr lang="en-US" sz="2400" dirty="0"/>
              <a:t>Market equilibrium occurs at point </a:t>
            </a:r>
            <a:r>
              <a:rPr lang="en-US" sz="2400" i="1" dirty="0"/>
              <a:t>E</a:t>
            </a:r>
            <a:r>
              <a:rPr lang="en-US" sz="2400" dirty="0"/>
              <a:t>, where the supply curve and the demand curve </a:t>
            </a:r>
            <a:r>
              <a:rPr lang="en-US" sz="2400" dirty="0" smtClean="0"/>
              <a:t>intersect.  </a:t>
            </a:r>
            <a:endParaRPr lang="en-US" sz="2400" dirty="0"/>
          </a:p>
        </p:txBody>
      </p:sp>
      <p:cxnSp>
        <p:nvCxnSpPr>
          <p:cNvPr id="581745" name="Straight Connector 86"/>
          <p:cNvCxnSpPr>
            <a:cxnSpLocks noChangeShapeType="1"/>
          </p:cNvCxnSpPr>
          <p:nvPr/>
        </p:nvCxnSpPr>
        <p:spPr bwMode="auto">
          <a:xfrm>
            <a:off x="2540000" y="3908425"/>
            <a:ext cx="1914525" cy="3175"/>
          </a:xfrm>
          <a:prstGeom prst="line">
            <a:avLst/>
          </a:prstGeom>
          <a:noFill/>
          <a:ln w="22225">
            <a:solidFill>
              <a:srgbClr val="9C9C9C"/>
            </a:solidFill>
            <a:prstDash val="sysDot"/>
            <a:round/>
            <a:headEnd/>
            <a:tailEnd type="none" w="med" len="lg"/>
          </a:ln>
        </p:spPr>
      </p:cxnSp>
      <p:cxnSp>
        <p:nvCxnSpPr>
          <p:cNvPr id="581746" name="Straight Connector 86"/>
          <p:cNvCxnSpPr>
            <a:cxnSpLocks noChangeShapeType="1"/>
          </p:cNvCxnSpPr>
          <p:nvPr/>
        </p:nvCxnSpPr>
        <p:spPr bwMode="auto">
          <a:xfrm>
            <a:off x="4465638" y="3959225"/>
            <a:ext cx="0" cy="1068388"/>
          </a:xfrm>
          <a:prstGeom prst="line">
            <a:avLst/>
          </a:prstGeom>
          <a:noFill/>
          <a:ln w="22225">
            <a:solidFill>
              <a:srgbClr val="9C9C9C"/>
            </a:solidFill>
            <a:prstDash val="sysDot"/>
            <a:round/>
            <a:headEnd/>
            <a:tailEnd type="none" w="med" len="lg"/>
          </a:ln>
        </p:spPr>
      </p:cxnSp>
      <p:sp>
        <p:nvSpPr>
          <p:cNvPr id="548930" name="TextBox 29"/>
          <p:cNvSpPr txBox="1">
            <a:spLocks noChangeArrowheads="1"/>
          </p:cNvSpPr>
          <p:nvPr/>
        </p:nvSpPr>
        <p:spPr bwMode="auto">
          <a:xfrm>
            <a:off x="873125" y="1096963"/>
            <a:ext cx="1249363" cy="738664"/>
          </a:xfrm>
          <a:prstGeom prst="rect">
            <a:avLst/>
          </a:prstGeom>
          <a:noFill/>
          <a:ln w="9525">
            <a:noFill/>
            <a:miter lim="800000"/>
            <a:headEnd/>
            <a:tailEnd/>
          </a:ln>
        </p:spPr>
        <p:txBody>
          <a:bodyPr>
            <a:spAutoFit/>
          </a:bodyPr>
          <a:lstStyle/>
          <a:p>
            <a:pPr algn="ctr"/>
            <a:r>
              <a:rPr lang="en-US" sz="1400" b="1" dirty="0">
                <a:ea typeface="MS PGothic" pitchFamily="34" charset="-128"/>
              </a:rPr>
              <a:t>Price of </a:t>
            </a:r>
            <a:r>
              <a:rPr lang="en-US" sz="1400" b="1" dirty="0" smtClean="0">
                <a:ea typeface="MS PGothic" pitchFamily="34" charset="-128"/>
              </a:rPr>
              <a:t>cotton </a:t>
            </a:r>
            <a:br>
              <a:rPr lang="en-US" sz="1400" b="1" dirty="0" smtClean="0">
                <a:ea typeface="MS PGothic" pitchFamily="34" charset="-128"/>
              </a:rPr>
            </a:br>
            <a:r>
              <a:rPr lang="en-US" sz="1400" b="1" dirty="0" smtClean="0">
                <a:ea typeface="MS PGothic" pitchFamily="34" charset="-128"/>
              </a:rPr>
              <a:t>(per </a:t>
            </a:r>
            <a:r>
              <a:rPr lang="en-US" sz="1400" b="1" dirty="0">
                <a:ea typeface="MS PGothic" pitchFamily="34" charset="-128"/>
              </a:rPr>
              <a:t>pound)</a:t>
            </a:r>
          </a:p>
        </p:txBody>
      </p:sp>
      <p:sp>
        <p:nvSpPr>
          <p:cNvPr id="548931" name="TextBox 30"/>
          <p:cNvSpPr txBox="1">
            <a:spLocks noChangeArrowheads="1"/>
          </p:cNvSpPr>
          <p:nvPr/>
        </p:nvSpPr>
        <p:spPr bwMode="auto">
          <a:xfrm>
            <a:off x="6007050" y="5661248"/>
            <a:ext cx="2165350" cy="523220"/>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 (billions </a:t>
            </a:r>
            <a:r>
              <a:rPr lang="en-US" sz="1400" b="1" dirty="0">
                <a:ea typeface="MS PGothic" pitchFamily="34" charset="-128"/>
              </a:rPr>
              <a:t>of pounds)</a:t>
            </a:r>
          </a:p>
        </p:txBody>
      </p:sp>
      <p:sp>
        <p:nvSpPr>
          <p:cNvPr id="581661" name="Line 29"/>
          <p:cNvSpPr>
            <a:spLocks noChangeShapeType="1"/>
          </p:cNvSpPr>
          <p:nvPr/>
        </p:nvSpPr>
        <p:spPr bwMode="auto">
          <a:xfrm flipV="1">
            <a:off x="2298700" y="1066800"/>
            <a:ext cx="0" cy="3927475"/>
          </a:xfrm>
          <a:prstGeom prst="line">
            <a:avLst/>
          </a:prstGeom>
          <a:noFill/>
          <a:ln w="11113">
            <a:solidFill>
              <a:srgbClr val="000000"/>
            </a:solidFill>
            <a:miter lim="800000"/>
            <a:headEnd/>
            <a:tailEnd/>
          </a:ln>
        </p:spPr>
        <p:txBody>
          <a:bodyPr/>
          <a:lstStyle/>
          <a:p>
            <a:endParaRPr lang="en-US" dirty="0"/>
          </a:p>
        </p:txBody>
      </p:sp>
      <p:sp>
        <p:nvSpPr>
          <p:cNvPr id="581662" name="Freeform 30"/>
          <p:cNvSpPr>
            <a:spLocks/>
          </p:cNvSpPr>
          <p:nvPr/>
        </p:nvSpPr>
        <p:spPr bwMode="auto">
          <a:xfrm>
            <a:off x="2298700" y="5080000"/>
            <a:ext cx="176213" cy="160338"/>
          </a:xfrm>
          <a:custGeom>
            <a:avLst/>
            <a:gdLst/>
            <a:ahLst/>
            <a:cxnLst>
              <a:cxn ang="0">
                <a:pos x="102" y="101"/>
              </a:cxn>
              <a:cxn ang="0">
                <a:pos x="0" y="101"/>
              </a:cxn>
              <a:cxn ang="0">
                <a:pos x="0" y="0"/>
              </a:cxn>
            </a:cxnLst>
            <a:rect l="0" t="0" r="r" b="b"/>
            <a:pathLst>
              <a:path w="102" h="101">
                <a:moveTo>
                  <a:pt x="102" y="101"/>
                </a:moveTo>
                <a:lnTo>
                  <a:pt x="0" y="101"/>
                </a:lnTo>
                <a:lnTo>
                  <a:pt x="0" y="0"/>
                </a:lnTo>
              </a:path>
            </a:pathLst>
          </a:custGeom>
          <a:noFill/>
          <a:ln w="11113" cap="flat">
            <a:solidFill>
              <a:srgbClr val="000000"/>
            </a:solidFill>
            <a:prstDash val="solid"/>
            <a:miter lim="800000"/>
            <a:headEnd/>
            <a:tailEnd/>
          </a:ln>
        </p:spPr>
        <p:txBody>
          <a:bodyPr/>
          <a:lstStyle/>
          <a:p>
            <a:endParaRPr lang="en-US" dirty="0"/>
          </a:p>
        </p:txBody>
      </p:sp>
      <p:sp>
        <p:nvSpPr>
          <p:cNvPr id="581663" name="Line 31"/>
          <p:cNvSpPr>
            <a:spLocks noChangeShapeType="1"/>
          </p:cNvSpPr>
          <p:nvPr/>
        </p:nvSpPr>
        <p:spPr bwMode="auto">
          <a:xfrm flipH="1">
            <a:off x="2568575" y="5240338"/>
            <a:ext cx="4940300" cy="0"/>
          </a:xfrm>
          <a:prstGeom prst="line">
            <a:avLst/>
          </a:prstGeom>
          <a:noFill/>
          <a:ln w="11113">
            <a:solidFill>
              <a:srgbClr val="000000"/>
            </a:solidFill>
            <a:miter lim="800000"/>
            <a:headEnd/>
            <a:tailEnd/>
          </a:ln>
        </p:spPr>
        <p:txBody>
          <a:bodyPr/>
          <a:lstStyle/>
          <a:p>
            <a:endParaRPr lang="en-US" dirty="0"/>
          </a:p>
        </p:txBody>
      </p:sp>
      <p:sp>
        <p:nvSpPr>
          <p:cNvPr id="581664" name="Rectangle 32"/>
          <p:cNvSpPr>
            <a:spLocks noChangeArrowheads="1"/>
          </p:cNvSpPr>
          <p:nvPr/>
        </p:nvSpPr>
        <p:spPr bwMode="auto">
          <a:xfrm>
            <a:off x="3116263" y="52768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81665" name="Rectangle 33"/>
          <p:cNvSpPr>
            <a:spLocks noChangeArrowheads="1"/>
          </p:cNvSpPr>
          <p:nvPr/>
        </p:nvSpPr>
        <p:spPr bwMode="auto">
          <a:xfrm>
            <a:off x="2098675" y="52768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81666" name="Rectangle 34"/>
          <p:cNvSpPr>
            <a:spLocks noChangeArrowheads="1"/>
          </p:cNvSpPr>
          <p:nvPr/>
        </p:nvSpPr>
        <p:spPr bwMode="auto">
          <a:xfrm>
            <a:off x="4362450"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a:t>
            </a:r>
            <a:endParaRPr lang="en-US" sz="1400" dirty="0"/>
          </a:p>
        </p:txBody>
      </p:sp>
      <p:sp>
        <p:nvSpPr>
          <p:cNvPr id="581667" name="Rectangle 35"/>
          <p:cNvSpPr>
            <a:spLocks noChangeArrowheads="1"/>
          </p:cNvSpPr>
          <p:nvPr/>
        </p:nvSpPr>
        <p:spPr bwMode="auto">
          <a:xfrm>
            <a:off x="6534150"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81668" name="Rectangle 36"/>
          <p:cNvSpPr>
            <a:spLocks noChangeArrowheads="1"/>
          </p:cNvSpPr>
          <p:nvPr/>
        </p:nvSpPr>
        <p:spPr bwMode="auto">
          <a:xfrm>
            <a:off x="5665788"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81669" name="Rectangle 37"/>
          <p:cNvSpPr>
            <a:spLocks noChangeArrowheads="1"/>
          </p:cNvSpPr>
          <p:nvPr/>
        </p:nvSpPr>
        <p:spPr bwMode="auto">
          <a:xfrm>
            <a:off x="7402513"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81680" name="Line 48"/>
          <p:cNvSpPr>
            <a:spLocks noChangeShapeType="1"/>
          </p:cNvSpPr>
          <p:nvPr/>
        </p:nvSpPr>
        <p:spPr bwMode="auto">
          <a:xfrm>
            <a:off x="2298700" y="2146300"/>
            <a:ext cx="141288" cy="0"/>
          </a:xfrm>
          <a:prstGeom prst="line">
            <a:avLst/>
          </a:prstGeom>
          <a:noFill/>
          <a:ln w="11113">
            <a:solidFill>
              <a:srgbClr val="000000"/>
            </a:solidFill>
            <a:miter lim="800000"/>
            <a:headEnd/>
            <a:tailEnd/>
          </a:ln>
        </p:spPr>
        <p:txBody>
          <a:bodyPr/>
          <a:lstStyle/>
          <a:p>
            <a:endParaRPr lang="en-US" dirty="0"/>
          </a:p>
        </p:txBody>
      </p:sp>
      <p:sp>
        <p:nvSpPr>
          <p:cNvPr id="581681" name="Line 49"/>
          <p:cNvSpPr>
            <a:spLocks noChangeShapeType="1"/>
          </p:cNvSpPr>
          <p:nvPr/>
        </p:nvSpPr>
        <p:spPr bwMode="auto">
          <a:xfrm>
            <a:off x="2298700" y="2586038"/>
            <a:ext cx="141288" cy="0"/>
          </a:xfrm>
          <a:prstGeom prst="line">
            <a:avLst/>
          </a:prstGeom>
          <a:noFill/>
          <a:ln w="11113">
            <a:solidFill>
              <a:srgbClr val="000000"/>
            </a:solidFill>
            <a:miter lim="800000"/>
            <a:headEnd/>
            <a:tailEnd/>
          </a:ln>
        </p:spPr>
        <p:txBody>
          <a:bodyPr/>
          <a:lstStyle/>
          <a:p>
            <a:endParaRPr lang="en-US" dirty="0"/>
          </a:p>
        </p:txBody>
      </p:sp>
      <p:sp>
        <p:nvSpPr>
          <p:cNvPr id="581682" name="Line 50"/>
          <p:cNvSpPr>
            <a:spLocks noChangeShapeType="1"/>
          </p:cNvSpPr>
          <p:nvPr/>
        </p:nvSpPr>
        <p:spPr bwMode="auto">
          <a:xfrm>
            <a:off x="2298700" y="3032125"/>
            <a:ext cx="141288" cy="0"/>
          </a:xfrm>
          <a:prstGeom prst="line">
            <a:avLst/>
          </a:prstGeom>
          <a:noFill/>
          <a:ln w="11113">
            <a:solidFill>
              <a:srgbClr val="000000"/>
            </a:solidFill>
            <a:miter lim="800000"/>
            <a:headEnd/>
            <a:tailEnd/>
          </a:ln>
        </p:spPr>
        <p:txBody>
          <a:bodyPr/>
          <a:lstStyle/>
          <a:p>
            <a:endParaRPr lang="en-US" dirty="0"/>
          </a:p>
        </p:txBody>
      </p:sp>
      <p:sp>
        <p:nvSpPr>
          <p:cNvPr id="581683" name="Line 51"/>
          <p:cNvSpPr>
            <a:spLocks noChangeShapeType="1"/>
          </p:cNvSpPr>
          <p:nvPr/>
        </p:nvSpPr>
        <p:spPr bwMode="auto">
          <a:xfrm>
            <a:off x="2298700" y="3473450"/>
            <a:ext cx="141288" cy="0"/>
          </a:xfrm>
          <a:prstGeom prst="line">
            <a:avLst/>
          </a:prstGeom>
          <a:noFill/>
          <a:ln w="11113">
            <a:solidFill>
              <a:srgbClr val="000000"/>
            </a:solidFill>
            <a:miter lim="800000"/>
            <a:headEnd/>
            <a:tailEnd/>
          </a:ln>
        </p:spPr>
        <p:txBody>
          <a:bodyPr/>
          <a:lstStyle/>
          <a:p>
            <a:endParaRPr lang="en-US" dirty="0"/>
          </a:p>
        </p:txBody>
      </p:sp>
      <p:sp>
        <p:nvSpPr>
          <p:cNvPr id="581684" name="Line 52"/>
          <p:cNvSpPr>
            <a:spLocks noChangeShapeType="1"/>
          </p:cNvSpPr>
          <p:nvPr/>
        </p:nvSpPr>
        <p:spPr bwMode="auto">
          <a:xfrm>
            <a:off x="2298700" y="3913188"/>
            <a:ext cx="141288" cy="0"/>
          </a:xfrm>
          <a:prstGeom prst="line">
            <a:avLst/>
          </a:prstGeom>
          <a:noFill/>
          <a:ln w="11113">
            <a:solidFill>
              <a:srgbClr val="000000"/>
            </a:solidFill>
            <a:miter lim="800000"/>
            <a:headEnd/>
            <a:tailEnd/>
          </a:ln>
        </p:spPr>
        <p:txBody>
          <a:bodyPr/>
          <a:lstStyle/>
          <a:p>
            <a:endParaRPr lang="en-US" dirty="0"/>
          </a:p>
        </p:txBody>
      </p:sp>
      <p:sp>
        <p:nvSpPr>
          <p:cNvPr id="581685" name="Line 53"/>
          <p:cNvSpPr>
            <a:spLocks noChangeShapeType="1"/>
          </p:cNvSpPr>
          <p:nvPr/>
        </p:nvSpPr>
        <p:spPr bwMode="auto">
          <a:xfrm>
            <a:off x="2298700" y="4356100"/>
            <a:ext cx="141288" cy="0"/>
          </a:xfrm>
          <a:prstGeom prst="line">
            <a:avLst/>
          </a:prstGeom>
          <a:noFill/>
          <a:ln w="11113">
            <a:solidFill>
              <a:srgbClr val="000000"/>
            </a:solidFill>
            <a:miter lim="800000"/>
            <a:headEnd/>
            <a:tailEnd/>
          </a:ln>
        </p:spPr>
        <p:txBody>
          <a:bodyPr/>
          <a:lstStyle/>
          <a:p>
            <a:endParaRPr lang="en-US" dirty="0"/>
          </a:p>
        </p:txBody>
      </p:sp>
      <p:sp>
        <p:nvSpPr>
          <p:cNvPr id="581686" name="Line 54"/>
          <p:cNvSpPr>
            <a:spLocks noChangeShapeType="1"/>
          </p:cNvSpPr>
          <p:nvPr/>
        </p:nvSpPr>
        <p:spPr bwMode="auto">
          <a:xfrm>
            <a:off x="2298700" y="4800600"/>
            <a:ext cx="141288" cy="0"/>
          </a:xfrm>
          <a:prstGeom prst="line">
            <a:avLst/>
          </a:prstGeom>
          <a:noFill/>
          <a:ln w="11113">
            <a:solidFill>
              <a:srgbClr val="000000"/>
            </a:solidFill>
            <a:miter lim="800000"/>
            <a:headEnd/>
            <a:tailEnd/>
          </a:ln>
        </p:spPr>
        <p:txBody>
          <a:bodyPr/>
          <a:lstStyle/>
          <a:p>
            <a:endParaRPr lang="en-US" dirty="0"/>
          </a:p>
        </p:txBody>
      </p:sp>
      <p:sp>
        <p:nvSpPr>
          <p:cNvPr id="581687" name="Line 55"/>
          <p:cNvSpPr>
            <a:spLocks noChangeShapeType="1"/>
          </p:cNvSpPr>
          <p:nvPr/>
        </p:nvSpPr>
        <p:spPr bwMode="auto">
          <a:xfrm flipV="1">
            <a:off x="3167063" y="5111750"/>
            <a:ext cx="0" cy="128588"/>
          </a:xfrm>
          <a:prstGeom prst="line">
            <a:avLst/>
          </a:prstGeom>
          <a:noFill/>
          <a:ln w="11113">
            <a:solidFill>
              <a:srgbClr val="000000"/>
            </a:solidFill>
            <a:miter lim="800000"/>
            <a:headEnd/>
            <a:tailEnd/>
          </a:ln>
        </p:spPr>
        <p:txBody>
          <a:bodyPr/>
          <a:lstStyle/>
          <a:p>
            <a:endParaRPr lang="en-US" dirty="0"/>
          </a:p>
        </p:txBody>
      </p:sp>
      <p:sp>
        <p:nvSpPr>
          <p:cNvPr id="581688" name="Line 56"/>
          <p:cNvSpPr>
            <a:spLocks noChangeShapeType="1"/>
          </p:cNvSpPr>
          <p:nvPr/>
        </p:nvSpPr>
        <p:spPr bwMode="auto">
          <a:xfrm flipV="1">
            <a:off x="4468813" y="5111750"/>
            <a:ext cx="0" cy="128588"/>
          </a:xfrm>
          <a:prstGeom prst="line">
            <a:avLst/>
          </a:prstGeom>
          <a:noFill/>
          <a:ln w="11113">
            <a:solidFill>
              <a:srgbClr val="000000"/>
            </a:solidFill>
            <a:miter lim="800000"/>
            <a:headEnd/>
            <a:tailEnd/>
          </a:ln>
        </p:spPr>
        <p:txBody>
          <a:bodyPr/>
          <a:lstStyle/>
          <a:p>
            <a:endParaRPr lang="en-US" dirty="0"/>
          </a:p>
        </p:txBody>
      </p:sp>
      <p:sp>
        <p:nvSpPr>
          <p:cNvPr id="581689" name="Line 57"/>
          <p:cNvSpPr>
            <a:spLocks noChangeShapeType="1"/>
          </p:cNvSpPr>
          <p:nvPr/>
        </p:nvSpPr>
        <p:spPr bwMode="auto">
          <a:xfrm flipV="1">
            <a:off x="5772150" y="5111750"/>
            <a:ext cx="0" cy="128588"/>
          </a:xfrm>
          <a:prstGeom prst="line">
            <a:avLst/>
          </a:prstGeom>
          <a:noFill/>
          <a:ln w="11113">
            <a:solidFill>
              <a:srgbClr val="000000"/>
            </a:solidFill>
            <a:miter lim="800000"/>
            <a:headEnd/>
            <a:tailEnd/>
          </a:ln>
        </p:spPr>
        <p:txBody>
          <a:bodyPr/>
          <a:lstStyle/>
          <a:p>
            <a:endParaRPr lang="en-US" dirty="0"/>
          </a:p>
        </p:txBody>
      </p:sp>
      <p:sp>
        <p:nvSpPr>
          <p:cNvPr id="581690" name="Line 58"/>
          <p:cNvSpPr>
            <a:spLocks noChangeShapeType="1"/>
          </p:cNvSpPr>
          <p:nvPr/>
        </p:nvSpPr>
        <p:spPr bwMode="auto">
          <a:xfrm flipV="1">
            <a:off x="6638925" y="5111750"/>
            <a:ext cx="0" cy="128588"/>
          </a:xfrm>
          <a:prstGeom prst="line">
            <a:avLst/>
          </a:prstGeom>
          <a:noFill/>
          <a:ln w="11113">
            <a:solidFill>
              <a:srgbClr val="000000"/>
            </a:solidFill>
            <a:miter lim="800000"/>
            <a:headEnd/>
            <a:tailEnd/>
          </a:ln>
        </p:spPr>
        <p:txBody>
          <a:bodyPr/>
          <a:lstStyle/>
          <a:p>
            <a:endParaRPr lang="en-US" dirty="0"/>
          </a:p>
        </p:txBody>
      </p:sp>
      <p:sp>
        <p:nvSpPr>
          <p:cNvPr id="581691" name="Line 59"/>
          <p:cNvSpPr>
            <a:spLocks noChangeShapeType="1"/>
          </p:cNvSpPr>
          <p:nvPr/>
        </p:nvSpPr>
        <p:spPr bwMode="auto">
          <a:xfrm flipV="1">
            <a:off x="7508875" y="5111750"/>
            <a:ext cx="0" cy="128588"/>
          </a:xfrm>
          <a:prstGeom prst="line">
            <a:avLst/>
          </a:prstGeom>
          <a:noFill/>
          <a:ln w="11113">
            <a:solidFill>
              <a:srgbClr val="000000"/>
            </a:solidFill>
            <a:miter lim="800000"/>
            <a:headEnd/>
            <a:tailEnd/>
          </a:ln>
        </p:spPr>
        <p:txBody>
          <a:bodyPr/>
          <a:lstStyle/>
          <a:p>
            <a:endParaRPr lang="en-US" dirty="0"/>
          </a:p>
        </p:txBody>
      </p:sp>
      <p:sp>
        <p:nvSpPr>
          <p:cNvPr id="581692" name="Rectangle 60"/>
          <p:cNvSpPr>
            <a:spLocks noChangeArrowheads="1"/>
          </p:cNvSpPr>
          <p:nvPr/>
        </p:nvSpPr>
        <p:spPr bwMode="auto">
          <a:xfrm>
            <a:off x="1730375" y="2032000"/>
            <a:ext cx="442913"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81693" name="Rectangle 61"/>
          <p:cNvSpPr>
            <a:spLocks noChangeArrowheads="1"/>
          </p:cNvSpPr>
          <p:nvPr/>
        </p:nvSpPr>
        <p:spPr bwMode="auto">
          <a:xfrm>
            <a:off x="1838325" y="2473325"/>
            <a:ext cx="34290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81694" name="Rectangle 62"/>
          <p:cNvSpPr>
            <a:spLocks noChangeArrowheads="1"/>
          </p:cNvSpPr>
          <p:nvPr/>
        </p:nvSpPr>
        <p:spPr bwMode="auto">
          <a:xfrm>
            <a:off x="1838325" y="2914650"/>
            <a:ext cx="34290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81695" name="Rectangle 63"/>
          <p:cNvSpPr>
            <a:spLocks noChangeArrowheads="1"/>
          </p:cNvSpPr>
          <p:nvPr/>
        </p:nvSpPr>
        <p:spPr bwMode="auto">
          <a:xfrm>
            <a:off x="1838325" y="3357563"/>
            <a:ext cx="34290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81696" name="Rectangle 64"/>
          <p:cNvSpPr>
            <a:spLocks noChangeArrowheads="1"/>
          </p:cNvSpPr>
          <p:nvPr/>
        </p:nvSpPr>
        <p:spPr bwMode="auto">
          <a:xfrm>
            <a:off x="1838325" y="3798888"/>
            <a:ext cx="34290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81697" name="Rectangle 65"/>
          <p:cNvSpPr>
            <a:spLocks noChangeArrowheads="1"/>
          </p:cNvSpPr>
          <p:nvPr/>
        </p:nvSpPr>
        <p:spPr bwMode="auto">
          <a:xfrm>
            <a:off x="1838325" y="4240213"/>
            <a:ext cx="34290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81698" name="Rectangle 66"/>
          <p:cNvSpPr>
            <a:spLocks noChangeArrowheads="1"/>
          </p:cNvSpPr>
          <p:nvPr/>
        </p:nvSpPr>
        <p:spPr bwMode="auto">
          <a:xfrm>
            <a:off x="1838325" y="4683125"/>
            <a:ext cx="34290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81709" name="Freeform 77"/>
          <p:cNvSpPr>
            <a:spLocks/>
          </p:cNvSpPr>
          <p:nvPr/>
        </p:nvSpPr>
        <p:spPr bwMode="auto">
          <a:xfrm>
            <a:off x="3602038" y="2146300"/>
            <a:ext cx="1566862" cy="2654300"/>
          </a:xfrm>
          <a:custGeom>
            <a:avLst/>
            <a:gdLst/>
            <a:ahLst/>
            <a:cxnLst>
              <a:cxn ang="0">
                <a:pos x="267" y="0"/>
              </a:cxn>
              <a:cxn ang="0">
                <a:pos x="0" y="494"/>
              </a:cxn>
            </a:cxnLst>
            <a:rect l="0" t="0" r="r" b="b"/>
            <a:pathLst>
              <a:path w="267" h="494">
                <a:moveTo>
                  <a:pt x="267" y="0"/>
                </a:moveTo>
                <a:cubicBezTo>
                  <a:pt x="267" y="149"/>
                  <a:pt x="190" y="320"/>
                  <a:pt x="0" y="494"/>
                </a:cubicBezTo>
              </a:path>
            </a:pathLst>
          </a:custGeom>
          <a:noFill/>
          <a:ln w="42863" cap="flat">
            <a:solidFill>
              <a:srgbClr val="EE313C"/>
            </a:solidFill>
            <a:prstDash val="solid"/>
            <a:miter lim="800000"/>
            <a:headEnd/>
            <a:tailEnd/>
          </a:ln>
        </p:spPr>
        <p:txBody>
          <a:bodyPr/>
          <a:lstStyle/>
          <a:p>
            <a:endParaRPr lang="en-US" dirty="0"/>
          </a:p>
        </p:txBody>
      </p:sp>
      <p:sp>
        <p:nvSpPr>
          <p:cNvPr id="581710" name="Rectangle 78"/>
          <p:cNvSpPr>
            <a:spLocks noChangeArrowheads="1"/>
          </p:cNvSpPr>
          <p:nvPr/>
        </p:nvSpPr>
        <p:spPr bwMode="auto">
          <a:xfrm>
            <a:off x="4860925" y="1866900"/>
            <a:ext cx="548227" cy="215444"/>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Supply</a:t>
            </a:r>
            <a:endParaRPr lang="en-US" sz="1400" dirty="0"/>
          </a:p>
        </p:txBody>
      </p:sp>
      <p:sp>
        <p:nvSpPr>
          <p:cNvPr id="581711" name="Rectangle 79"/>
          <p:cNvSpPr>
            <a:spLocks noChangeArrowheads="1"/>
          </p:cNvSpPr>
          <p:nvPr/>
        </p:nvSpPr>
        <p:spPr bwMode="auto">
          <a:xfrm>
            <a:off x="6388100" y="4691063"/>
            <a:ext cx="676467" cy="215444"/>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Demand</a:t>
            </a:r>
            <a:endParaRPr lang="en-US" sz="1400" dirty="0"/>
          </a:p>
        </p:txBody>
      </p:sp>
      <p:sp>
        <p:nvSpPr>
          <p:cNvPr id="581713" name="Line 81"/>
          <p:cNvSpPr>
            <a:spLocks noChangeShapeType="1"/>
          </p:cNvSpPr>
          <p:nvPr/>
        </p:nvSpPr>
        <p:spPr bwMode="auto">
          <a:xfrm flipV="1">
            <a:off x="2241550" y="4962525"/>
            <a:ext cx="122238" cy="63500"/>
          </a:xfrm>
          <a:prstGeom prst="line">
            <a:avLst/>
          </a:prstGeom>
          <a:noFill/>
          <a:ln w="11113">
            <a:solidFill>
              <a:srgbClr val="000000"/>
            </a:solidFill>
            <a:miter lim="800000"/>
            <a:headEnd/>
            <a:tailEnd/>
          </a:ln>
        </p:spPr>
        <p:txBody>
          <a:bodyPr/>
          <a:lstStyle/>
          <a:p>
            <a:endParaRPr lang="en-US" dirty="0"/>
          </a:p>
        </p:txBody>
      </p:sp>
      <p:sp>
        <p:nvSpPr>
          <p:cNvPr id="581714" name="Line 82"/>
          <p:cNvSpPr>
            <a:spLocks noChangeShapeType="1"/>
          </p:cNvSpPr>
          <p:nvPr/>
        </p:nvSpPr>
        <p:spPr bwMode="auto">
          <a:xfrm flipV="1">
            <a:off x="2241550" y="5048250"/>
            <a:ext cx="122238" cy="63500"/>
          </a:xfrm>
          <a:prstGeom prst="line">
            <a:avLst/>
          </a:prstGeom>
          <a:noFill/>
          <a:ln w="11113">
            <a:solidFill>
              <a:srgbClr val="000000"/>
            </a:solidFill>
            <a:miter lim="800000"/>
            <a:headEnd/>
            <a:tailEnd/>
          </a:ln>
        </p:spPr>
        <p:txBody>
          <a:bodyPr/>
          <a:lstStyle/>
          <a:p>
            <a:endParaRPr lang="en-US" dirty="0"/>
          </a:p>
        </p:txBody>
      </p:sp>
      <p:sp>
        <p:nvSpPr>
          <p:cNvPr id="581715" name="Line 83"/>
          <p:cNvSpPr>
            <a:spLocks noChangeShapeType="1"/>
          </p:cNvSpPr>
          <p:nvPr/>
        </p:nvSpPr>
        <p:spPr bwMode="auto">
          <a:xfrm flipH="1">
            <a:off x="2439988" y="5181600"/>
            <a:ext cx="69850" cy="112713"/>
          </a:xfrm>
          <a:prstGeom prst="line">
            <a:avLst/>
          </a:prstGeom>
          <a:noFill/>
          <a:ln w="11113">
            <a:solidFill>
              <a:srgbClr val="000000"/>
            </a:solidFill>
            <a:miter lim="800000"/>
            <a:headEnd/>
            <a:tailEnd/>
          </a:ln>
        </p:spPr>
        <p:txBody>
          <a:bodyPr/>
          <a:lstStyle/>
          <a:p>
            <a:endParaRPr lang="en-US" dirty="0"/>
          </a:p>
        </p:txBody>
      </p:sp>
      <p:sp>
        <p:nvSpPr>
          <p:cNvPr id="581716" name="Line 84"/>
          <p:cNvSpPr>
            <a:spLocks noChangeShapeType="1"/>
          </p:cNvSpPr>
          <p:nvPr/>
        </p:nvSpPr>
        <p:spPr bwMode="auto">
          <a:xfrm flipH="1">
            <a:off x="2533650" y="5181600"/>
            <a:ext cx="69850" cy="112713"/>
          </a:xfrm>
          <a:prstGeom prst="line">
            <a:avLst/>
          </a:prstGeom>
          <a:noFill/>
          <a:ln w="11113">
            <a:solidFill>
              <a:srgbClr val="000000"/>
            </a:solidFill>
            <a:miter lim="800000"/>
            <a:headEnd/>
            <a:tailEnd/>
          </a:ln>
        </p:spPr>
        <p:txBody>
          <a:bodyPr/>
          <a:lstStyle/>
          <a:p>
            <a:endParaRPr lang="en-US" dirty="0"/>
          </a:p>
        </p:txBody>
      </p:sp>
      <p:sp>
        <p:nvSpPr>
          <p:cNvPr id="581717" name="Freeform 85"/>
          <p:cNvSpPr>
            <a:spLocks/>
          </p:cNvSpPr>
          <p:nvPr/>
        </p:nvSpPr>
        <p:spPr bwMode="auto">
          <a:xfrm>
            <a:off x="3214688" y="2146300"/>
            <a:ext cx="3079750" cy="2654300"/>
          </a:xfrm>
          <a:custGeom>
            <a:avLst/>
            <a:gdLst/>
            <a:ahLst/>
            <a:cxnLst>
              <a:cxn ang="0">
                <a:pos x="0" y="0"/>
              </a:cxn>
              <a:cxn ang="0">
                <a:pos x="525" y="494"/>
              </a:cxn>
            </a:cxnLst>
            <a:rect l="0" t="0" r="r" b="b"/>
            <a:pathLst>
              <a:path w="525" h="494">
                <a:moveTo>
                  <a:pt x="0" y="0"/>
                </a:moveTo>
                <a:cubicBezTo>
                  <a:pt x="29" y="133"/>
                  <a:pt x="196" y="409"/>
                  <a:pt x="525" y="494"/>
                </a:cubicBezTo>
              </a:path>
            </a:pathLst>
          </a:custGeom>
          <a:noFill/>
          <a:ln w="42863" cap="flat">
            <a:solidFill>
              <a:srgbClr val="3C5DAA"/>
            </a:solidFill>
            <a:prstDash val="solid"/>
            <a:miter lim="800000"/>
            <a:headEnd/>
            <a:tailEnd/>
          </a:ln>
        </p:spPr>
        <p:txBody>
          <a:bodyPr/>
          <a:lstStyle/>
          <a:p>
            <a:endParaRPr lang="en-US" dirty="0"/>
          </a:p>
        </p:txBody>
      </p:sp>
      <p:sp>
        <p:nvSpPr>
          <p:cNvPr id="581718" name="Oval 86"/>
          <p:cNvSpPr>
            <a:spLocks noChangeArrowheads="1"/>
          </p:cNvSpPr>
          <p:nvPr/>
        </p:nvSpPr>
        <p:spPr bwMode="auto">
          <a:xfrm>
            <a:off x="4411663" y="3860800"/>
            <a:ext cx="115887" cy="106363"/>
          </a:xfrm>
          <a:prstGeom prst="ellipse">
            <a:avLst/>
          </a:prstGeom>
          <a:solidFill>
            <a:srgbClr val="000000"/>
          </a:solidFill>
          <a:ln w="9525">
            <a:noFill/>
            <a:round/>
            <a:headEnd/>
            <a:tailEnd/>
          </a:ln>
        </p:spPr>
        <p:txBody>
          <a:bodyPr/>
          <a:lstStyle/>
          <a:p>
            <a:endParaRPr lang="en-US" dirty="0"/>
          </a:p>
        </p:txBody>
      </p:sp>
      <p:sp>
        <p:nvSpPr>
          <p:cNvPr id="581719" name="Rectangle 87"/>
          <p:cNvSpPr>
            <a:spLocks noChangeArrowheads="1"/>
          </p:cNvSpPr>
          <p:nvPr/>
        </p:nvSpPr>
        <p:spPr bwMode="auto">
          <a:xfrm>
            <a:off x="4630738" y="3762375"/>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581720" name="Line 88"/>
          <p:cNvSpPr>
            <a:spLocks noChangeShapeType="1"/>
          </p:cNvSpPr>
          <p:nvPr/>
        </p:nvSpPr>
        <p:spPr bwMode="auto">
          <a:xfrm flipH="1">
            <a:off x="1531938" y="3913188"/>
            <a:ext cx="255587" cy="0"/>
          </a:xfrm>
          <a:prstGeom prst="line">
            <a:avLst/>
          </a:prstGeom>
          <a:noFill/>
          <a:ln w="11113">
            <a:solidFill>
              <a:srgbClr val="000000"/>
            </a:solidFill>
            <a:miter lim="800000"/>
            <a:headEnd/>
            <a:tailEnd/>
          </a:ln>
        </p:spPr>
        <p:txBody>
          <a:bodyPr/>
          <a:lstStyle/>
          <a:p>
            <a:endParaRPr lang="en-US" dirty="0"/>
          </a:p>
        </p:txBody>
      </p:sp>
      <p:sp>
        <p:nvSpPr>
          <p:cNvPr id="581721" name="Line 89"/>
          <p:cNvSpPr>
            <a:spLocks noChangeShapeType="1"/>
          </p:cNvSpPr>
          <p:nvPr/>
        </p:nvSpPr>
        <p:spPr bwMode="auto">
          <a:xfrm flipH="1">
            <a:off x="4791075" y="3913188"/>
            <a:ext cx="258763" cy="0"/>
          </a:xfrm>
          <a:prstGeom prst="line">
            <a:avLst/>
          </a:prstGeom>
          <a:noFill/>
          <a:ln w="11113">
            <a:solidFill>
              <a:srgbClr val="000000"/>
            </a:solidFill>
            <a:miter lim="800000"/>
            <a:headEnd/>
            <a:tailEnd/>
          </a:ln>
        </p:spPr>
        <p:txBody>
          <a:bodyPr/>
          <a:lstStyle/>
          <a:p>
            <a:endParaRPr lang="en-US" dirty="0"/>
          </a:p>
        </p:txBody>
      </p:sp>
      <p:sp>
        <p:nvSpPr>
          <p:cNvPr id="581722" name="Line 90"/>
          <p:cNvSpPr>
            <a:spLocks noChangeShapeType="1"/>
          </p:cNvSpPr>
          <p:nvPr/>
        </p:nvSpPr>
        <p:spPr bwMode="auto">
          <a:xfrm>
            <a:off x="4468813" y="5492750"/>
            <a:ext cx="0" cy="238125"/>
          </a:xfrm>
          <a:prstGeom prst="line">
            <a:avLst/>
          </a:prstGeom>
          <a:noFill/>
          <a:ln w="11113">
            <a:solidFill>
              <a:srgbClr val="000000"/>
            </a:solidFill>
            <a:miter lim="800000"/>
            <a:headEnd/>
            <a:tailEnd/>
          </a:ln>
        </p:spPr>
        <p:txBody>
          <a:bodyPr/>
          <a:lstStyle/>
          <a:p>
            <a:endParaRPr lang="en-US" dirty="0"/>
          </a:p>
        </p:txBody>
      </p:sp>
      <p:sp>
        <p:nvSpPr>
          <p:cNvPr id="581723" name="Freeform 91"/>
          <p:cNvSpPr>
            <a:spLocks/>
          </p:cNvSpPr>
          <p:nvPr/>
        </p:nvSpPr>
        <p:spPr bwMode="auto">
          <a:xfrm>
            <a:off x="5148064" y="3736975"/>
            <a:ext cx="981274" cy="331788"/>
          </a:xfrm>
          <a:custGeom>
            <a:avLst/>
            <a:gdLst/>
            <a:ahLst/>
            <a:cxnLst>
              <a:cxn ang="0">
                <a:pos x="184" y="48"/>
              </a:cxn>
              <a:cxn ang="0">
                <a:pos x="169" y="62"/>
              </a:cxn>
              <a:cxn ang="0">
                <a:pos x="14" y="62"/>
              </a:cxn>
              <a:cxn ang="0">
                <a:pos x="0" y="48"/>
              </a:cxn>
              <a:cxn ang="0">
                <a:pos x="0" y="15"/>
              </a:cxn>
              <a:cxn ang="0">
                <a:pos x="14" y="0"/>
              </a:cxn>
              <a:cxn ang="0">
                <a:pos x="169" y="0"/>
              </a:cxn>
              <a:cxn ang="0">
                <a:pos x="184" y="15"/>
              </a:cxn>
              <a:cxn ang="0">
                <a:pos x="184" y="48"/>
              </a:cxn>
            </a:cxnLst>
            <a:rect l="0" t="0" r="r" b="b"/>
            <a:pathLst>
              <a:path w="184" h="62">
                <a:moveTo>
                  <a:pt x="184" y="48"/>
                </a:moveTo>
                <a:cubicBezTo>
                  <a:pt x="184" y="55"/>
                  <a:pt x="177" y="62"/>
                  <a:pt x="169" y="62"/>
                </a:cubicBezTo>
                <a:cubicBezTo>
                  <a:pt x="14" y="62"/>
                  <a:pt x="14" y="62"/>
                  <a:pt x="14" y="62"/>
                </a:cubicBezTo>
                <a:cubicBezTo>
                  <a:pt x="6" y="62"/>
                  <a:pt x="0" y="55"/>
                  <a:pt x="0" y="48"/>
                </a:cubicBezTo>
                <a:cubicBezTo>
                  <a:pt x="0" y="15"/>
                  <a:pt x="0" y="15"/>
                  <a:pt x="0" y="15"/>
                </a:cubicBezTo>
                <a:cubicBezTo>
                  <a:pt x="0" y="7"/>
                  <a:pt x="6" y="0"/>
                  <a:pt x="14" y="0"/>
                </a:cubicBezTo>
                <a:cubicBezTo>
                  <a:pt x="169" y="0"/>
                  <a:pt x="169" y="0"/>
                  <a:pt x="169" y="0"/>
                </a:cubicBezTo>
                <a:cubicBezTo>
                  <a:pt x="177" y="0"/>
                  <a:pt x="184" y="7"/>
                  <a:pt x="184" y="15"/>
                </a:cubicBezTo>
                <a:lnTo>
                  <a:pt x="184" y="48"/>
                </a:lnTo>
                <a:close/>
              </a:path>
            </a:pathLst>
          </a:custGeom>
          <a:solidFill>
            <a:srgbClr val="D6E2E0"/>
          </a:solidFill>
          <a:ln w="9525">
            <a:noFill/>
            <a:round/>
            <a:headEnd/>
            <a:tailEnd/>
          </a:ln>
        </p:spPr>
        <p:txBody>
          <a:bodyPr/>
          <a:lstStyle/>
          <a:p>
            <a:endParaRPr lang="en-US" dirty="0"/>
          </a:p>
        </p:txBody>
      </p:sp>
      <p:sp>
        <p:nvSpPr>
          <p:cNvPr id="581728" name="Freeform 96"/>
          <p:cNvSpPr>
            <a:spLocks/>
          </p:cNvSpPr>
          <p:nvPr/>
        </p:nvSpPr>
        <p:spPr bwMode="auto">
          <a:xfrm>
            <a:off x="3946525" y="5730874"/>
            <a:ext cx="1074738" cy="650453"/>
          </a:xfrm>
          <a:custGeom>
            <a:avLst/>
            <a:gdLst/>
            <a:ahLst/>
            <a:cxnLst>
              <a:cxn ang="0">
                <a:pos x="183" y="81"/>
              </a:cxn>
              <a:cxn ang="0">
                <a:pos x="169" y="96"/>
              </a:cxn>
              <a:cxn ang="0">
                <a:pos x="14" y="96"/>
              </a:cxn>
              <a:cxn ang="0">
                <a:pos x="0" y="81"/>
              </a:cxn>
              <a:cxn ang="0">
                <a:pos x="0" y="14"/>
              </a:cxn>
              <a:cxn ang="0">
                <a:pos x="14" y="0"/>
              </a:cxn>
              <a:cxn ang="0">
                <a:pos x="169" y="0"/>
              </a:cxn>
              <a:cxn ang="0">
                <a:pos x="183" y="14"/>
              </a:cxn>
              <a:cxn ang="0">
                <a:pos x="183" y="81"/>
              </a:cxn>
            </a:cxnLst>
            <a:rect l="0" t="0" r="r" b="b"/>
            <a:pathLst>
              <a:path w="183" h="96">
                <a:moveTo>
                  <a:pt x="183" y="81"/>
                </a:moveTo>
                <a:cubicBezTo>
                  <a:pt x="183" y="89"/>
                  <a:pt x="177" y="96"/>
                  <a:pt x="169" y="96"/>
                </a:cubicBezTo>
                <a:cubicBezTo>
                  <a:pt x="14" y="96"/>
                  <a:pt x="14" y="96"/>
                  <a:pt x="14" y="96"/>
                </a:cubicBezTo>
                <a:cubicBezTo>
                  <a:pt x="6" y="96"/>
                  <a:pt x="0" y="89"/>
                  <a:pt x="0" y="81"/>
                </a:cubicBezTo>
                <a:cubicBezTo>
                  <a:pt x="0" y="14"/>
                  <a:pt x="0" y="14"/>
                  <a:pt x="0" y="14"/>
                </a:cubicBezTo>
                <a:cubicBezTo>
                  <a:pt x="0" y="7"/>
                  <a:pt x="6" y="0"/>
                  <a:pt x="14" y="0"/>
                </a:cubicBezTo>
                <a:cubicBezTo>
                  <a:pt x="169" y="0"/>
                  <a:pt x="169" y="0"/>
                  <a:pt x="169" y="0"/>
                </a:cubicBezTo>
                <a:cubicBezTo>
                  <a:pt x="177" y="0"/>
                  <a:pt x="183" y="7"/>
                  <a:pt x="183" y="14"/>
                </a:cubicBezTo>
                <a:lnTo>
                  <a:pt x="183" y="81"/>
                </a:lnTo>
                <a:close/>
              </a:path>
            </a:pathLst>
          </a:custGeom>
          <a:solidFill>
            <a:srgbClr val="D6E2E0"/>
          </a:solidFill>
          <a:ln w="9525">
            <a:noFill/>
            <a:round/>
            <a:headEnd/>
            <a:tailEnd/>
          </a:ln>
        </p:spPr>
        <p:txBody>
          <a:bodyPr/>
          <a:lstStyle/>
          <a:p>
            <a:endParaRPr lang="en-US" dirty="0"/>
          </a:p>
        </p:txBody>
      </p:sp>
      <p:sp>
        <p:nvSpPr>
          <p:cNvPr id="581729" name="Freeform 97"/>
          <p:cNvSpPr>
            <a:spLocks/>
          </p:cNvSpPr>
          <p:nvPr/>
        </p:nvSpPr>
        <p:spPr bwMode="auto">
          <a:xfrm>
            <a:off x="873125" y="3678238"/>
            <a:ext cx="965200" cy="514350"/>
          </a:xfrm>
          <a:custGeom>
            <a:avLst/>
            <a:gdLst/>
            <a:ahLst/>
            <a:cxnLst>
              <a:cxn ang="0">
                <a:pos x="183" y="82"/>
              </a:cxn>
              <a:cxn ang="0">
                <a:pos x="169" y="96"/>
              </a:cxn>
              <a:cxn ang="0">
                <a:pos x="14" y="96"/>
              </a:cxn>
              <a:cxn ang="0">
                <a:pos x="0" y="82"/>
              </a:cxn>
              <a:cxn ang="0">
                <a:pos x="0" y="15"/>
              </a:cxn>
              <a:cxn ang="0">
                <a:pos x="14" y="0"/>
              </a:cxn>
              <a:cxn ang="0">
                <a:pos x="169" y="0"/>
              </a:cxn>
              <a:cxn ang="0">
                <a:pos x="183" y="15"/>
              </a:cxn>
              <a:cxn ang="0">
                <a:pos x="183" y="82"/>
              </a:cxn>
            </a:cxnLst>
            <a:rect l="0" t="0" r="r" b="b"/>
            <a:pathLst>
              <a:path w="183" h="96">
                <a:moveTo>
                  <a:pt x="183" y="82"/>
                </a:moveTo>
                <a:cubicBezTo>
                  <a:pt x="183" y="89"/>
                  <a:pt x="177" y="96"/>
                  <a:pt x="169" y="96"/>
                </a:cubicBezTo>
                <a:cubicBezTo>
                  <a:pt x="14" y="96"/>
                  <a:pt x="14" y="96"/>
                  <a:pt x="14" y="96"/>
                </a:cubicBezTo>
                <a:cubicBezTo>
                  <a:pt x="6" y="96"/>
                  <a:pt x="0" y="89"/>
                  <a:pt x="0" y="82"/>
                </a:cubicBezTo>
                <a:cubicBezTo>
                  <a:pt x="0" y="15"/>
                  <a:pt x="0" y="15"/>
                  <a:pt x="0" y="15"/>
                </a:cubicBezTo>
                <a:cubicBezTo>
                  <a:pt x="0" y="7"/>
                  <a:pt x="6" y="0"/>
                  <a:pt x="14" y="0"/>
                </a:cubicBezTo>
                <a:cubicBezTo>
                  <a:pt x="169" y="0"/>
                  <a:pt x="169" y="0"/>
                  <a:pt x="169" y="0"/>
                </a:cubicBezTo>
                <a:cubicBezTo>
                  <a:pt x="177" y="0"/>
                  <a:pt x="183" y="7"/>
                  <a:pt x="183" y="15"/>
                </a:cubicBezTo>
                <a:lnTo>
                  <a:pt x="183" y="82"/>
                </a:lnTo>
                <a:close/>
              </a:path>
            </a:pathLst>
          </a:custGeom>
          <a:solidFill>
            <a:srgbClr val="D6E2E0"/>
          </a:solidFill>
          <a:ln w="9525">
            <a:noFill/>
            <a:round/>
            <a:headEnd/>
            <a:tailEnd/>
          </a:ln>
        </p:spPr>
        <p:txBody>
          <a:bodyPr/>
          <a:lstStyle/>
          <a:p>
            <a:endParaRPr lang="en-US" dirty="0"/>
          </a:p>
        </p:txBody>
      </p:sp>
      <p:sp>
        <p:nvSpPr>
          <p:cNvPr id="581739" name="TextBox 56"/>
          <p:cNvSpPr txBox="1">
            <a:spLocks noChangeArrowheads="1"/>
          </p:cNvSpPr>
          <p:nvPr/>
        </p:nvSpPr>
        <p:spPr bwMode="auto">
          <a:xfrm>
            <a:off x="5076056" y="3733800"/>
            <a:ext cx="1119957" cy="307777"/>
          </a:xfrm>
          <a:prstGeom prst="rect">
            <a:avLst/>
          </a:prstGeom>
          <a:noFill/>
          <a:ln w="9525">
            <a:noFill/>
            <a:miter lim="800000"/>
            <a:headEnd/>
            <a:tailEnd/>
          </a:ln>
        </p:spPr>
        <p:txBody>
          <a:bodyPr wrap="square">
            <a:spAutoFit/>
          </a:bodyPr>
          <a:lstStyle/>
          <a:p>
            <a:pPr algn="ctr"/>
            <a:r>
              <a:rPr lang="en-US" sz="1400" i="1" dirty="0">
                <a:ea typeface="MS PGothic" pitchFamily="34" charset="-128"/>
              </a:rPr>
              <a:t>Equilibrium</a:t>
            </a:r>
          </a:p>
        </p:txBody>
      </p:sp>
      <p:sp>
        <p:nvSpPr>
          <p:cNvPr id="581740" name="TextBox 56"/>
          <p:cNvSpPr txBox="1">
            <a:spLocks noChangeArrowheads="1"/>
          </p:cNvSpPr>
          <p:nvPr/>
        </p:nvSpPr>
        <p:spPr bwMode="auto">
          <a:xfrm>
            <a:off x="816917" y="3667602"/>
            <a:ext cx="1021408" cy="523220"/>
          </a:xfrm>
          <a:prstGeom prst="rect">
            <a:avLst/>
          </a:prstGeom>
          <a:noFill/>
          <a:ln w="9525">
            <a:noFill/>
            <a:miter lim="800000"/>
            <a:headEnd/>
            <a:tailEnd/>
          </a:ln>
        </p:spPr>
        <p:txBody>
          <a:bodyPr wrap="square" anchor="ctr">
            <a:spAutoFit/>
          </a:bodyPr>
          <a:lstStyle/>
          <a:p>
            <a:pPr algn="ctr"/>
            <a:r>
              <a:rPr lang="en-US" sz="1400" i="1" dirty="0">
                <a:ea typeface="MS PGothic" pitchFamily="34" charset="-128"/>
              </a:rPr>
              <a:t>Equilibrium price</a:t>
            </a:r>
          </a:p>
        </p:txBody>
      </p:sp>
      <p:sp>
        <p:nvSpPr>
          <p:cNvPr id="581741" name="TextBox 56"/>
          <p:cNvSpPr txBox="1">
            <a:spLocks noChangeArrowheads="1"/>
          </p:cNvSpPr>
          <p:nvPr/>
        </p:nvSpPr>
        <p:spPr bwMode="auto">
          <a:xfrm>
            <a:off x="3962400" y="5791200"/>
            <a:ext cx="1058863" cy="523220"/>
          </a:xfrm>
          <a:prstGeom prst="rect">
            <a:avLst/>
          </a:prstGeom>
          <a:noFill/>
          <a:ln w="9525">
            <a:noFill/>
            <a:miter lim="800000"/>
            <a:headEnd/>
            <a:tailEnd/>
          </a:ln>
        </p:spPr>
        <p:txBody>
          <a:bodyPr wrap="square" anchor="ctr">
            <a:spAutoFit/>
          </a:bodyPr>
          <a:lstStyle/>
          <a:p>
            <a:pPr algn="ctr"/>
            <a:r>
              <a:rPr lang="en-US" sz="1400" i="1" dirty="0">
                <a:ea typeface="MS PGothic" pitchFamily="34" charset="-128"/>
              </a:rPr>
              <a:t>Equilibrium quantity</a:t>
            </a:r>
          </a:p>
        </p:txBody>
      </p:sp>
      <p:sp>
        <p:nvSpPr>
          <p:cNvPr id="581748" name="Rectangle 116"/>
          <p:cNvSpPr>
            <a:spLocks noGrp="1" noRot="1" noChangeArrowheads="1"/>
          </p:cNvSpPr>
          <p:nvPr>
            <p:ph type="title"/>
          </p:nvPr>
        </p:nvSpPr>
        <p:spPr>
          <a:xfrm>
            <a:off x="873125" y="60325"/>
            <a:ext cx="7983587" cy="555625"/>
          </a:xfrm>
        </p:spPr>
        <p:txBody>
          <a:bodyPr/>
          <a:lstStyle/>
          <a:p>
            <a:r>
              <a:rPr lang="en-US" dirty="0"/>
              <a:t>Market Equilibrium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1655"/>
                                        </p:tgtEl>
                                        <p:attrNameLst>
                                          <p:attrName>style.visibility</p:attrName>
                                        </p:attrNameLst>
                                      </p:cBhvr>
                                      <p:to>
                                        <p:strVal val="visible"/>
                                      </p:to>
                                    </p:set>
                                    <p:animEffect transition="in" filter="wipe(up)">
                                      <p:cBhvr>
                                        <p:cTn id="7" dur="500"/>
                                        <p:tgtEl>
                                          <p:spTgt spid="58165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81719"/>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817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58172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81741"/>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817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8172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8174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8172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817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581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55" grpId="0" animBg="1"/>
      <p:bldP spid="581719" grpId="0"/>
      <p:bldP spid="581720" grpId="0" animBg="1"/>
      <p:bldP spid="581721" grpId="0" animBg="1"/>
      <p:bldP spid="581722" grpId="0" animBg="1"/>
      <p:bldP spid="581723" grpId="0" animBg="1"/>
      <p:bldP spid="581728" grpId="0" animBg="1"/>
      <p:bldP spid="581729" grpId="0" animBg="1"/>
      <p:bldP spid="581739" grpId="0"/>
      <p:bldP spid="581740" grpId="0"/>
      <p:bldP spid="5817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3" name="Text Box 3"/>
          <p:cNvSpPr txBox="1">
            <a:spLocks noChangeArrowheads="1"/>
          </p:cNvSpPr>
          <p:nvPr/>
        </p:nvSpPr>
        <p:spPr bwMode="auto">
          <a:xfrm>
            <a:off x="457200" y="152400"/>
            <a:ext cx="8229600" cy="531813"/>
          </a:xfrm>
          <a:prstGeom prst="rect">
            <a:avLst/>
          </a:prstGeom>
          <a:noFill/>
          <a:ln w="38100" algn="ctr">
            <a:noFill/>
            <a:miter lim="800000"/>
            <a:headEnd/>
            <a:tailEnd type="none" w="med" len="lg"/>
          </a:ln>
          <a:effectLst/>
        </p:spPr>
        <p:txBody>
          <a:bodyPr>
            <a:spAutoFit/>
          </a:bodyPr>
          <a:lstStyle/>
          <a:p>
            <a:pPr marL="1588" indent="-1588"/>
            <a:endParaRPr lang="en-US" sz="3600" b="1" dirty="0">
              <a:solidFill>
                <a:srgbClr val="993366"/>
              </a:solidFill>
            </a:endParaRPr>
          </a:p>
        </p:txBody>
      </p:sp>
      <p:sp>
        <p:nvSpPr>
          <p:cNvPr id="583694" name="Text Box 14"/>
          <p:cNvSpPr txBox="1">
            <a:spLocks noChangeArrowheads="1"/>
          </p:cNvSpPr>
          <p:nvPr/>
        </p:nvSpPr>
        <p:spPr bwMode="auto">
          <a:xfrm>
            <a:off x="5334000" y="1219200"/>
            <a:ext cx="3581400" cy="2677656"/>
          </a:xfrm>
          <a:prstGeom prst="rect">
            <a:avLst/>
          </a:prstGeom>
          <a:solidFill>
            <a:schemeClr val="accent5">
              <a:lumMod val="20000"/>
              <a:lumOff val="80000"/>
            </a:schemeClr>
          </a:solidFill>
          <a:ln w="38100" algn="ctr">
            <a:noFill/>
            <a:miter lim="800000"/>
            <a:headEnd/>
            <a:tailEnd type="none" w="med" len="lg"/>
          </a:ln>
          <a:effectLst/>
        </p:spPr>
        <p:txBody>
          <a:bodyPr>
            <a:spAutoFit/>
          </a:bodyPr>
          <a:lstStyle/>
          <a:p>
            <a:pPr marL="1588" indent="-1588" algn="ctr">
              <a:lnSpc>
                <a:spcPct val="100000"/>
              </a:lnSpc>
              <a:spcBef>
                <a:spcPct val="20000"/>
              </a:spcBef>
            </a:pPr>
            <a:r>
              <a:rPr lang="en-US" sz="2400" dirty="0"/>
              <a:t>There is a </a:t>
            </a:r>
            <a:r>
              <a:rPr lang="en-US" sz="2400" b="1" dirty="0"/>
              <a:t>surplus </a:t>
            </a:r>
            <a:r>
              <a:rPr lang="en-US" sz="2400" dirty="0"/>
              <a:t>of a good when the quantity supplied exceeds the quantity demanded. Surpluses occur when the price is above its equilibrium level. </a:t>
            </a:r>
          </a:p>
        </p:txBody>
      </p:sp>
      <p:cxnSp>
        <p:nvCxnSpPr>
          <p:cNvPr id="583804" name="Straight Connector 86"/>
          <p:cNvCxnSpPr>
            <a:cxnSpLocks noChangeShapeType="1"/>
          </p:cNvCxnSpPr>
          <p:nvPr/>
        </p:nvCxnSpPr>
        <p:spPr bwMode="auto">
          <a:xfrm>
            <a:off x="3286125" y="2979738"/>
            <a:ext cx="0" cy="2043112"/>
          </a:xfrm>
          <a:prstGeom prst="line">
            <a:avLst/>
          </a:prstGeom>
          <a:noFill/>
          <a:ln w="22225">
            <a:solidFill>
              <a:srgbClr val="9C9C9C"/>
            </a:solidFill>
            <a:prstDash val="sysDot"/>
            <a:round/>
            <a:headEnd/>
            <a:tailEnd type="none" w="med" len="lg"/>
          </a:ln>
        </p:spPr>
      </p:cxnSp>
      <p:cxnSp>
        <p:nvCxnSpPr>
          <p:cNvPr id="583803" name="Straight Connector 86"/>
          <p:cNvCxnSpPr>
            <a:cxnSpLocks noChangeShapeType="1"/>
          </p:cNvCxnSpPr>
          <p:nvPr/>
        </p:nvCxnSpPr>
        <p:spPr bwMode="auto">
          <a:xfrm>
            <a:off x="4576763" y="2979738"/>
            <a:ext cx="0" cy="2043112"/>
          </a:xfrm>
          <a:prstGeom prst="line">
            <a:avLst/>
          </a:prstGeom>
          <a:noFill/>
          <a:ln w="22225">
            <a:solidFill>
              <a:srgbClr val="9C9C9C"/>
            </a:solidFill>
            <a:prstDash val="sysDot"/>
            <a:round/>
            <a:headEnd/>
            <a:tailEnd type="none" w="med" len="lg"/>
          </a:ln>
        </p:spPr>
      </p:cxnSp>
      <p:cxnSp>
        <p:nvCxnSpPr>
          <p:cNvPr id="583802" name="Straight Connector 86"/>
          <p:cNvCxnSpPr>
            <a:cxnSpLocks noChangeShapeType="1"/>
          </p:cNvCxnSpPr>
          <p:nvPr/>
        </p:nvCxnSpPr>
        <p:spPr bwMode="auto">
          <a:xfrm>
            <a:off x="2259013" y="2967038"/>
            <a:ext cx="2317750" cy="3175"/>
          </a:xfrm>
          <a:prstGeom prst="line">
            <a:avLst/>
          </a:prstGeom>
          <a:noFill/>
          <a:ln w="22225">
            <a:solidFill>
              <a:srgbClr val="9C9C9C"/>
            </a:solidFill>
            <a:prstDash val="sysDot"/>
            <a:round/>
            <a:headEnd/>
            <a:tailEnd type="none" w="med" len="lg"/>
          </a:ln>
        </p:spPr>
      </p:cxnSp>
      <p:cxnSp>
        <p:nvCxnSpPr>
          <p:cNvPr id="583800" name="Straight Connector 86"/>
          <p:cNvCxnSpPr>
            <a:cxnSpLocks noChangeShapeType="1"/>
          </p:cNvCxnSpPr>
          <p:nvPr/>
        </p:nvCxnSpPr>
        <p:spPr bwMode="auto">
          <a:xfrm>
            <a:off x="2259013" y="3878263"/>
            <a:ext cx="1820862" cy="3175"/>
          </a:xfrm>
          <a:prstGeom prst="line">
            <a:avLst/>
          </a:prstGeom>
          <a:noFill/>
          <a:ln w="22225">
            <a:solidFill>
              <a:srgbClr val="9C9C9C"/>
            </a:solidFill>
            <a:prstDash val="sysDot"/>
            <a:round/>
            <a:headEnd/>
            <a:tailEnd type="none" w="med" len="lg"/>
          </a:ln>
        </p:spPr>
      </p:cxnSp>
      <p:sp>
        <p:nvSpPr>
          <p:cNvPr id="583709" name="Line 29"/>
          <p:cNvSpPr>
            <a:spLocks noChangeShapeType="1"/>
          </p:cNvSpPr>
          <p:nvPr/>
        </p:nvSpPr>
        <p:spPr bwMode="auto">
          <a:xfrm flipV="1">
            <a:off x="2032000" y="957263"/>
            <a:ext cx="0" cy="4003675"/>
          </a:xfrm>
          <a:prstGeom prst="line">
            <a:avLst/>
          </a:prstGeom>
          <a:noFill/>
          <a:ln w="9525">
            <a:solidFill>
              <a:srgbClr val="000000"/>
            </a:solidFill>
            <a:miter lim="800000"/>
            <a:headEnd/>
            <a:tailEnd/>
          </a:ln>
        </p:spPr>
        <p:txBody>
          <a:bodyPr/>
          <a:lstStyle/>
          <a:p>
            <a:endParaRPr lang="en-US" dirty="0"/>
          </a:p>
        </p:txBody>
      </p:sp>
      <p:sp>
        <p:nvSpPr>
          <p:cNvPr id="583710" name="Freeform 30"/>
          <p:cNvSpPr>
            <a:spLocks/>
          </p:cNvSpPr>
          <p:nvPr/>
        </p:nvSpPr>
        <p:spPr bwMode="auto">
          <a:xfrm>
            <a:off x="2032000" y="5048250"/>
            <a:ext cx="268288" cy="165100"/>
          </a:xfrm>
          <a:custGeom>
            <a:avLst/>
            <a:gdLst/>
            <a:ahLst/>
            <a:cxnLst>
              <a:cxn ang="0">
                <a:pos x="155" y="97"/>
              </a:cxn>
              <a:cxn ang="0">
                <a:pos x="0" y="97"/>
              </a:cxn>
              <a:cxn ang="0">
                <a:pos x="0" y="0"/>
              </a:cxn>
            </a:cxnLst>
            <a:rect l="0" t="0" r="r" b="b"/>
            <a:pathLst>
              <a:path w="155" h="97">
                <a:moveTo>
                  <a:pt x="155" y="97"/>
                </a:moveTo>
                <a:lnTo>
                  <a:pt x="0" y="97"/>
                </a:lnTo>
                <a:lnTo>
                  <a:pt x="0" y="0"/>
                </a:lnTo>
              </a:path>
            </a:pathLst>
          </a:custGeom>
          <a:noFill/>
          <a:ln w="9525" cap="flat">
            <a:solidFill>
              <a:srgbClr val="000000"/>
            </a:solidFill>
            <a:prstDash val="solid"/>
            <a:miter lim="800000"/>
            <a:headEnd/>
            <a:tailEnd/>
          </a:ln>
        </p:spPr>
        <p:txBody>
          <a:bodyPr/>
          <a:lstStyle/>
          <a:p>
            <a:endParaRPr lang="en-US" dirty="0"/>
          </a:p>
        </p:txBody>
      </p:sp>
      <p:sp>
        <p:nvSpPr>
          <p:cNvPr id="583711" name="Line 31"/>
          <p:cNvSpPr>
            <a:spLocks noChangeShapeType="1"/>
          </p:cNvSpPr>
          <p:nvPr/>
        </p:nvSpPr>
        <p:spPr bwMode="auto">
          <a:xfrm flipH="1">
            <a:off x="2476500" y="5213350"/>
            <a:ext cx="4483100" cy="0"/>
          </a:xfrm>
          <a:prstGeom prst="line">
            <a:avLst/>
          </a:prstGeom>
          <a:noFill/>
          <a:ln w="9525">
            <a:solidFill>
              <a:srgbClr val="000000"/>
            </a:solidFill>
            <a:miter lim="800000"/>
            <a:headEnd/>
            <a:tailEnd/>
          </a:ln>
        </p:spPr>
        <p:txBody>
          <a:bodyPr/>
          <a:lstStyle/>
          <a:p>
            <a:endParaRPr lang="en-US" dirty="0"/>
          </a:p>
        </p:txBody>
      </p:sp>
      <p:sp>
        <p:nvSpPr>
          <p:cNvPr id="583712" name="Rectangle 32"/>
          <p:cNvSpPr>
            <a:spLocks noChangeArrowheads="1"/>
          </p:cNvSpPr>
          <p:nvPr/>
        </p:nvSpPr>
        <p:spPr bwMode="auto">
          <a:xfrm>
            <a:off x="2801938" y="5256213"/>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83713" name="Rectangle 33"/>
          <p:cNvSpPr>
            <a:spLocks noChangeArrowheads="1"/>
          </p:cNvSpPr>
          <p:nvPr/>
        </p:nvSpPr>
        <p:spPr bwMode="auto">
          <a:xfrm>
            <a:off x="1839913" y="5256213"/>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83714" name="Rectangle 34"/>
          <p:cNvSpPr>
            <a:spLocks noChangeArrowheads="1"/>
          </p:cNvSpPr>
          <p:nvPr/>
        </p:nvSpPr>
        <p:spPr bwMode="auto">
          <a:xfrm>
            <a:off x="3981450" y="5256213"/>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a:t>
            </a:r>
            <a:endParaRPr lang="en-US" sz="1400" dirty="0"/>
          </a:p>
        </p:txBody>
      </p:sp>
      <p:sp>
        <p:nvSpPr>
          <p:cNvPr id="583715" name="Rectangle 35"/>
          <p:cNvSpPr>
            <a:spLocks noChangeArrowheads="1"/>
          </p:cNvSpPr>
          <p:nvPr/>
        </p:nvSpPr>
        <p:spPr bwMode="auto">
          <a:xfrm>
            <a:off x="6034088" y="5256213"/>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83716" name="Rectangle 36"/>
          <p:cNvSpPr>
            <a:spLocks noChangeArrowheads="1"/>
          </p:cNvSpPr>
          <p:nvPr/>
        </p:nvSpPr>
        <p:spPr bwMode="auto">
          <a:xfrm>
            <a:off x="5213350" y="5256213"/>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83717" name="Rectangle 37"/>
          <p:cNvSpPr>
            <a:spLocks noChangeArrowheads="1"/>
          </p:cNvSpPr>
          <p:nvPr/>
        </p:nvSpPr>
        <p:spPr bwMode="auto">
          <a:xfrm>
            <a:off x="6856413" y="5256213"/>
            <a:ext cx="196850"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83728" name="Line 48"/>
          <p:cNvSpPr>
            <a:spLocks noChangeShapeType="1"/>
          </p:cNvSpPr>
          <p:nvPr/>
        </p:nvSpPr>
        <p:spPr bwMode="auto">
          <a:xfrm>
            <a:off x="2032000" y="2058988"/>
            <a:ext cx="133350" cy="0"/>
          </a:xfrm>
          <a:prstGeom prst="line">
            <a:avLst/>
          </a:prstGeom>
          <a:noFill/>
          <a:ln w="9525">
            <a:solidFill>
              <a:srgbClr val="000000"/>
            </a:solidFill>
            <a:miter lim="800000"/>
            <a:headEnd/>
            <a:tailEnd/>
          </a:ln>
        </p:spPr>
        <p:txBody>
          <a:bodyPr/>
          <a:lstStyle/>
          <a:p>
            <a:endParaRPr lang="en-US" dirty="0"/>
          </a:p>
        </p:txBody>
      </p:sp>
      <p:sp>
        <p:nvSpPr>
          <p:cNvPr id="583729" name="Line 49"/>
          <p:cNvSpPr>
            <a:spLocks noChangeShapeType="1"/>
          </p:cNvSpPr>
          <p:nvPr/>
        </p:nvSpPr>
        <p:spPr bwMode="auto">
          <a:xfrm>
            <a:off x="2032000" y="2508250"/>
            <a:ext cx="133350" cy="0"/>
          </a:xfrm>
          <a:prstGeom prst="line">
            <a:avLst/>
          </a:prstGeom>
          <a:noFill/>
          <a:ln w="9525">
            <a:solidFill>
              <a:srgbClr val="000000"/>
            </a:solidFill>
            <a:miter lim="800000"/>
            <a:headEnd/>
            <a:tailEnd/>
          </a:ln>
        </p:spPr>
        <p:txBody>
          <a:bodyPr/>
          <a:lstStyle/>
          <a:p>
            <a:endParaRPr lang="en-US" dirty="0"/>
          </a:p>
        </p:txBody>
      </p:sp>
      <p:sp>
        <p:nvSpPr>
          <p:cNvPr id="583730" name="Line 50"/>
          <p:cNvSpPr>
            <a:spLocks noChangeShapeType="1"/>
          </p:cNvSpPr>
          <p:nvPr/>
        </p:nvSpPr>
        <p:spPr bwMode="auto">
          <a:xfrm>
            <a:off x="2032000" y="2955925"/>
            <a:ext cx="133350" cy="0"/>
          </a:xfrm>
          <a:prstGeom prst="line">
            <a:avLst/>
          </a:prstGeom>
          <a:noFill/>
          <a:ln w="9525">
            <a:solidFill>
              <a:srgbClr val="000000"/>
            </a:solidFill>
            <a:miter lim="800000"/>
            <a:headEnd/>
            <a:tailEnd/>
          </a:ln>
        </p:spPr>
        <p:txBody>
          <a:bodyPr/>
          <a:lstStyle/>
          <a:p>
            <a:endParaRPr lang="en-US" dirty="0"/>
          </a:p>
        </p:txBody>
      </p:sp>
      <p:sp>
        <p:nvSpPr>
          <p:cNvPr id="583731" name="Line 51"/>
          <p:cNvSpPr>
            <a:spLocks noChangeShapeType="1"/>
          </p:cNvSpPr>
          <p:nvPr/>
        </p:nvSpPr>
        <p:spPr bwMode="auto">
          <a:xfrm>
            <a:off x="2032000" y="3409950"/>
            <a:ext cx="133350" cy="0"/>
          </a:xfrm>
          <a:prstGeom prst="line">
            <a:avLst/>
          </a:prstGeom>
          <a:noFill/>
          <a:ln w="9525">
            <a:solidFill>
              <a:srgbClr val="000000"/>
            </a:solidFill>
            <a:miter lim="800000"/>
            <a:headEnd/>
            <a:tailEnd/>
          </a:ln>
        </p:spPr>
        <p:txBody>
          <a:bodyPr/>
          <a:lstStyle/>
          <a:p>
            <a:endParaRPr lang="en-US" dirty="0"/>
          </a:p>
        </p:txBody>
      </p:sp>
      <p:sp>
        <p:nvSpPr>
          <p:cNvPr id="583732" name="Line 52"/>
          <p:cNvSpPr>
            <a:spLocks noChangeShapeType="1"/>
          </p:cNvSpPr>
          <p:nvPr/>
        </p:nvSpPr>
        <p:spPr bwMode="auto">
          <a:xfrm>
            <a:off x="2032000" y="4308475"/>
            <a:ext cx="133350" cy="0"/>
          </a:xfrm>
          <a:prstGeom prst="line">
            <a:avLst/>
          </a:prstGeom>
          <a:noFill/>
          <a:ln w="9525">
            <a:solidFill>
              <a:srgbClr val="000000"/>
            </a:solidFill>
            <a:miter lim="800000"/>
            <a:headEnd/>
            <a:tailEnd/>
          </a:ln>
        </p:spPr>
        <p:txBody>
          <a:bodyPr/>
          <a:lstStyle/>
          <a:p>
            <a:endParaRPr lang="en-US" dirty="0"/>
          </a:p>
        </p:txBody>
      </p:sp>
      <p:sp>
        <p:nvSpPr>
          <p:cNvPr id="583733" name="Line 53"/>
          <p:cNvSpPr>
            <a:spLocks noChangeShapeType="1"/>
          </p:cNvSpPr>
          <p:nvPr/>
        </p:nvSpPr>
        <p:spPr bwMode="auto">
          <a:xfrm>
            <a:off x="2032000" y="3859213"/>
            <a:ext cx="133350" cy="0"/>
          </a:xfrm>
          <a:prstGeom prst="line">
            <a:avLst/>
          </a:prstGeom>
          <a:noFill/>
          <a:ln w="9525">
            <a:solidFill>
              <a:srgbClr val="000000"/>
            </a:solidFill>
            <a:miter lim="800000"/>
            <a:headEnd/>
            <a:tailEnd/>
          </a:ln>
        </p:spPr>
        <p:txBody>
          <a:bodyPr/>
          <a:lstStyle/>
          <a:p>
            <a:endParaRPr lang="en-US" dirty="0"/>
          </a:p>
        </p:txBody>
      </p:sp>
      <p:sp>
        <p:nvSpPr>
          <p:cNvPr id="583734" name="Line 54"/>
          <p:cNvSpPr>
            <a:spLocks noChangeShapeType="1"/>
          </p:cNvSpPr>
          <p:nvPr/>
        </p:nvSpPr>
        <p:spPr bwMode="auto">
          <a:xfrm>
            <a:off x="2032000" y="4757738"/>
            <a:ext cx="133350" cy="0"/>
          </a:xfrm>
          <a:prstGeom prst="line">
            <a:avLst/>
          </a:prstGeom>
          <a:noFill/>
          <a:ln w="9525">
            <a:solidFill>
              <a:srgbClr val="000000"/>
            </a:solidFill>
            <a:miter lim="800000"/>
            <a:headEnd/>
            <a:tailEnd/>
          </a:ln>
        </p:spPr>
        <p:txBody>
          <a:bodyPr/>
          <a:lstStyle/>
          <a:p>
            <a:endParaRPr lang="en-US" dirty="0"/>
          </a:p>
        </p:txBody>
      </p:sp>
      <p:sp>
        <p:nvSpPr>
          <p:cNvPr id="583735" name="Line 55"/>
          <p:cNvSpPr>
            <a:spLocks noChangeShapeType="1"/>
          </p:cNvSpPr>
          <p:nvPr/>
        </p:nvSpPr>
        <p:spPr bwMode="auto">
          <a:xfrm flipV="1">
            <a:off x="2854325" y="5081588"/>
            <a:ext cx="0" cy="131762"/>
          </a:xfrm>
          <a:prstGeom prst="line">
            <a:avLst/>
          </a:prstGeom>
          <a:noFill/>
          <a:ln w="9525">
            <a:solidFill>
              <a:srgbClr val="000000"/>
            </a:solidFill>
            <a:miter lim="800000"/>
            <a:headEnd/>
            <a:tailEnd/>
          </a:ln>
        </p:spPr>
        <p:txBody>
          <a:bodyPr/>
          <a:lstStyle/>
          <a:p>
            <a:endParaRPr lang="en-US" dirty="0"/>
          </a:p>
        </p:txBody>
      </p:sp>
      <p:sp>
        <p:nvSpPr>
          <p:cNvPr id="583736" name="Line 56"/>
          <p:cNvSpPr>
            <a:spLocks noChangeShapeType="1"/>
          </p:cNvSpPr>
          <p:nvPr/>
        </p:nvSpPr>
        <p:spPr bwMode="auto">
          <a:xfrm flipV="1">
            <a:off x="3303588" y="5081588"/>
            <a:ext cx="0" cy="131762"/>
          </a:xfrm>
          <a:prstGeom prst="line">
            <a:avLst/>
          </a:prstGeom>
          <a:noFill/>
          <a:ln w="9525">
            <a:solidFill>
              <a:srgbClr val="000000"/>
            </a:solidFill>
            <a:miter lim="800000"/>
            <a:headEnd/>
            <a:tailEnd/>
          </a:ln>
        </p:spPr>
        <p:txBody>
          <a:bodyPr/>
          <a:lstStyle/>
          <a:p>
            <a:endParaRPr lang="en-US" dirty="0"/>
          </a:p>
        </p:txBody>
      </p:sp>
      <p:sp>
        <p:nvSpPr>
          <p:cNvPr id="583737" name="Line 57"/>
          <p:cNvSpPr>
            <a:spLocks noChangeShapeType="1"/>
          </p:cNvSpPr>
          <p:nvPr/>
        </p:nvSpPr>
        <p:spPr bwMode="auto">
          <a:xfrm flipV="1">
            <a:off x="4084638" y="5081588"/>
            <a:ext cx="0" cy="131762"/>
          </a:xfrm>
          <a:prstGeom prst="line">
            <a:avLst/>
          </a:prstGeom>
          <a:noFill/>
          <a:ln w="9525">
            <a:solidFill>
              <a:srgbClr val="000000"/>
            </a:solidFill>
            <a:miter lim="800000"/>
            <a:headEnd/>
            <a:tailEnd/>
          </a:ln>
        </p:spPr>
        <p:txBody>
          <a:bodyPr/>
          <a:lstStyle/>
          <a:p>
            <a:endParaRPr lang="en-US" dirty="0"/>
          </a:p>
        </p:txBody>
      </p:sp>
      <p:sp>
        <p:nvSpPr>
          <p:cNvPr id="583738" name="Line 58"/>
          <p:cNvSpPr>
            <a:spLocks noChangeShapeType="1"/>
          </p:cNvSpPr>
          <p:nvPr/>
        </p:nvSpPr>
        <p:spPr bwMode="auto">
          <a:xfrm flipV="1">
            <a:off x="4575175" y="5081588"/>
            <a:ext cx="0" cy="131762"/>
          </a:xfrm>
          <a:prstGeom prst="line">
            <a:avLst/>
          </a:prstGeom>
          <a:noFill/>
          <a:ln w="9525">
            <a:solidFill>
              <a:srgbClr val="000000"/>
            </a:solidFill>
            <a:miter lim="800000"/>
            <a:headEnd/>
            <a:tailEnd/>
          </a:ln>
        </p:spPr>
        <p:txBody>
          <a:bodyPr/>
          <a:lstStyle/>
          <a:p>
            <a:endParaRPr lang="en-US" dirty="0"/>
          </a:p>
        </p:txBody>
      </p:sp>
      <p:sp>
        <p:nvSpPr>
          <p:cNvPr id="583739" name="Line 59"/>
          <p:cNvSpPr>
            <a:spLocks noChangeShapeType="1"/>
          </p:cNvSpPr>
          <p:nvPr/>
        </p:nvSpPr>
        <p:spPr bwMode="auto">
          <a:xfrm flipV="1">
            <a:off x="5318125" y="5081588"/>
            <a:ext cx="0" cy="131762"/>
          </a:xfrm>
          <a:prstGeom prst="line">
            <a:avLst/>
          </a:prstGeom>
          <a:noFill/>
          <a:ln w="9525">
            <a:solidFill>
              <a:srgbClr val="000000"/>
            </a:solidFill>
            <a:miter lim="800000"/>
            <a:headEnd/>
            <a:tailEnd/>
          </a:ln>
        </p:spPr>
        <p:txBody>
          <a:bodyPr/>
          <a:lstStyle/>
          <a:p>
            <a:endParaRPr lang="en-US" dirty="0"/>
          </a:p>
        </p:txBody>
      </p:sp>
      <p:sp>
        <p:nvSpPr>
          <p:cNvPr id="583740" name="Line 60"/>
          <p:cNvSpPr>
            <a:spLocks noChangeShapeType="1"/>
          </p:cNvSpPr>
          <p:nvPr/>
        </p:nvSpPr>
        <p:spPr bwMode="auto">
          <a:xfrm flipV="1">
            <a:off x="6138863" y="5081588"/>
            <a:ext cx="0" cy="131762"/>
          </a:xfrm>
          <a:prstGeom prst="line">
            <a:avLst/>
          </a:prstGeom>
          <a:noFill/>
          <a:ln w="9525">
            <a:solidFill>
              <a:srgbClr val="000000"/>
            </a:solidFill>
            <a:miter lim="800000"/>
            <a:headEnd/>
            <a:tailEnd/>
          </a:ln>
        </p:spPr>
        <p:txBody>
          <a:bodyPr/>
          <a:lstStyle/>
          <a:p>
            <a:endParaRPr lang="en-US" dirty="0"/>
          </a:p>
        </p:txBody>
      </p:sp>
      <p:sp>
        <p:nvSpPr>
          <p:cNvPr id="583741" name="Line 61"/>
          <p:cNvSpPr>
            <a:spLocks noChangeShapeType="1"/>
          </p:cNvSpPr>
          <p:nvPr/>
        </p:nvSpPr>
        <p:spPr bwMode="auto">
          <a:xfrm flipV="1">
            <a:off x="6959600" y="5081588"/>
            <a:ext cx="0" cy="131762"/>
          </a:xfrm>
          <a:prstGeom prst="line">
            <a:avLst/>
          </a:prstGeom>
          <a:noFill/>
          <a:ln w="9525">
            <a:solidFill>
              <a:srgbClr val="000000"/>
            </a:solidFill>
            <a:miter lim="800000"/>
            <a:headEnd/>
            <a:tailEnd/>
          </a:ln>
        </p:spPr>
        <p:txBody>
          <a:bodyPr/>
          <a:lstStyle/>
          <a:p>
            <a:endParaRPr lang="en-US" dirty="0"/>
          </a:p>
        </p:txBody>
      </p:sp>
      <p:sp>
        <p:nvSpPr>
          <p:cNvPr id="583742" name="Rectangle 62"/>
          <p:cNvSpPr>
            <a:spLocks noChangeArrowheads="1"/>
          </p:cNvSpPr>
          <p:nvPr/>
        </p:nvSpPr>
        <p:spPr bwMode="auto">
          <a:xfrm>
            <a:off x="1490663" y="1947863"/>
            <a:ext cx="4413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83743" name="Rectangle 63"/>
          <p:cNvSpPr>
            <a:spLocks noChangeArrowheads="1"/>
          </p:cNvSpPr>
          <p:nvPr/>
        </p:nvSpPr>
        <p:spPr bwMode="auto">
          <a:xfrm>
            <a:off x="1592263" y="2397125"/>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83744" name="Rectangle 64"/>
          <p:cNvSpPr>
            <a:spLocks noChangeArrowheads="1"/>
          </p:cNvSpPr>
          <p:nvPr/>
        </p:nvSpPr>
        <p:spPr bwMode="auto">
          <a:xfrm>
            <a:off x="1592263" y="2847975"/>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83745" name="Rectangle 65"/>
          <p:cNvSpPr>
            <a:spLocks noChangeArrowheads="1"/>
          </p:cNvSpPr>
          <p:nvPr/>
        </p:nvSpPr>
        <p:spPr bwMode="auto">
          <a:xfrm>
            <a:off x="1592263" y="3297238"/>
            <a:ext cx="344487" cy="168275"/>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83746" name="Rectangle 66"/>
          <p:cNvSpPr>
            <a:spLocks noChangeArrowheads="1"/>
          </p:cNvSpPr>
          <p:nvPr/>
        </p:nvSpPr>
        <p:spPr bwMode="auto">
          <a:xfrm>
            <a:off x="1592263" y="3749675"/>
            <a:ext cx="344487"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83747" name="Rectangle 67"/>
          <p:cNvSpPr>
            <a:spLocks noChangeArrowheads="1"/>
          </p:cNvSpPr>
          <p:nvPr/>
        </p:nvSpPr>
        <p:spPr bwMode="auto">
          <a:xfrm>
            <a:off x="1592263" y="4202113"/>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83748" name="Rectangle 68"/>
          <p:cNvSpPr>
            <a:spLocks noChangeArrowheads="1"/>
          </p:cNvSpPr>
          <p:nvPr/>
        </p:nvSpPr>
        <p:spPr bwMode="auto">
          <a:xfrm>
            <a:off x="1592263" y="4649788"/>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83759" name="Freeform 79"/>
          <p:cNvSpPr>
            <a:spLocks/>
          </p:cNvSpPr>
          <p:nvPr/>
        </p:nvSpPr>
        <p:spPr bwMode="auto">
          <a:xfrm>
            <a:off x="3263900" y="2058988"/>
            <a:ext cx="1476375" cy="2705100"/>
          </a:xfrm>
          <a:custGeom>
            <a:avLst/>
            <a:gdLst/>
            <a:ahLst/>
            <a:cxnLst>
              <a:cxn ang="0">
                <a:pos x="266" y="0"/>
              </a:cxn>
              <a:cxn ang="0">
                <a:pos x="0" y="494"/>
              </a:cxn>
            </a:cxnLst>
            <a:rect l="0" t="0" r="r" b="b"/>
            <a:pathLst>
              <a:path w="266" h="494">
                <a:moveTo>
                  <a:pt x="266" y="0"/>
                </a:moveTo>
                <a:cubicBezTo>
                  <a:pt x="266" y="149"/>
                  <a:pt x="190" y="320"/>
                  <a:pt x="0" y="494"/>
                </a:cubicBezTo>
              </a:path>
            </a:pathLst>
          </a:custGeom>
          <a:noFill/>
          <a:ln w="39688" cap="flat">
            <a:solidFill>
              <a:srgbClr val="EE313C"/>
            </a:solidFill>
            <a:prstDash val="solid"/>
            <a:miter lim="800000"/>
            <a:headEnd/>
            <a:tailEnd/>
          </a:ln>
        </p:spPr>
        <p:txBody>
          <a:bodyPr/>
          <a:lstStyle/>
          <a:p>
            <a:endParaRPr lang="en-US" dirty="0"/>
          </a:p>
        </p:txBody>
      </p:sp>
      <p:sp>
        <p:nvSpPr>
          <p:cNvPr id="583760" name="Rectangle 80"/>
          <p:cNvSpPr>
            <a:spLocks noChangeArrowheads="1"/>
          </p:cNvSpPr>
          <p:nvPr/>
        </p:nvSpPr>
        <p:spPr bwMode="auto">
          <a:xfrm>
            <a:off x="4452938" y="1782763"/>
            <a:ext cx="548227" cy="215444"/>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Supply</a:t>
            </a:r>
            <a:endParaRPr lang="en-US" sz="1400" dirty="0"/>
          </a:p>
        </p:txBody>
      </p:sp>
      <p:sp>
        <p:nvSpPr>
          <p:cNvPr id="583761" name="Rectangle 81"/>
          <p:cNvSpPr>
            <a:spLocks noChangeArrowheads="1"/>
          </p:cNvSpPr>
          <p:nvPr/>
        </p:nvSpPr>
        <p:spPr bwMode="auto">
          <a:xfrm>
            <a:off x="5870575" y="4668838"/>
            <a:ext cx="676467" cy="215444"/>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Demand</a:t>
            </a:r>
            <a:endParaRPr lang="en-US" sz="1400" dirty="0"/>
          </a:p>
        </p:txBody>
      </p:sp>
      <p:sp>
        <p:nvSpPr>
          <p:cNvPr id="583763" name="Line 83"/>
          <p:cNvSpPr>
            <a:spLocks noChangeShapeType="1"/>
          </p:cNvSpPr>
          <p:nvPr/>
        </p:nvSpPr>
        <p:spPr bwMode="auto">
          <a:xfrm flipV="1">
            <a:off x="1971675" y="4929188"/>
            <a:ext cx="115888" cy="63500"/>
          </a:xfrm>
          <a:prstGeom prst="line">
            <a:avLst/>
          </a:prstGeom>
          <a:noFill/>
          <a:ln w="9525">
            <a:solidFill>
              <a:srgbClr val="000000"/>
            </a:solidFill>
            <a:miter lim="800000"/>
            <a:headEnd/>
            <a:tailEnd/>
          </a:ln>
        </p:spPr>
        <p:txBody>
          <a:bodyPr/>
          <a:lstStyle/>
          <a:p>
            <a:endParaRPr lang="en-US" dirty="0"/>
          </a:p>
        </p:txBody>
      </p:sp>
      <p:sp>
        <p:nvSpPr>
          <p:cNvPr id="583764" name="Line 84"/>
          <p:cNvSpPr>
            <a:spLocks noChangeShapeType="1"/>
          </p:cNvSpPr>
          <p:nvPr/>
        </p:nvSpPr>
        <p:spPr bwMode="auto">
          <a:xfrm flipV="1">
            <a:off x="1971675" y="5014913"/>
            <a:ext cx="115888" cy="66675"/>
          </a:xfrm>
          <a:prstGeom prst="line">
            <a:avLst/>
          </a:prstGeom>
          <a:noFill/>
          <a:ln w="9525">
            <a:solidFill>
              <a:srgbClr val="000000"/>
            </a:solidFill>
            <a:miter lim="800000"/>
            <a:headEnd/>
            <a:tailEnd/>
          </a:ln>
        </p:spPr>
        <p:txBody>
          <a:bodyPr/>
          <a:lstStyle/>
          <a:p>
            <a:endParaRPr lang="en-US" dirty="0"/>
          </a:p>
        </p:txBody>
      </p:sp>
      <p:sp>
        <p:nvSpPr>
          <p:cNvPr id="583765" name="Line 85"/>
          <p:cNvSpPr>
            <a:spLocks noChangeShapeType="1"/>
          </p:cNvSpPr>
          <p:nvPr/>
        </p:nvSpPr>
        <p:spPr bwMode="auto">
          <a:xfrm flipH="1">
            <a:off x="2265363" y="5151438"/>
            <a:ext cx="68262" cy="115887"/>
          </a:xfrm>
          <a:prstGeom prst="line">
            <a:avLst/>
          </a:prstGeom>
          <a:noFill/>
          <a:ln w="9525">
            <a:solidFill>
              <a:srgbClr val="000000"/>
            </a:solidFill>
            <a:miter lim="800000"/>
            <a:headEnd/>
            <a:tailEnd/>
          </a:ln>
        </p:spPr>
        <p:txBody>
          <a:bodyPr/>
          <a:lstStyle/>
          <a:p>
            <a:endParaRPr lang="en-US" dirty="0"/>
          </a:p>
        </p:txBody>
      </p:sp>
      <p:sp>
        <p:nvSpPr>
          <p:cNvPr id="583766" name="Line 86"/>
          <p:cNvSpPr>
            <a:spLocks noChangeShapeType="1"/>
          </p:cNvSpPr>
          <p:nvPr/>
        </p:nvSpPr>
        <p:spPr bwMode="auto">
          <a:xfrm flipH="1">
            <a:off x="2355850" y="5151438"/>
            <a:ext cx="65088" cy="115887"/>
          </a:xfrm>
          <a:prstGeom prst="line">
            <a:avLst/>
          </a:prstGeom>
          <a:noFill/>
          <a:ln w="9525">
            <a:solidFill>
              <a:srgbClr val="000000"/>
            </a:solidFill>
            <a:miter lim="800000"/>
            <a:headEnd/>
            <a:tailEnd/>
          </a:ln>
        </p:spPr>
        <p:txBody>
          <a:bodyPr/>
          <a:lstStyle/>
          <a:p>
            <a:endParaRPr lang="en-US" dirty="0"/>
          </a:p>
        </p:txBody>
      </p:sp>
      <p:sp>
        <p:nvSpPr>
          <p:cNvPr id="583767" name="Freeform 87"/>
          <p:cNvSpPr>
            <a:spLocks/>
          </p:cNvSpPr>
          <p:nvPr/>
        </p:nvSpPr>
        <p:spPr bwMode="auto">
          <a:xfrm>
            <a:off x="2894013" y="2058988"/>
            <a:ext cx="2913062" cy="2705100"/>
          </a:xfrm>
          <a:custGeom>
            <a:avLst/>
            <a:gdLst/>
            <a:ahLst/>
            <a:cxnLst>
              <a:cxn ang="0">
                <a:pos x="0" y="0"/>
              </a:cxn>
              <a:cxn ang="0">
                <a:pos x="525" y="494"/>
              </a:cxn>
            </a:cxnLst>
            <a:rect l="0" t="0" r="r" b="b"/>
            <a:pathLst>
              <a:path w="525" h="494">
                <a:moveTo>
                  <a:pt x="0" y="0"/>
                </a:moveTo>
                <a:cubicBezTo>
                  <a:pt x="30" y="133"/>
                  <a:pt x="196" y="409"/>
                  <a:pt x="525" y="494"/>
                </a:cubicBezTo>
              </a:path>
            </a:pathLst>
          </a:custGeom>
          <a:noFill/>
          <a:ln w="39688" cap="flat">
            <a:solidFill>
              <a:srgbClr val="3C5DAA"/>
            </a:solidFill>
            <a:prstDash val="solid"/>
            <a:miter lim="800000"/>
            <a:headEnd/>
            <a:tailEnd/>
          </a:ln>
        </p:spPr>
        <p:txBody>
          <a:bodyPr/>
          <a:lstStyle/>
          <a:p>
            <a:endParaRPr lang="en-US" dirty="0"/>
          </a:p>
        </p:txBody>
      </p:sp>
      <p:sp>
        <p:nvSpPr>
          <p:cNvPr id="583768" name="Oval 88"/>
          <p:cNvSpPr>
            <a:spLocks noChangeArrowheads="1"/>
          </p:cNvSpPr>
          <p:nvPr/>
        </p:nvSpPr>
        <p:spPr bwMode="auto">
          <a:xfrm>
            <a:off x="4030663" y="3805238"/>
            <a:ext cx="111125" cy="109537"/>
          </a:xfrm>
          <a:prstGeom prst="ellipse">
            <a:avLst/>
          </a:prstGeom>
          <a:solidFill>
            <a:srgbClr val="000000"/>
          </a:solidFill>
          <a:ln w="9525">
            <a:noFill/>
            <a:round/>
            <a:headEnd/>
            <a:tailEnd/>
          </a:ln>
        </p:spPr>
        <p:txBody>
          <a:bodyPr/>
          <a:lstStyle/>
          <a:p>
            <a:endParaRPr lang="en-US" dirty="0"/>
          </a:p>
        </p:txBody>
      </p:sp>
      <p:sp>
        <p:nvSpPr>
          <p:cNvPr id="583769" name="Rectangle 89"/>
          <p:cNvSpPr>
            <a:spLocks noChangeArrowheads="1"/>
          </p:cNvSpPr>
          <p:nvPr/>
        </p:nvSpPr>
        <p:spPr bwMode="auto">
          <a:xfrm>
            <a:off x="3181350" y="5256213"/>
            <a:ext cx="246063"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8.1</a:t>
            </a:r>
            <a:endParaRPr lang="en-US" sz="1400" dirty="0"/>
          </a:p>
        </p:txBody>
      </p:sp>
      <p:sp>
        <p:nvSpPr>
          <p:cNvPr id="583770" name="Rectangle 90"/>
          <p:cNvSpPr>
            <a:spLocks noChangeArrowheads="1"/>
          </p:cNvSpPr>
          <p:nvPr/>
        </p:nvSpPr>
        <p:spPr bwMode="auto">
          <a:xfrm>
            <a:off x="4430713" y="5256213"/>
            <a:ext cx="34448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11.2</a:t>
            </a:r>
            <a:endParaRPr lang="en-US" sz="1400" dirty="0"/>
          </a:p>
        </p:txBody>
      </p:sp>
      <p:sp>
        <p:nvSpPr>
          <p:cNvPr id="583771" name="Rectangle 91"/>
          <p:cNvSpPr>
            <a:spLocks noChangeArrowheads="1"/>
          </p:cNvSpPr>
          <p:nvPr/>
        </p:nvSpPr>
        <p:spPr bwMode="auto">
          <a:xfrm>
            <a:off x="4221163" y="369093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583772" name="Line 92"/>
          <p:cNvSpPr>
            <a:spLocks noChangeShapeType="1"/>
          </p:cNvSpPr>
          <p:nvPr/>
        </p:nvSpPr>
        <p:spPr bwMode="auto">
          <a:xfrm>
            <a:off x="4575175" y="5470525"/>
            <a:ext cx="0" cy="328613"/>
          </a:xfrm>
          <a:prstGeom prst="line">
            <a:avLst/>
          </a:prstGeom>
          <a:noFill/>
          <a:ln w="9525">
            <a:solidFill>
              <a:srgbClr val="000000"/>
            </a:solidFill>
            <a:miter lim="800000"/>
            <a:headEnd/>
            <a:tailEnd/>
          </a:ln>
        </p:spPr>
        <p:txBody>
          <a:bodyPr/>
          <a:lstStyle/>
          <a:p>
            <a:endParaRPr lang="en-US" dirty="0"/>
          </a:p>
        </p:txBody>
      </p:sp>
      <p:sp>
        <p:nvSpPr>
          <p:cNvPr id="583773" name="Line 93"/>
          <p:cNvSpPr>
            <a:spLocks noChangeShapeType="1"/>
          </p:cNvSpPr>
          <p:nvPr/>
        </p:nvSpPr>
        <p:spPr bwMode="auto">
          <a:xfrm>
            <a:off x="3303588" y="5470525"/>
            <a:ext cx="0" cy="328613"/>
          </a:xfrm>
          <a:prstGeom prst="line">
            <a:avLst/>
          </a:prstGeom>
          <a:noFill/>
          <a:ln w="9525">
            <a:solidFill>
              <a:srgbClr val="000000"/>
            </a:solidFill>
            <a:miter lim="800000"/>
            <a:headEnd/>
            <a:tailEnd/>
          </a:ln>
        </p:spPr>
        <p:txBody>
          <a:bodyPr/>
          <a:lstStyle/>
          <a:p>
            <a:endParaRPr lang="en-US" dirty="0"/>
          </a:p>
        </p:txBody>
      </p:sp>
      <p:sp>
        <p:nvSpPr>
          <p:cNvPr id="583774" name="Freeform 94"/>
          <p:cNvSpPr>
            <a:spLocks/>
          </p:cNvSpPr>
          <p:nvPr/>
        </p:nvSpPr>
        <p:spPr bwMode="auto">
          <a:xfrm>
            <a:off x="3616325" y="2397125"/>
            <a:ext cx="727075" cy="346075"/>
          </a:xfrm>
          <a:custGeom>
            <a:avLst/>
            <a:gdLst/>
            <a:ahLst/>
            <a:cxnLst>
              <a:cxn ang="0">
                <a:pos x="131" y="43"/>
              </a:cxn>
              <a:cxn ang="0">
                <a:pos x="117" y="58"/>
              </a:cxn>
              <a:cxn ang="0">
                <a:pos x="14" y="58"/>
              </a:cxn>
              <a:cxn ang="0">
                <a:pos x="0" y="43"/>
              </a:cxn>
              <a:cxn ang="0">
                <a:pos x="0" y="15"/>
              </a:cxn>
              <a:cxn ang="0">
                <a:pos x="14" y="0"/>
              </a:cxn>
              <a:cxn ang="0">
                <a:pos x="117" y="0"/>
              </a:cxn>
              <a:cxn ang="0">
                <a:pos x="131" y="15"/>
              </a:cxn>
              <a:cxn ang="0">
                <a:pos x="131" y="43"/>
              </a:cxn>
            </a:cxnLst>
            <a:rect l="0" t="0" r="r" b="b"/>
            <a:pathLst>
              <a:path w="131" h="58">
                <a:moveTo>
                  <a:pt x="131" y="43"/>
                </a:moveTo>
                <a:cubicBezTo>
                  <a:pt x="131" y="51"/>
                  <a:pt x="125" y="58"/>
                  <a:pt x="117" y="58"/>
                </a:cubicBezTo>
                <a:cubicBezTo>
                  <a:pt x="14" y="58"/>
                  <a:pt x="14" y="58"/>
                  <a:pt x="14" y="58"/>
                </a:cubicBezTo>
                <a:cubicBezTo>
                  <a:pt x="7" y="58"/>
                  <a:pt x="0" y="51"/>
                  <a:pt x="0" y="43"/>
                </a:cubicBezTo>
                <a:cubicBezTo>
                  <a:pt x="0" y="15"/>
                  <a:pt x="0" y="15"/>
                  <a:pt x="0" y="15"/>
                </a:cubicBezTo>
                <a:cubicBezTo>
                  <a:pt x="0" y="7"/>
                  <a:pt x="7" y="0"/>
                  <a:pt x="14" y="0"/>
                </a:cubicBezTo>
                <a:cubicBezTo>
                  <a:pt x="117" y="0"/>
                  <a:pt x="117" y="0"/>
                  <a:pt x="117" y="0"/>
                </a:cubicBezTo>
                <a:cubicBezTo>
                  <a:pt x="125" y="0"/>
                  <a:pt x="131" y="7"/>
                  <a:pt x="131" y="15"/>
                </a:cubicBezTo>
                <a:lnTo>
                  <a:pt x="131" y="43"/>
                </a:lnTo>
                <a:close/>
              </a:path>
            </a:pathLst>
          </a:custGeom>
          <a:solidFill>
            <a:srgbClr val="D6E2E0"/>
          </a:solidFill>
          <a:ln w="9525">
            <a:noFill/>
            <a:round/>
            <a:headEnd/>
            <a:tailEnd/>
          </a:ln>
        </p:spPr>
        <p:txBody>
          <a:bodyPr anchor="ctr"/>
          <a:lstStyle/>
          <a:p>
            <a:pPr algn="ctr"/>
            <a:endParaRPr lang="en-US" dirty="0"/>
          </a:p>
        </p:txBody>
      </p:sp>
      <p:sp>
        <p:nvSpPr>
          <p:cNvPr id="583778" name="Freeform 98"/>
          <p:cNvSpPr>
            <a:spLocks/>
          </p:cNvSpPr>
          <p:nvPr/>
        </p:nvSpPr>
        <p:spPr bwMode="auto">
          <a:xfrm>
            <a:off x="4067944" y="5783858"/>
            <a:ext cx="1028700" cy="525462"/>
          </a:xfrm>
          <a:custGeom>
            <a:avLst/>
            <a:gdLst/>
            <a:ahLst/>
            <a:cxnLst>
              <a:cxn ang="0">
                <a:pos x="144" y="81"/>
              </a:cxn>
              <a:cxn ang="0">
                <a:pos x="130" y="96"/>
              </a:cxn>
              <a:cxn ang="0">
                <a:pos x="14" y="96"/>
              </a:cxn>
              <a:cxn ang="0">
                <a:pos x="0" y="81"/>
              </a:cxn>
              <a:cxn ang="0">
                <a:pos x="0" y="14"/>
              </a:cxn>
              <a:cxn ang="0">
                <a:pos x="14" y="0"/>
              </a:cxn>
              <a:cxn ang="0">
                <a:pos x="130" y="0"/>
              </a:cxn>
              <a:cxn ang="0">
                <a:pos x="144" y="14"/>
              </a:cxn>
              <a:cxn ang="0">
                <a:pos x="144" y="81"/>
              </a:cxn>
            </a:cxnLst>
            <a:rect l="0" t="0" r="r" b="b"/>
            <a:pathLst>
              <a:path w="144" h="96">
                <a:moveTo>
                  <a:pt x="144" y="81"/>
                </a:moveTo>
                <a:cubicBezTo>
                  <a:pt x="144" y="89"/>
                  <a:pt x="138" y="96"/>
                  <a:pt x="130" y="96"/>
                </a:cubicBezTo>
                <a:cubicBezTo>
                  <a:pt x="14" y="96"/>
                  <a:pt x="14" y="96"/>
                  <a:pt x="14" y="96"/>
                </a:cubicBezTo>
                <a:cubicBezTo>
                  <a:pt x="6" y="96"/>
                  <a:pt x="0" y="89"/>
                  <a:pt x="0" y="81"/>
                </a:cubicBezTo>
                <a:cubicBezTo>
                  <a:pt x="0" y="14"/>
                  <a:pt x="0" y="14"/>
                  <a:pt x="0" y="14"/>
                </a:cubicBezTo>
                <a:cubicBezTo>
                  <a:pt x="0" y="7"/>
                  <a:pt x="6" y="0"/>
                  <a:pt x="14" y="0"/>
                </a:cubicBezTo>
                <a:cubicBezTo>
                  <a:pt x="130" y="0"/>
                  <a:pt x="130" y="0"/>
                  <a:pt x="130" y="0"/>
                </a:cubicBezTo>
                <a:cubicBezTo>
                  <a:pt x="138" y="0"/>
                  <a:pt x="144" y="7"/>
                  <a:pt x="144" y="14"/>
                </a:cubicBezTo>
                <a:lnTo>
                  <a:pt x="144" y="81"/>
                </a:lnTo>
                <a:close/>
              </a:path>
            </a:pathLst>
          </a:custGeom>
          <a:solidFill>
            <a:srgbClr val="D6E2E0"/>
          </a:solidFill>
          <a:ln w="9525">
            <a:noFill/>
            <a:round/>
            <a:headEnd/>
            <a:tailEnd/>
          </a:ln>
        </p:spPr>
        <p:txBody>
          <a:bodyPr anchor="ctr"/>
          <a:lstStyle/>
          <a:p>
            <a:pPr algn="ctr"/>
            <a:endParaRPr lang="en-US" dirty="0"/>
          </a:p>
        </p:txBody>
      </p:sp>
      <p:sp>
        <p:nvSpPr>
          <p:cNvPr id="583785" name="Freeform 105"/>
          <p:cNvSpPr>
            <a:spLocks/>
          </p:cNvSpPr>
          <p:nvPr/>
        </p:nvSpPr>
        <p:spPr bwMode="auto">
          <a:xfrm>
            <a:off x="2771800" y="5799138"/>
            <a:ext cx="1085478" cy="525462"/>
          </a:xfrm>
          <a:custGeom>
            <a:avLst/>
            <a:gdLst/>
            <a:ahLst/>
            <a:cxnLst>
              <a:cxn ang="0">
                <a:pos x="166" y="81"/>
              </a:cxn>
              <a:cxn ang="0">
                <a:pos x="151" y="96"/>
              </a:cxn>
              <a:cxn ang="0">
                <a:pos x="14" y="96"/>
              </a:cxn>
              <a:cxn ang="0">
                <a:pos x="0" y="81"/>
              </a:cxn>
              <a:cxn ang="0">
                <a:pos x="0" y="14"/>
              </a:cxn>
              <a:cxn ang="0">
                <a:pos x="14" y="0"/>
              </a:cxn>
              <a:cxn ang="0">
                <a:pos x="151" y="0"/>
              </a:cxn>
              <a:cxn ang="0">
                <a:pos x="166" y="14"/>
              </a:cxn>
              <a:cxn ang="0">
                <a:pos x="166" y="81"/>
              </a:cxn>
            </a:cxnLst>
            <a:rect l="0" t="0" r="r" b="b"/>
            <a:pathLst>
              <a:path w="166" h="96">
                <a:moveTo>
                  <a:pt x="166" y="81"/>
                </a:moveTo>
                <a:cubicBezTo>
                  <a:pt x="166" y="89"/>
                  <a:pt x="159" y="96"/>
                  <a:pt x="151" y="96"/>
                </a:cubicBezTo>
                <a:cubicBezTo>
                  <a:pt x="14" y="96"/>
                  <a:pt x="14" y="96"/>
                  <a:pt x="14" y="96"/>
                </a:cubicBezTo>
                <a:cubicBezTo>
                  <a:pt x="6" y="96"/>
                  <a:pt x="0" y="89"/>
                  <a:pt x="0" y="81"/>
                </a:cubicBezTo>
                <a:cubicBezTo>
                  <a:pt x="0" y="14"/>
                  <a:pt x="0" y="14"/>
                  <a:pt x="0" y="14"/>
                </a:cubicBezTo>
                <a:cubicBezTo>
                  <a:pt x="0" y="7"/>
                  <a:pt x="6" y="0"/>
                  <a:pt x="14" y="0"/>
                </a:cubicBezTo>
                <a:cubicBezTo>
                  <a:pt x="151" y="0"/>
                  <a:pt x="151" y="0"/>
                  <a:pt x="151" y="0"/>
                </a:cubicBezTo>
                <a:cubicBezTo>
                  <a:pt x="159" y="0"/>
                  <a:pt x="166" y="7"/>
                  <a:pt x="166" y="14"/>
                </a:cubicBezTo>
                <a:lnTo>
                  <a:pt x="166" y="81"/>
                </a:lnTo>
                <a:close/>
              </a:path>
            </a:pathLst>
          </a:custGeom>
          <a:solidFill>
            <a:srgbClr val="D6E2E0"/>
          </a:solidFill>
          <a:ln w="9525">
            <a:noFill/>
            <a:round/>
            <a:headEnd/>
            <a:tailEnd/>
          </a:ln>
        </p:spPr>
        <p:txBody>
          <a:bodyPr/>
          <a:lstStyle/>
          <a:p>
            <a:endParaRPr lang="en-US" dirty="0"/>
          </a:p>
        </p:txBody>
      </p:sp>
      <p:sp>
        <p:nvSpPr>
          <p:cNvPr id="583792" name="Freeform 112"/>
          <p:cNvSpPr>
            <a:spLocks/>
          </p:cNvSpPr>
          <p:nvPr/>
        </p:nvSpPr>
        <p:spPr bwMode="auto">
          <a:xfrm>
            <a:off x="3303588" y="2765425"/>
            <a:ext cx="1271587" cy="134938"/>
          </a:xfrm>
          <a:custGeom>
            <a:avLst/>
            <a:gdLst/>
            <a:ahLst/>
            <a:cxnLst>
              <a:cxn ang="0">
                <a:pos x="0" y="25"/>
              </a:cxn>
              <a:cxn ang="0">
                <a:pos x="16" y="10"/>
              </a:cxn>
              <a:cxn ang="0">
                <a:pos x="108" y="10"/>
              </a:cxn>
              <a:cxn ang="0">
                <a:pos x="119" y="0"/>
              </a:cxn>
              <a:cxn ang="0">
                <a:pos x="129" y="10"/>
              </a:cxn>
              <a:cxn ang="0">
                <a:pos x="213" y="10"/>
              </a:cxn>
              <a:cxn ang="0">
                <a:pos x="229" y="25"/>
              </a:cxn>
            </a:cxnLst>
            <a:rect l="0" t="0" r="r" b="b"/>
            <a:pathLst>
              <a:path w="229" h="25">
                <a:moveTo>
                  <a:pt x="0" y="25"/>
                </a:moveTo>
                <a:cubicBezTo>
                  <a:pt x="0" y="15"/>
                  <a:pt x="3" y="10"/>
                  <a:pt x="16" y="10"/>
                </a:cubicBezTo>
                <a:cubicBezTo>
                  <a:pt x="19" y="10"/>
                  <a:pt x="106" y="10"/>
                  <a:pt x="108" y="10"/>
                </a:cubicBezTo>
                <a:cubicBezTo>
                  <a:pt x="112" y="10"/>
                  <a:pt x="119" y="8"/>
                  <a:pt x="119" y="0"/>
                </a:cubicBezTo>
                <a:cubicBezTo>
                  <a:pt x="119" y="8"/>
                  <a:pt x="126" y="10"/>
                  <a:pt x="129" y="10"/>
                </a:cubicBezTo>
                <a:cubicBezTo>
                  <a:pt x="132" y="10"/>
                  <a:pt x="211" y="10"/>
                  <a:pt x="213" y="10"/>
                </a:cubicBezTo>
                <a:cubicBezTo>
                  <a:pt x="227" y="10"/>
                  <a:pt x="229" y="15"/>
                  <a:pt x="229" y="25"/>
                </a:cubicBezTo>
              </a:path>
            </a:pathLst>
          </a:custGeom>
          <a:noFill/>
          <a:ln w="30163" cap="flat">
            <a:solidFill>
              <a:srgbClr val="6D6F71"/>
            </a:solidFill>
            <a:prstDash val="solid"/>
            <a:round/>
            <a:headEnd/>
            <a:tailEnd/>
          </a:ln>
        </p:spPr>
        <p:txBody>
          <a:bodyPr/>
          <a:lstStyle/>
          <a:p>
            <a:endParaRPr lang="en-US" dirty="0"/>
          </a:p>
        </p:txBody>
      </p:sp>
      <p:sp>
        <p:nvSpPr>
          <p:cNvPr id="583793" name="Oval 113"/>
          <p:cNvSpPr>
            <a:spLocks noChangeArrowheads="1"/>
          </p:cNvSpPr>
          <p:nvPr/>
        </p:nvSpPr>
        <p:spPr bwMode="auto">
          <a:xfrm>
            <a:off x="3248025" y="2900363"/>
            <a:ext cx="111125" cy="111125"/>
          </a:xfrm>
          <a:prstGeom prst="ellipse">
            <a:avLst/>
          </a:prstGeom>
          <a:solidFill>
            <a:srgbClr val="000000"/>
          </a:solidFill>
          <a:ln w="9525">
            <a:noFill/>
            <a:round/>
            <a:headEnd/>
            <a:tailEnd/>
          </a:ln>
        </p:spPr>
        <p:txBody>
          <a:bodyPr/>
          <a:lstStyle/>
          <a:p>
            <a:endParaRPr lang="en-US" dirty="0"/>
          </a:p>
        </p:txBody>
      </p:sp>
      <p:sp>
        <p:nvSpPr>
          <p:cNvPr id="583794" name="Oval 114"/>
          <p:cNvSpPr>
            <a:spLocks noChangeArrowheads="1"/>
          </p:cNvSpPr>
          <p:nvPr/>
        </p:nvSpPr>
        <p:spPr bwMode="auto">
          <a:xfrm>
            <a:off x="4518025" y="2900363"/>
            <a:ext cx="112713" cy="111125"/>
          </a:xfrm>
          <a:prstGeom prst="ellipse">
            <a:avLst/>
          </a:prstGeom>
          <a:solidFill>
            <a:srgbClr val="000000"/>
          </a:solidFill>
          <a:ln w="9525">
            <a:noFill/>
            <a:round/>
            <a:headEnd/>
            <a:tailEnd/>
          </a:ln>
        </p:spPr>
        <p:txBody>
          <a:bodyPr/>
          <a:lstStyle/>
          <a:p>
            <a:endParaRPr lang="en-US" dirty="0"/>
          </a:p>
        </p:txBody>
      </p:sp>
      <p:sp>
        <p:nvSpPr>
          <p:cNvPr id="583795" name="Rectangle 115"/>
          <p:cNvSpPr>
            <a:spLocks noChangeArrowheads="1"/>
          </p:cNvSpPr>
          <p:nvPr/>
        </p:nvSpPr>
        <p:spPr bwMode="auto">
          <a:xfrm>
            <a:off x="3657600" y="2466180"/>
            <a:ext cx="607539"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Surplus</a:t>
            </a:r>
            <a:endParaRPr lang="en-US" sz="1400" i="1" dirty="0"/>
          </a:p>
        </p:txBody>
      </p:sp>
      <p:sp>
        <p:nvSpPr>
          <p:cNvPr id="583796" name="Rectangle 116"/>
          <p:cNvSpPr>
            <a:spLocks noChangeArrowheads="1"/>
          </p:cNvSpPr>
          <p:nvPr/>
        </p:nvSpPr>
        <p:spPr bwMode="auto">
          <a:xfrm>
            <a:off x="2799785" y="5805264"/>
            <a:ext cx="993775" cy="430887"/>
          </a:xfrm>
          <a:prstGeom prst="rect">
            <a:avLst/>
          </a:prstGeom>
          <a:noFill/>
          <a:ln w="9525">
            <a:noFill/>
            <a:miter lim="800000"/>
            <a:headEnd/>
            <a:tailEnd/>
          </a:ln>
        </p:spPr>
        <p:txBody>
          <a:bodyPr lIns="0" tIns="0" rIns="0" bIns="0">
            <a:spAutoFit/>
          </a:bodyPr>
          <a:lstStyle/>
          <a:p>
            <a:pPr marL="1588" indent="-1588" algn="ctr"/>
            <a:r>
              <a:rPr lang="en-US" sz="1400" i="1" dirty="0">
                <a:solidFill>
                  <a:srgbClr val="000000"/>
                </a:solidFill>
                <a:latin typeface="Myriad Roman" charset="0"/>
              </a:rPr>
              <a:t>Quantity demanded</a:t>
            </a:r>
            <a:endParaRPr lang="en-US" sz="1400" i="1" dirty="0"/>
          </a:p>
        </p:txBody>
      </p:sp>
      <p:sp>
        <p:nvSpPr>
          <p:cNvPr id="583797" name="Rectangle 117"/>
          <p:cNvSpPr>
            <a:spLocks noChangeArrowheads="1"/>
          </p:cNvSpPr>
          <p:nvPr/>
        </p:nvSpPr>
        <p:spPr bwMode="auto">
          <a:xfrm>
            <a:off x="4067944" y="5805264"/>
            <a:ext cx="1001390" cy="430887"/>
          </a:xfrm>
          <a:prstGeom prst="rect">
            <a:avLst/>
          </a:prstGeom>
          <a:noFill/>
          <a:ln w="9525">
            <a:noFill/>
            <a:miter lim="800000"/>
            <a:headEnd/>
            <a:tailEnd/>
          </a:ln>
        </p:spPr>
        <p:txBody>
          <a:bodyPr wrap="square" lIns="0" tIns="0" rIns="0" bIns="0">
            <a:spAutoFit/>
          </a:bodyPr>
          <a:lstStyle/>
          <a:p>
            <a:pPr marL="1588" indent="-1588" algn="ctr"/>
            <a:r>
              <a:rPr lang="en-US" sz="1400" i="1" dirty="0">
                <a:solidFill>
                  <a:srgbClr val="000000"/>
                </a:solidFill>
                <a:latin typeface="Myriad Roman" charset="0"/>
              </a:rPr>
              <a:t>Quantity supplied</a:t>
            </a:r>
            <a:endParaRPr lang="en-US" sz="1400" i="1" dirty="0"/>
          </a:p>
        </p:txBody>
      </p:sp>
      <p:sp>
        <p:nvSpPr>
          <p:cNvPr id="548930" name="TextBox 29"/>
          <p:cNvSpPr txBox="1">
            <a:spLocks noChangeArrowheads="1"/>
          </p:cNvSpPr>
          <p:nvPr/>
        </p:nvSpPr>
        <p:spPr bwMode="auto">
          <a:xfrm>
            <a:off x="683569" y="836712"/>
            <a:ext cx="1512168" cy="523220"/>
          </a:xfrm>
          <a:prstGeom prst="rect">
            <a:avLst/>
          </a:prstGeom>
          <a:noFill/>
          <a:ln w="9525">
            <a:noFill/>
            <a:miter lim="800000"/>
            <a:headEnd/>
            <a:tailEnd/>
          </a:ln>
        </p:spPr>
        <p:txBody>
          <a:bodyPr wrap="square">
            <a:spAutoFit/>
          </a:bodyPr>
          <a:lstStyle/>
          <a:p>
            <a:pPr algn="ctr"/>
            <a:r>
              <a:rPr lang="en-US" sz="1400" b="1" dirty="0">
                <a:ea typeface="MS PGothic" pitchFamily="34" charset="-128"/>
              </a:rPr>
              <a:t>Price of </a:t>
            </a:r>
            <a:r>
              <a:rPr lang="en-US" sz="1400" b="1" dirty="0" smtClean="0">
                <a:ea typeface="MS PGothic" pitchFamily="34" charset="-128"/>
              </a:rPr>
              <a:t>cotton </a:t>
            </a:r>
            <a:r>
              <a:rPr lang="en-US" sz="1400" b="1" dirty="0">
                <a:ea typeface="MS PGothic" pitchFamily="34" charset="-128"/>
              </a:rPr>
              <a:t>(per pound)</a:t>
            </a:r>
          </a:p>
        </p:txBody>
      </p:sp>
      <p:sp>
        <p:nvSpPr>
          <p:cNvPr id="548931" name="TextBox 30"/>
          <p:cNvSpPr txBox="1">
            <a:spLocks noChangeArrowheads="1"/>
          </p:cNvSpPr>
          <p:nvPr/>
        </p:nvSpPr>
        <p:spPr bwMode="auto">
          <a:xfrm>
            <a:off x="5486400" y="5486400"/>
            <a:ext cx="1965920" cy="523220"/>
          </a:xfrm>
          <a:prstGeom prst="rect">
            <a:avLst/>
          </a:prstGeom>
          <a:noFill/>
          <a:ln w="9525">
            <a:noFill/>
            <a:miter lim="800000"/>
            <a:headEnd/>
            <a:tailEnd/>
          </a:ln>
        </p:spPr>
        <p:txBody>
          <a:bodyPr wrap="square">
            <a:spAutoFit/>
          </a:bodyPr>
          <a:lstStyle/>
          <a:p>
            <a:pPr algn="ctr"/>
            <a:r>
              <a:rPr lang="en-US" sz="1400" b="1" dirty="0">
                <a:ea typeface="MS PGothic" pitchFamily="34" charset="-128"/>
              </a:rPr>
              <a:t>Quantity of </a:t>
            </a:r>
            <a:r>
              <a:rPr lang="en-US" sz="1400" b="1" dirty="0" smtClean="0">
                <a:ea typeface="MS PGothic" pitchFamily="34" charset="-128"/>
              </a:rPr>
              <a:t>cotton </a:t>
            </a:r>
            <a:r>
              <a:rPr lang="en-US" sz="1400" b="1" dirty="0">
                <a:ea typeface="MS PGothic" pitchFamily="34" charset="-128"/>
              </a:rPr>
              <a:t>(billions of pounds)</a:t>
            </a:r>
          </a:p>
        </p:txBody>
      </p:sp>
      <p:cxnSp>
        <p:nvCxnSpPr>
          <p:cNvPr id="583801" name="Straight Connector 86"/>
          <p:cNvCxnSpPr>
            <a:cxnSpLocks noChangeShapeType="1"/>
          </p:cNvCxnSpPr>
          <p:nvPr/>
        </p:nvCxnSpPr>
        <p:spPr bwMode="auto">
          <a:xfrm>
            <a:off x="4090988" y="3959225"/>
            <a:ext cx="0" cy="1063625"/>
          </a:xfrm>
          <a:prstGeom prst="line">
            <a:avLst/>
          </a:prstGeom>
          <a:noFill/>
          <a:ln w="22225">
            <a:solidFill>
              <a:srgbClr val="9C9C9C"/>
            </a:solidFill>
            <a:prstDash val="sysDot"/>
            <a:round/>
            <a:headEnd/>
            <a:tailEnd type="none" w="med" len="lg"/>
          </a:ln>
        </p:spPr>
      </p:cxnSp>
      <p:sp>
        <p:nvSpPr>
          <p:cNvPr id="583807" name="Rectangle 127"/>
          <p:cNvSpPr>
            <a:spLocks noGrp="1" noRot="1" noChangeArrowheads="1"/>
          </p:cNvSpPr>
          <p:nvPr>
            <p:ph type="title"/>
          </p:nvPr>
        </p:nvSpPr>
        <p:spPr/>
        <p:txBody>
          <a:bodyPr/>
          <a:lstStyle/>
          <a:p>
            <a:r>
              <a:rPr lang="en-US" dirty="0"/>
              <a:t>Surplus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3694"/>
                                        </p:tgtEl>
                                        <p:attrNameLst>
                                          <p:attrName>style.visibility</p:attrName>
                                        </p:attrNameLst>
                                      </p:cBhvr>
                                      <p:to>
                                        <p:strVal val="visible"/>
                                      </p:to>
                                    </p:set>
                                    <p:animEffect transition="in" filter="wipe(up)">
                                      <p:cBhvr>
                                        <p:cTn id="7" dur="500"/>
                                        <p:tgtEl>
                                          <p:spTgt spid="58369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83792"/>
                                        </p:tgtEl>
                                        <p:attrNameLst>
                                          <p:attrName>style.visibility</p:attrName>
                                        </p:attrNameLst>
                                      </p:cBhvr>
                                      <p:to>
                                        <p:strVal val="visible"/>
                                      </p:to>
                                    </p:set>
                                    <p:animEffect transition="in" filter="wipe(down)">
                                      <p:cBhvr>
                                        <p:cTn id="12" dur="500"/>
                                        <p:tgtEl>
                                          <p:spTgt spid="583792"/>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583774"/>
                                        </p:tgtEl>
                                        <p:attrNameLst>
                                          <p:attrName>style.visibility</p:attrName>
                                        </p:attrNameLst>
                                      </p:cBhvr>
                                      <p:to>
                                        <p:strVal val="visible"/>
                                      </p:to>
                                    </p:set>
                                    <p:animEffect transition="in" filter="wipe(down)">
                                      <p:cBhvr>
                                        <p:cTn id="16" dur="500"/>
                                        <p:tgtEl>
                                          <p:spTgt spid="58377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83795"/>
                                        </p:tgtEl>
                                        <p:attrNameLst>
                                          <p:attrName>style.visibility</p:attrName>
                                        </p:attrNameLst>
                                      </p:cBhvr>
                                      <p:to>
                                        <p:strVal val="visible"/>
                                      </p:to>
                                    </p:set>
                                    <p:animEffect transition="in" filter="wipe(down)">
                                      <p:cBhvr>
                                        <p:cTn id="19" dur="500"/>
                                        <p:tgtEl>
                                          <p:spTgt spid="58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94" grpId="0" animBg="1"/>
      <p:bldP spid="583774" grpId="0" animBg="1"/>
      <p:bldP spid="583792" grpId="0" animBg="1"/>
      <p:bldP spid="5837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1" name="Text Box 3"/>
          <p:cNvSpPr txBox="1">
            <a:spLocks noChangeArrowheads="1"/>
          </p:cNvSpPr>
          <p:nvPr/>
        </p:nvSpPr>
        <p:spPr bwMode="auto">
          <a:xfrm>
            <a:off x="457200" y="152400"/>
            <a:ext cx="8229600" cy="531813"/>
          </a:xfrm>
          <a:prstGeom prst="rect">
            <a:avLst/>
          </a:prstGeom>
          <a:noFill/>
          <a:ln w="38100" algn="ctr">
            <a:noFill/>
            <a:miter lim="800000"/>
            <a:headEnd/>
            <a:tailEnd type="none" w="med" len="lg"/>
          </a:ln>
          <a:effectLst/>
        </p:spPr>
        <p:txBody>
          <a:bodyPr>
            <a:spAutoFit/>
          </a:bodyPr>
          <a:lstStyle/>
          <a:p>
            <a:pPr marL="1588" indent="-1588"/>
            <a:endParaRPr lang="en-US" sz="3600" b="1" dirty="0">
              <a:solidFill>
                <a:srgbClr val="993366"/>
              </a:solidFill>
            </a:endParaRPr>
          </a:p>
        </p:txBody>
      </p:sp>
      <p:cxnSp>
        <p:nvCxnSpPr>
          <p:cNvPr id="585847" name="Straight Connector 86"/>
          <p:cNvCxnSpPr>
            <a:cxnSpLocks noChangeShapeType="1"/>
          </p:cNvCxnSpPr>
          <p:nvPr/>
        </p:nvCxnSpPr>
        <p:spPr bwMode="auto">
          <a:xfrm>
            <a:off x="2151063" y="4359275"/>
            <a:ext cx="2566987" cy="11113"/>
          </a:xfrm>
          <a:prstGeom prst="line">
            <a:avLst/>
          </a:prstGeom>
          <a:noFill/>
          <a:ln w="22225">
            <a:solidFill>
              <a:srgbClr val="9C9C9C"/>
            </a:solidFill>
            <a:prstDash val="sysDot"/>
            <a:round/>
            <a:headEnd/>
            <a:tailEnd type="none" w="med" len="lg"/>
          </a:ln>
        </p:spPr>
      </p:cxnSp>
      <p:cxnSp>
        <p:nvCxnSpPr>
          <p:cNvPr id="585845" name="Straight Connector 86"/>
          <p:cNvCxnSpPr>
            <a:cxnSpLocks noChangeShapeType="1"/>
          </p:cNvCxnSpPr>
          <p:nvPr/>
        </p:nvCxnSpPr>
        <p:spPr bwMode="auto">
          <a:xfrm>
            <a:off x="2151063" y="3911600"/>
            <a:ext cx="1882775" cy="7938"/>
          </a:xfrm>
          <a:prstGeom prst="line">
            <a:avLst/>
          </a:prstGeom>
          <a:noFill/>
          <a:ln w="22225">
            <a:solidFill>
              <a:srgbClr val="9C9C9C"/>
            </a:solidFill>
            <a:prstDash val="sysDot"/>
            <a:round/>
            <a:headEnd/>
            <a:tailEnd type="none" w="med" len="lg"/>
          </a:ln>
        </p:spPr>
      </p:cxnSp>
      <p:cxnSp>
        <p:nvCxnSpPr>
          <p:cNvPr id="585846" name="Straight Connector 86"/>
          <p:cNvCxnSpPr>
            <a:cxnSpLocks noChangeShapeType="1"/>
          </p:cNvCxnSpPr>
          <p:nvPr/>
        </p:nvCxnSpPr>
        <p:spPr bwMode="auto">
          <a:xfrm>
            <a:off x="4100513" y="3919538"/>
            <a:ext cx="0" cy="1109662"/>
          </a:xfrm>
          <a:prstGeom prst="line">
            <a:avLst/>
          </a:prstGeom>
          <a:noFill/>
          <a:ln w="22225">
            <a:solidFill>
              <a:srgbClr val="9C9C9C"/>
            </a:solidFill>
            <a:prstDash val="sysDot"/>
            <a:round/>
            <a:headEnd/>
            <a:tailEnd type="none" w="med" len="lg"/>
          </a:ln>
        </p:spPr>
      </p:cxnSp>
      <p:sp>
        <p:nvSpPr>
          <p:cNvPr id="585752" name="Line 24"/>
          <p:cNvSpPr>
            <a:spLocks noChangeShapeType="1"/>
          </p:cNvSpPr>
          <p:nvPr/>
        </p:nvSpPr>
        <p:spPr bwMode="auto">
          <a:xfrm flipV="1">
            <a:off x="1947863" y="1066800"/>
            <a:ext cx="0" cy="3922713"/>
          </a:xfrm>
          <a:prstGeom prst="line">
            <a:avLst/>
          </a:prstGeom>
          <a:noFill/>
          <a:ln w="9525">
            <a:solidFill>
              <a:srgbClr val="000000"/>
            </a:solidFill>
            <a:miter lim="800000"/>
            <a:headEnd/>
            <a:tailEnd/>
          </a:ln>
        </p:spPr>
        <p:txBody>
          <a:bodyPr/>
          <a:lstStyle/>
          <a:p>
            <a:endParaRPr lang="en-US" dirty="0"/>
          </a:p>
        </p:txBody>
      </p:sp>
      <p:sp>
        <p:nvSpPr>
          <p:cNvPr id="585753" name="Freeform 25"/>
          <p:cNvSpPr>
            <a:spLocks/>
          </p:cNvSpPr>
          <p:nvPr/>
        </p:nvSpPr>
        <p:spPr bwMode="auto">
          <a:xfrm>
            <a:off x="1947863" y="5075238"/>
            <a:ext cx="168275" cy="160337"/>
          </a:xfrm>
          <a:custGeom>
            <a:avLst/>
            <a:gdLst/>
            <a:ahLst/>
            <a:cxnLst>
              <a:cxn ang="0">
                <a:pos x="95" y="97"/>
              </a:cxn>
              <a:cxn ang="0">
                <a:pos x="0" y="97"/>
              </a:cxn>
              <a:cxn ang="0">
                <a:pos x="0" y="0"/>
              </a:cxn>
            </a:cxnLst>
            <a:rect l="0" t="0" r="r" b="b"/>
            <a:pathLst>
              <a:path w="95" h="97">
                <a:moveTo>
                  <a:pt x="95" y="97"/>
                </a:moveTo>
                <a:lnTo>
                  <a:pt x="0" y="97"/>
                </a:lnTo>
                <a:lnTo>
                  <a:pt x="0" y="0"/>
                </a:lnTo>
              </a:path>
            </a:pathLst>
          </a:custGeom>
          <a:noFill/>
          <a:ln w="9525" cap="flat">
            <a:solidFill>
              <a:srgbClr val="000000"/>
            </a:solidFill>
            <a:prstDash val="solid"/>
            <a:miter lim="800000"/>
            <a:headEnd/>
            <a:tailEnd/>
          </a:ln>
        </p:spPr>
        <p:txBody>
          <a:bodyPr/>
          <a:lstStyle/>
          <a:p>
            <a:endParaRPr lang="en-US" dirty="0"/>
          </a:p>
        </p:txBody>
      </p:sp>
      <p:sp>
        <p:nvSpPr>
          <p:cNvPr id="585754" name="Line 26"/>
          <p:cNvSpPr>
            <a:spLocks noChangeShapeType="1"/>
          </p:cNvSpPr>
          <p:nvPr/>
        </p:nvSpPr>
        <p:spPr bwMode="auto">
          <a:xfrm flipH="1">
            <a:off x="2271713" y="5235575"/>
            <a:ext cx="4824412" cy="0"/>
          </a:xfrm>
          <a:prstGeom prst="line">
            <a:avLst/>
          </a:prstGeom>
          <a:noFill/>
          <a:ln w="9525">
            <a:solidFill>
              <a:srgbClr val="000000"/>
            </a:solidFill>
            <a:miter lim="800000"/>
            <a:headEnd/>
            <a:tailEnd/>
          </a:ln>
        </p:spPr>
        <p:txBody>
          <a:bodyPr/>
          <a:lstStyle/>
          <a:p>
            <a:endParaRPr lang="en-US" dirty="0"/>
          </a:p>
        </p:txBody>
      </p:sp>
      <p:sp>
        <p:nvSpPr>
          <p:cNvPr id="585755" name="Rectangle 27"/>
          <p:cNvSpPr>
            <a:spLocks noChangeArrowheads="1"/>
          </p:cNvSpPr>
          <p:nvPr/>
        </p:nvSpPr>
        <p:spPr bwMode="auto">
          <a:xfrm>
            <a:off x="2749550" y="52768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7</a:t>
            </a:r>
            <a:endParaRPr lang="en-US" sz="1400" dirty="0"/>
          </a:p>
        </p:txBody>
      </p:sp>
      <p:sp>
        <p:nvSpPr>
          <p:cNvPr id="585756" name="Rectangle 28"/>
          <p:cNvSpPr>
            <a:spLocks noChangeArrowheads="1"/>
          </p:cNvSpPr>
          <p:nvPr/>
        </p:nvSpPr>
        <p:spPr bwMode="auto">
          <a:xfrm>
            <a:off x="1746250" y="5276850"/>
            <a:ext cx="100013"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a:t>
            </a:r>
            <a:endParaRPr lang="en-US" sz="1400" dirty="0"/>
          </a:p>
        </p:txBody>
      </p:sp>
      <p:sp>
        <p:nvSpPr>
          <p:cNvPr id="585757" name="Rectangle 29"/>
          <p:cNvSpPr>
            <a:spLocks noChangeArrowheads="1"/>
          </p:cNvSpPr>
          <p:nvPr/>
        </p:nvSpPr>
        <p:spPr bwMode="auto">
          <a:xfrm>
            <a:off x="3984625"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a:t>
            </a:r>
            <a:endParaRPr lang="en-US" sz="1400" dirty="0"/>
          </a:p>
        </p:txBody>
      </p:sp>
      <p:sp>
        <p:nvSpPr>
          <p:cNvPr id="585758" name="Rectangle 30"/>
          <p:cNvSpPr>
            <a:spLocks noChangeArrowheads="1"/>
          </p:cNvSpPr>
          <p:nvPr/>
        </p:nvSpPr>
        <p:spPr bwMode="auto">
          <a:xfrm>
            <a:off x="6129338"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a:t>
            </a:r>
            <a:endParaRPr lang="en-US" sz="1400" dirty="0"/>
          </a:p>
        </p:txBody>
      </p:sp>
      <p:sp>
        <p:nvSpPr>
          <p:cNvPr id="585759" name="Rectangle 31"/>
          <p:cNvSpPr>
            <a:spLocks noChangeArrowheads="1"/>
          </p:cNvSpPr>
          <p:nvPr/>
        </p:nvSpPr>
        <p:spPr bwMode="auto">
          <a:xfrm>
            <a:off x="5272088"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13</a:t>
            </a:r>
            <a:endParaRPr lang="en-US" sz="1400" dirty="0"/>
          </a:p>
        </p:txBody>
      </p:sp>
      <p:sp>
        <p:nvSpPr>
          <p:cNvPr id="585760" name="Rectangle 32"/>
          <p:cNvSpPr>
            <a:spLocks noChangeArrowheads="1"/>
          </p:cNvSpPr>
          <p:nvPr/>
        </p:nvSpPr>
        <p:spPr bwMode="auto">
          <a:xfrm>
            <a:off x="6986588" y="5276850"/>
            <a:ext cx="1968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a:t>
            </a:r>
            <a:endParaRPr lang="en-US" sz="1400" dirty="0"/>
          </a:p>
        </p:txBody>
      </p:sp>
      <p:sp>
        <p:nvSpPr>
          <p:cNvPr id="585771" name="Line 43"/>
          <p:cNvSpPr>
            <a:spLocks noChangeShapeType="1"/>
          </p:cNvSpPr>
          <p:nvPr/>
        </p:nvSpPr>
        <p:spPr bwMode="auto">
          <a:xfrm>
            <a:off x="1947863" y="2144713"/>
            <a:ext cx="138112" cy="0"/>
          </a:xfrm>
          <a:prstGeom prst="line">
            <a:avLst/>
          </a:prstGeom>
          <a:noFill/>
          <a:ln w="9525">
            <a:solidFill>
              <a:srgbClr val="000000"/>
            </a:solidFill>
            <a:miter lim="800000"/>
            <a:headEnd/>
            <a:tailEnd/>
          </a:ln>
        </p:spPr>
        <p:txBody>
          <a:bodyPr/>
          <a:lstStyle/>
          <a:p>
            <a:endParaRPr lang="en-US" dirty="0"/>
          </a:p>
        </p:txBody>
      </p:sp>
      <p:sp>
        <p:nvSpPr>
          <p:cNvPr id="585772" name="Line 44"/>
          <p:cNvSpPr>
            <a:spLocks noChangeShapeType="1"/>
          </p:cNvSpPr>
          <p:nvPr/>
        </p:nvSpPr>
        <p:spPr bwMode="auto">
          <a:xfrm>
            <a:off x="1947863" y="2586038"/>
            <a:ext cx="138112" cy="0"/>
          </a:xfrm>
          <a:prstGeom prst="line">
            <a:avLst/>
          </a:prstGeom>
          <a:noFill/>
          <a:ln w="9525">
            <a:solidFill>
              <a:srgbClr val="000000"/>
            </a:solidFill>
            <a:miter lim="800000"/>
            <a:headEnd/>
            <a:tailEnd/>
          </a:ln>
        </p:spPr>
        <p:txBody>
          <a:bodyPr/>
          <a:lstStyle/>
          <a:p>
            <a:endParaRPr lang="en-US" dirty="0"/>
          </a:p>
        </p:txBody>
      </p:sp>
      <p:sp>
        <p:nvSpPr>
          <p:cNvPr id="585773" name="Line 45"/>
          <p:cNvSpPr>
            <a:spLocks noChangeShapeType="1"/>
          </p:cNvSpPr>
          <p:nvPr/>
        </p:nvSpPr>
        <p:spPr bwMode="auto">
          <a:xfrm>
            <a:off x="1947863" y="3024188"/>
            <a:ext cx="138112" cy="0"/>
          </a:xfrm>
          <a:prstGeom prst="line">
            <a:avLst/>
          </a:prstGeom>
          <a:noFill/>
          <a:ln w="9525">
            <a:solidFill>
              <a:srgbClr val="000000"/>
            </a:solidFill>
            <a:miter lim="800000"/>
            <a:headEnd/>
            <a:tailEnd/>
          </a:ln>
        </p:spPr>
        <p:txBody>
          <a:bodyPr/>
          <a:lstStyle/>
          <a:p>
            <a:endParaRPr lang="en-US" dirty="0"/>
          </a:p>
        </p:txBody>
      </p:sp>
      <p:sp>
        <p:nvSpPr>
          <p:cNvPr id="585774" name="Line 46"/>
          <p:cNvSpPr>
            <a:spLocks noChangeShapeType="1"/>
          </p:cNvSpPr>
          <p:nvPr/>
        </p:nvSpPr>
        <p:spPr bwMode="auto">
          <a:xfrm>
            <a:off x="1947863" y="3470275"/>
            <a:ext cx="138112" cy="0"/>
          </a:xfrm>
          <a:prstGeom prst="line">
            <a:avLst/>
          </a:prstGeom>
          <a:noFill/>
          <a:ln w="9525">
            <a:solidFill>
              <a:srgbClr val="000000"/>
            </a:solidFill>
            <a:miter lim="800000"/>
            <a:headEnd/>
            <a:tailEnd/>
          </a:ln>
        </p:spPr>
        <p:txBody>
          <a:bodyPr/>
          <a:lstStyle/>
          <a:p>
            <a:endParaRPr lang="en-US" dirty="0"/>
          </a:p>
        </p:txBody>
      </p:sp>
      <p:sp>
        <p:nvSpPr>
          <p:cNvPr id="585775" name="Line 47"/>
          <p:cNvSpPr>
            <a:spLocks noChangeShapeType="1"/>
          </p:cNvSpPr>
          <p:nvPr/>
        </p:nvSpPr>
        <p:spPr bwMode="auto">
          <a:xfrm>
            <a:off x="1947863" y="4349750"/>
            <a:ext cx="138112" cy="0"/>
          </a:xfrm>
          <a:prstGeom prst="line">
            <a:avLst/>
          </a:prstGeom>
          <a:noFill/>
          <a:ln w="9525">
            <a:solidFill>
              <a:srgbClr val="000000"/>
            </a:solidFill>
            <a:miter lim="800000"/>
            <a:headEnd/>
            <a:tailEnd/>
          </a:ln>
        </p:spPr>
        <p:txBody>
          <a:bodyPr/>
          <a:lstStyle/>
          <a:p>
            <a:endParaRPr lang="en-US" dirty="0"/>
          </a:p>
        </p:txBody>
      </p:sp>
      <p:sp>
        <p:nvSpPr>
          <p:cNvPr id="585776" name="Line 48"/>
          <p:cNvSpPr>
            <a:spLocks noChangeShapeType="1"/>
          </p:cNvSpPr>
          <p:nvPr/>
        </p:nvSpPr>
        <p:spPr bwMode="auto">
          <a:xfrm>
            <a:off x="1947863" y="3911600"/>
            <a:ext cx="138112" cy="0"/>
          </a:xfrm>
          <a:prstGeom prst="line">
            <a:avLst/>
          </a:prstGeom>
          <a:noFill/>
          <a:ln w="9525">
            <a:solidFill>
              <a:srgbClr val="000000"/>
            </a:solidFill>
            <a:miter lim="800000"/>
            <a:headEnd/>
            <a:tailEnd/>
          </a:ln>
        </p:spPr>
        <p:txBody>
          <a:bodyPr/>
          <a:lstStyle/>
          <a:p>
            <a:endParaRPr lang="en-US" dirty="0"/>
          </a:p>
        </p:txBody>
      </p:sp>
      <p:sp>
        <p:nvSpPr>
          <p:cNvPr id="585777" name="Line 49"/>
          <p:cNvSpPr>
            <a:spLocks noChangeShapeType="1"/>
          </p:cNvSpPr>
          <p:nvPr/>
        </p:nvSpPr>
        <p:spPr bwMode="auto">
          <a:xfrm>
            <a:off x="1947863" y="4789488"/>
            <a:ext cx="138112" cy="0"/>
          </a:xfrm>
          <a:prstGeom prst="line">
            <a:avLst/>
          </a:prstGeom>
          <a:noFill/>
          <a:ln w="9525">
            <a:solidFill>
              <a:srgbClr val="000000"/>
            </a:solidFill>
            <a:miter lim="800000"/>
            <a:headEnd/>
            <a:tailEnd/>
          </a:ln>
        </p:spPr>
        <p:txBody>
          <a:bodyPr/>
          <a:lstStyle/>
          <a:p>
            <a:endParaRPr lang="en-US" dirty="0"/>
          </a:p>
        </p:txBody>
      </p:sp>
      <p:sp>
        <p:nvSpPr>
          <p:cNvPr id="585778" name="Line 50"/>
          <p:cNvSpPr>
            <a:spLocks noChangeShapeType="1"/>
          </p:cNvSpPr>
          <p:nvPr/>
        </p:nvSpPr>
        <p:spPr bwMode="auto">
          <a:xfrm flipV="1">
            <a:off x="2805113" y="5106988"/>
            <a:ext cx="0" cy="128587"/>
          </a:xfrm>
          <a:prstGeom prst="line">
            <a:avLst/>
          </a:prstGeom>
          <a:noFill/>
          <a:ln w="9525">
            <a:solidFill>
              <a:srgbClr val="000000"/>
            </a:solidFill>
            <a:miter lim="800000"/>
            <a:headEnd/>
            <a:tailEnd/>
          </a:ln>
        </p:spPr>
        <p:txBody>
          <a:bodyPr/>
          <a:lstStyle/>
          <a:p>
            <a:endParaRPr lang="en-US" dirty="0"/>
          </a:p>
        </p:txBody>
      </p:sp>
      <p:sp>
        <p:nvSpPr>
          <p:cNvPr id="585779" name="Line 51"/>
          <p:cNvSpPr>
            <a:spLocks noChangeShapeType="1"/>
          </p:cNvSpPr>
          <p:nvPr/>
        </p:nvSpPr>
        <p:spPr bwMode="auto">
          <a:xfrm flipV="1">
            <a:off x="3703638" y="5106988"/>
            <a:ext cx="0" cy="128587"/>
          </a:xfrm>
          <a:prstGeom prst="line">
            <a:avLst/>
          </a:prstGeom>
          <a:noFill/>
          <a:ln w="9525">
            <a:solidFill>
              <a:srgbClr val="000000"/>
            </a:solidFill>
            <a:miter lim="800000"/>
            <a:headEnd/>
            <a:tailEnd/>
          </a:ln>
        </p:spPr>
        <p:txBody>
          <a:bodyPr/>
          <a:lstStyle/>
          <a:p>
            <a:endParaRPr lang="en-US" dirty="0"/>
          </a:p>
        </p:txBody>
      </p:sp>
      <p:sp>
        <p:nvSpPr>
          <p:cNvPr id="585780" name="Line 52"/>
          <p:cNvSpPr>
            <a:spLocks noChangeShapeType="1"/>
          </p:cNvSpPr>
          <p:nvPr/>
        </p:nvSpPr>
        <p:spPr bwMode="auto">
          <a:xfrm flipV="1">
            <a:off x="4092575" y="5106988"/>
            <a:ext cx="0" cy="128587"/>
          </a:xfrm>
          <a:prstGeom prst="line">
            <a:avLst/>
          </a:prstGeom>
          <a:noFill/>
          <a:ln w="9525">
            <a:solidFill>
              <a:srgbClr val="000000"/>
            </a:solidFill>
            <a:miter lim="800000"/>
            <a:headEnd/>
            <a:tailEnd/>
          </a:ln>
        </p:spPr>
        <p:txBody>
          <a:bodyPr/>
          <a:lstStyle/>
          <a:p>
            <a:endParaRPr lang="en-US" dirty="0"/>
          </a:p>
        </p:txBody>
      </p:sp>
      <p:sp>
        <p:nvSpPr>
          <p:cNvPr id="585781" name="Line 53"/>
          <p:cNvSpPr>
            <a:spLocks noChangeShapeType="1"/>
          </p:cNvSpPr>
          <p:nvPr/>
        </p:nvSpPr>
        <p:spPr bwMode="auto">
          <a:xfrm flipV="1">
            <a:off x="4737100" y="5106988"/>
            <a:ext cx="0" cy="128587"/>
          </a:xfrm>
          <a:prstGeom prst="line">
            <a:avLst/>
          </a:prstGeom>
          <a:noFill/>
          <a:ln w="9525">
            <a:solidFill>
              <a:srgbClr val="000000"/>
            </a:solidFill>
            <a:miter lim="800000"/>
            <a:headEnd/>
            <a:tailEnd/>
          </a:ln>
        </p:spPr>
        <p:txBody>
          <a:bodyPr/>
          <a:lstStyle/>
          <a:p>
            <a:endParaRPr lang="en-US" dirty="0"/>
          </a:p>
        </p:txBody>
      </p:sp>
      <p:sp>
        <p:nvSpPr>
          <p:cNvPr id="585782" name="Line 54"/>
          <p:cNvSpPr>
            <a:spLocks noChangeShapeType="1"/>
          </p:cNvSpPr>
          <p:nvPr/>
        </p:nvSpPr>
        <p:spPr bwMode="auto">
          <a:xfrm flipV="1">
            <a:off x="5380038" y="5106988"/>
            <a:ext cx="0" cy="128587"/>
          </a:xfrm>
          <a:prstGeom prst="line">
            <a:avLst/>
          </a:prstGeom>
          <a:noFill/>
          <a:ln w="9525">
            <a:solidFill>
              <a:srgbClr val="000000"/>
            </a:solidFill>
            <a:miter lim="800000"/>
            <a:headEnd/>
            <a:tailEnd/>
          </a:ln>
        </p:spPr>
        <p:txBody>
          <a:bodyPr/>
          <a:lstStyle/>
          <a:p>
            <a:endParaRPr lang="en-US" dirty="0"/>
          </a:p>
        </p:txBody>
      </p:sp>
      <p:sp>
        <p:nvSpPr>
          <p:cNvPr id="585783" name="Line 55"/>
          <p:cNvSpPr>
            <a:spLocks noChangeShapeType="1"/>
          </p:cNvSpPr>
          <p:nvPr/>
        </p:nvSpPr>
        <p:spPr bwMode="auto">
          <a:xfrm flipV="1">
            <a:off x="6238875" y="5106988"/>
            <a:ext cx="0" cy="128587"/>
          </a:xfrm>
          <a:prstGeom prst="line">
            <a:avLst/>
          </a:prstGeom>
          <a:noFill/>
          <a:ln w="9525">
            <a:solidFill>
              <a:srgbClr val="000000"/>
            </a:solidFill>
            <a:miter lim="800000"/>
            <a:headEnd/>
            <a:tailEnd/>
          </a:ln>
        </p:spPr>
        <p:txBody>
          <a:bodyPr/>
          <a:lstStyle/>
          <a:p>
            <a:endParaRPr lang="en-US" dirty="0"/>
          </a:p>
        </p:txBody>
      </p:sp>
      <p:sp>
        <p:nvSpPr>
          <p:cNvPr id="585784" name="Line 56"/>
          <p:cNvSpPr>
            <a:spLocks noChangeShapeType="1"/>
          </p:cNvSpPr>
          <p:nvPr/>
        </p:nvSpPr>
        <p:spPr bwMode="auto">
          <a:xfrm flipV="1">
            <a:off x="7096125" y="5106988"/>
            <a:ext cx="0" cy="128587"/>
          </a:xfrm>
          <a:prstGeom prst="line">
            <a:avLst/>
          </a:prstGeom>
          <a:noFill/>
          <a:ln w="9525">
            <a:solidFill>
              <a:srgbClr val="000000"/>
            </a:solidFill>
            <a:miter lim="800000"/>
            <a:headEnd/>
            <a:tailEnd/>
          </a:ln>
        </p:spPr>
        <p:txBody>
          <a:bodyPr/>
          <a:lstStyle/>
          <a:p>
            <a:endParaRPr lang="en-US" dirty="0"/>
          </a:p>
        </p:txBody>
      </p:sp>
      <p:sp>
        <p:nvSpPr>
          <p:cNvPr id="585785" name="Rectangle 57"/>
          <p:cNvSpPr>
            <a:spLocks noChangeArrowheads="1"/>
          </p:cNvSpPr>
          <p:nvPr/>
        </p:nvSpPr>
        <p:spPr bwMode="auto">
          <a:xfrm>
            <a:off x="1381125" y="2036763"/>
            <a:ext cx="442913"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$2.00</a:t>
            </a:r>
            <a:endParaRPr lang="en-US" sz="1400" dirty="0"/>
          </a:p>
        </p:txBody>
      </p:sp>
      <p:sp>
        <p:nvSpPr>
          <p:cNvPr id="585786" name="Rectangle 58"/>
          <p:cNvSpPr>
            <a:spLocks noChangeArrowheads="1"/>
          </p:cNvSpPr>
          <p:nvPr/>
        </p:nvSpPr>
        <p:spPr bwMode="auto">
          <a:xfrm>
            <a:off x="1489075" y="2478088"/>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1.75</a:t>
            </a:r>
            <a:endParaRPr lang="en-US" sz="1400" dirty="0"/>
          </a:p>
        </p:txBody>
      </p:sp>
      <p:sp>
        <p:nvSpPr>
          <p:cNvPr id="585787" name="Rectangle 59"/>
          <p:cNvSpPr>
            <a:spLocks noChangeArrowheads="1"/>
          </p:cNvSpPr>
          <p:nvPr/>
        </p:nvSpPr>
        <p:spPr bwMode="auto">
          <a:xfrm>
            <a:off x="1489075" y="2919413"/>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1.50</a:t>
            </a:r>
            <a:endParaRPr lang="en-US" sz="1400" dirty="0"/>
          </a:p>
        </p:txBody>
      </p:sp>
      <p:sp>
        <p:nvSpPr>
          <p:cNvPr id="585788" name="Rectangle 60"/>
          <p:cNvSpPr>
            <a:spLocks noChangeArrowheads="1"/>
          </p:cNvSpPr>
          <p:nvPr/>
        </p:nvSpPr>
        <p:spPr bwMode="auto">
          <a:xfrm>
            <a:off x="1489075" y="3359150"/>
            <a:ext cx="344488"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1.25</a:t>
            </a:r>
            <a:endParaRPr lang="en-US" sz="1400" dirty="0"/>
          </a:p>
        </p:txBody>
      </p:sp>
      <p:sp>
        <p:nvSpPr>
          <p:cNvPr id="585789" name="Rectangle 61"/>
          <p:cNvSpPr>
            <a:spLocks noChangeArrowheads="1"/>
          </p:cNvSpPr>
          <p:nvPr/>
        </p:nvSpPr>
        <p:spPr bwMode="auto">
          <a:xfrm>
            <a:off x="1489075" y="3802063"/>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1.00</a:t>
            </a:r>
            <a:endParaRPr lang="en-US" sz="1400" dirty="0"/>
          </a:p>
        </p:txBody>
      </p:sp>
      <p:sp>
        <p:nvSpPr>
          <p:cNvPr id="585790" name="Rectangle 62"/>
          <p:cNvSpPr>
            <a:spLocks noChangeArrowheads="1"/>
          </p:cNvSpPr>
          <p:nvPr/>
        </p:nvSpPr>
        <p:spPr bwMode="auto">
          <a:xfrm>
            <a:off x="1489075" y="4243388"/>
            <a:ext cx="34448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0.75</a:t>
            </a:r>
            <a:endParaRPr lang="en-US" sz="1400" dirty="0"/>
          </a:p>
        </p:txBody>
      </p:sp>
      <p:sp>
        <p:nvSpPr>
          <p:cNvPr id="585791" name="Rectangle 63"/>
          <p:cNvSpPr>
            <a:spLocks noChangeArrowheads="1"/>
          </p:cNvSpPr>
          <p:nvPr/>
        </p:nvSpPr>
        <p:spPr bwMode="auto">
          <a:xfrm>
            <a:off x="1489075" y="4683125"/>
            <a:ext cx="344488"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0.50</a:t>
            </a:r>
            <a:endParaRPr lang="en-US" sz="1400" dirty="0"/>
          </a:p>
        </p:txBody>
      </p:sp>
      <p:sp>
        <p:nvSpPr>
          <p:cNvPr id="585802" name="Freeform 74"/>
          <p:cNvSpPr>
            <a:spLocks/>
          </p:cNvSpPr>
          <p:nvPr/>
        </p:nvSpPr>
        <p:spPr bwMode="auto">
          <a:xfrm>
            <a:off x="3235325" y="2144713"/>
            <a:ext cx="1543050" cy="2651125"/>
          </a:xfrm>
          <a:custGeom>
            <a:avLst/>
            <a:gdLst/>
            <a:ahLst/>
            <a:cxnLst>
              <a:cxn ang="0">
                <a:pos x="266" y="0"/>
              </a:cxn>
              <a:cxn ang="0">
                <a:pos x="0" y="494"/>
              </a:cxn>
            </a:cxnLst>
            <a:rect l="0" t="0" r="r" b="b"/>
            <a:pathLst>
              <a:path w="266" h="494">
                <a:moveTo>
                  <a:pt x="266" y="0"/>
                </a:moveTo>
                <a:cubicBezTo>
                  <a:pt x="266" y="149"/>
                  <a:pt x="190" y="320"/>
                  <a:pt x="0" y="494"/>
                </a:cubicBezTo>
              </a:path>
            </a:pathLst>
          </a:custGeom>
          <a:noFill/>
          <a:ln w="41275" cap="flat">
            <a:solidFill>
              <a:srgbClr val="EE313C"/>
            </a:solidFill>
            <a:prstDash val="solid"/>
            <a:miter lim="800000"/>
            <a:headEnd/>
            <a:tailEnd/>
          </a:ln>
        </p:spPr>
        <p:txBody>
          <a:bodyPr/>
          <a:lstStyle/>
          <a:p>
            <a:endParaRPr lang="en-US" dirty="0"/>
          </a:p>
        </p:txBody>
      </p:sp>
      <p:sp>
        <p:nvSpPr>
          <p:cNvPr id="585803" name="Rectangle 75"/>
          <p:cNvSpPr>
            <a:spLocks noChangeArrowheads="1"/>
          </p:cNvSpPr>
          <p:nvPr/>
        </p:nvSpPr>
        <p:spPr bwMode="auto">
          <a:xfrm>
            <a:off x="4476750" y="1876425"/>
            <a:ext cx="5429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Supply</a:t>
            </a:r>
            <a:endParaRPr lang="en-US" sz="1400" dirty="0"/>
          </a:p>
        </p:txBody>
      </p:sp>
      <p:sp>
        <p:nvSpPr>
          <p:cNvPr id="585804" name="Rectangle 76"/>
          <p:cNvSpPr>
            <a:spLocks noChangeArrowheads="1"/>
          </p:cNvSpPr>
          <p:nvPr/>
        </p:nvSpPr>
        <p:spPr bwMode="auto">
          <a:xfrm>
            <a:off x="5967413" y="4702175"/>
            <a:ext cx="6699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Demand</a:t>
            </a:r>
            <a:endParaRPr lang="en-US" sz="1400" dirty="0"/>
          </a:p>
        </p:txBody>
      </p:sp>
      <p:sp>
        <p:nvSpPr>
          <p:cNvPr id="585806" name="Line 78"/>
          <p:cNvSpPr>
            <a:spLocks noChangeShapeType="1"/>
          </p:cNvSpPr>
          <p:nvPr/>
        </p:nvSpPr>
        <p:spPr bwMode="auto">
          <a:xfrm flipV="1">
            <a:off x="1884363" y="4956175"/>
            <a:ext cx="122237" cy="63500"/>
          </a:xfrm>
          <a:prstGeom prst="line">
            <a:avLst/>
          </a:prstGeom>
          <a:noFill/>
          <a:ln w="9525">
            <a:solidFill>
              <a:srgbClr val="000000"/>
            </a:solidFill>
            <a:miter lim="800000"/>
            <a:headEnd/>
            <a:tailEnd/>
          </a:ln>
        </p:spPr>
        <p:txBody>
          <a:bodyPr/>
          <a:lstStyle/>
          <a:p>
            <a:endParaRPr lang="en-US" dirty="0"/>
          </a:p>
        </p:txBody>
      </p:sp>
      <p:sp>
        <p:nvSpPr>
          <p:cNvPr id="585807" name="Line 79"/>
          <p:cNvSpPr>
            <a:spLocks noChangeShapeType="1"/>
          </p:cNvSpPr>
          <p:nvPr/>
        </p:nvSpPr>
        <p:spPr bwMode="auto">
          <a:xfrm flipV="1">
            <a:off x="1884363" y="5041900"/>
            <a:ext cx="122237" cy="65088"/>
          </a:xfrm>
          <a:prstGeom prst="line">
            <a:avLst/>
          </a:prstGeom>
          <a:noFill/>
          <a:ln w="9525">
            <a:solidFill>
              <a:srgbClr val="000000"/>
            </a:solidFill>
            <a:miter lim="800000"/>
            <a:headEnd/>
            <a:tailEnd/>
          </a:ln>
        </p:spPr>
        <p:txBody>
          <a:bodyPr/>
          <a:lstStyle/>
          <a:p>
            <a:endParaRPr lang="en-US" dirty="0"/>
          </a:p>
        </p:txBody>
      </p:sp>
      <p:sp>
        <p:nvSpPr>
          <p:cNvPr id="585808" name="Line 80"/>
          <p:cNvSpPr>
            <a:spLocks noChangeShapeType="1"/>
          </p:cNvSpPr>
          <p:nvPr/>
        </p:nvSpPr>
        <p:spPr bwMode="auto">
          <a:xfrm flipH="1">
            <a:off x="2081213" y="5175250"/>
            <a:ext cx="69850" cy="114300"/>
          </a:xfrm>
          <a:prstGeom prst="line">
            <a:avLst/>
          </a:prstGeom>
          <a:noFill/>
          <a:ln w="9525">
            <a:solidFill>
              <a:srgbClr val="000000"/>
            </a:solidFill>
            <a:miter lim="800000"/>
            <a:headEnd/>
            <a:tailEnd/>
          </a:ln>
        </p:spPr>
        <p:txBody>
          <a:bodyPr/>
          <a:lstStyle/>
          <a:p>
            <a:endParaRPr lang="en-US" dirty="0"/>
          </a:p>
        </p:txBody>
      </p:sp>
      <p:sp>
        <p:nvSpPr>
          <p:cNvPr id="585809" name="Line 81"/>
          <p:cNvSpPr>
            <a:spLocks noChangeShapeType="1"/>
          </p:cNvSpPr>
          <p:nvPr/>
        </p:nvSpPr>
        <p:spPr bwMode="auto">
          <a:xfrm flipH="1">
            <a:off x="2173288" y="5175250"/>
            <a:ext cx="69850" cy="114300"/>
          </a:xfrm>
          <a:prstGeom prst="line">
            <a:avLst/>
          </a:prstGeom>
          <a:noFill/>
          <a:ln w="9525">
            <a:solidFill>
              <a:srgbClr val="000000"/>
            </a:solidFill>
            <a:miter lim="800000"/>
            <a:headEnd/>
            <a:tailEnd/>
          </a:ln>
        </p:spPr>
        <p:txBody>
          <a:bodyPr/>
          <a:lstStyle/>
          <a:p>
            <a:endParaRPr lang="en-US" dirty="0"/>
          </a:p>
        </p:txBody>
      </p:sp>
      <p:sp>
        <p:nvSpPr>
          <p:cNvPr id="585810" name="Freeform 82"/>
          <p:cNvSpPr>
            <a:spLocks/>
          </p:cNvSpPr>
          <p:nvPr/>
        </p:nvSpPr>
        <p:spPr bwMode="auto">
          <a:xfrm>
            <a:off x="2846388" y="2144713"/>
            <a:ext cx="3044825" cy="2651125"/>
          </a:xfrm>
          <a:custGeom>
            <a:avLst/>
            <a:gdLst/>
            <a:ahLst/>
            <a:cxnLst>
              <a:cxn ang="0">
                <a:pos x="0" y="0"/>
              </a:cxn>
              <a:cxn ang="0">
                <a:pos x="525" y="494"/>
              </a:cxn>
            </a:cxnLst>
            <a:rect l="0" t="0" r="r" b="b"/>
            <a:pathLst>
              <a:path w="525" h="494">
                <a:moveTo>
                  <a:pt x="0" y="0"/>
                </a:moveTo>
                <a:cubicBezTo>
                  <a:pt x="30" y="133"/>
                  <a:pt x="196" y="409"/>
                  <a:pt x="525" y="494"/>
                </a:cubicBezTo>
              </a:path>
            </a:pathLst>
          </a:custGeom>
          <a:noFill/>
          <a:ln w="41275" cap="flat">
            <a:solidFill>
              <a:srgbClr val="3C5DAA"/>
            </a:solidFill>
            <a:prstDash val="solid"/>
            <a:miter lim="800000"/>
            <a:headEnd/>
            <a:tailEnd/>
          </a:ln>
        </p:spPr>
        <p:txBody>
          <a:bodyPr/>
          <a:lstStyle/>
          <a:p>
            <a:endParaRPr lang="en-US" dirty="0"/>
          </a:p>
        </p:txBody>
      </p:sp>
      <p:sp>
        <p:nvSpPr>
          <p:cNvPr id="585811" name="Oval 83"/>
          <p:cNvSpPr>
            <a:spLocks noChangeArrowheads="1"/>
          </p:cNvSpPr>
          <p:nvPr/>
        </p:nvSpPr>
        <p:spPr bwMode="auto">
          <a:xfrm>
            <a:off x="4035425" y="3856038"/>
            <a:ext cx="115888" cy="107950"/>
          </a:xfrm>
          <a:prstGeom prst="ellipse">
            <a:avLst/>
          </a:prstGeom>
          <a:solidFill>
            <a:srgbClr val="000000"/>
          </a:solidFill>
          <a:ln w="9525">
            <a:noFill/>
            <a:round/>
            <a:headEnd/>
            <a:tailEnd/>
          </a:ln>
        </p:spPr>
        <p:txBody>
          <a:bodyPr/>
          <a:lstStyle/>
          <a:p>
            <a:endParaRPr lang="en-US" dirty="0"/>
          </a:p>
        </p:txBody>
      </p:sp>
      <p:sp>
        <p:nvSpPr>
          <p:cNvPr id="585812" name="Rectangle 84"/>
          <p:cNvSpPr>
            <a:spLocks noChangeArrowheads="1"/>
          </p:cNvSpPr>
          <p:nvPr/>
        </p:nvSpPr>
        <p:spPr bwMode="auto">
          <a:xfrm>
            <a:off x="3533775" y="5276850"/>
            <a:ext cx="247650"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9.1</a:t>
            </a:r>
            <a:endParaRPr lang="en-US" sz="1400" dirty="0"/>
          </a:p>
        </p:txBody>
      </p:sp>
      <p:sp>
        <p:nvSpPr>
          <p:cNvPr id="585813" name="Rectangle 85"/>
          <p:cNvSpPr>
            <a:spLocks noChangeArrowheads="1"/>
          </p:cNvSpPr>
          <p:nvPr/>
        </p:nvSpPr>
        <p:spPr bwMode="auto">
          <a:xfrm>
            <a:off x="4552950" y="5276850"/>
            <a:ext cx="344488"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11.5</a:t>
            </a:r>
            <a:endParaRPr lang="en-US" sz="1400" dirty="0"/>
          </a:p>
        </p:txBody>
      </p:sp>
      <p:sp>
        <p:nvSpPr>
          <p:cNvPr id="585814" name="Rectangle 86"/>
          <p:cNvSpPr>
            <a:spLocks noChangeArrowheads="1"/>
          </p:cNvSpPr>
          <p:nvPr/>
        </p:nvSpPr>
        <p:spPr bwMode="auto">
          <a:xfrm>
            <a:off x="4275138" y="3743325"/>
            <a:ext cx="119062"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E</a:t>
            </a:r>
            <a:endParaRPr lang="en-US" sz="1400" dirty="0"/>
          </a:p>
        </p:txBody>
      </p:sp>
      <p:sp>
        <p:nvSpPr>
          <p:cNvPr id="585815" name="Line 87"/>
          <p:cNvSpPr>
            <a:spLocks noChangeShapeType="1"/>
          </p:cNvSpPr>
          <p:nvPr/>
        </p:nvSpPr>
        <p:spPr bwMode="auto">
          <a:xfrm>
            <a:off x="3703638" y="5487988"/>
            <a:ext cx="0" cy="322262"/>
          </a:xfrm>
          <a:prstGeom prst="line">
            <a:avLst/>
          </a:prstGeom>
          <a:noFill/>
          <a:ln w="9525">
            <a:solidFill>
              <a:srgbClr val="000000"/>
            </a:solidFill>
            <a:miter lim="800000"/>
            <a:headEnd/>
            <a:tailEnd/>
          </a:ln>
        </p:spPr>
        <p:txBody>
          <a:bodyPr/>
          <a:lstStyle/>
          <a:p>
            <a:endParaRPr lang="en-US" dirty="0"/>
          </a:p>
        </p:txBody>
      </p:sp>
      <p:sp>
        <p:nvSpPr>
          <p:cNvPr id="585816" name="Line 88"/>
          <p:cNvSpPr>
            <a:spLocks noChangeShapeType="1"/>
          </p:cNvSpPr>
          <p:nvPr/>
        </p:nvSpPr>
        <p:spPr bwMode="auto">
          <a:xfrm>
            <a:off x="4737100" y="5487988"/>
            <a:ext cx="0" cy="322262"/>
          </a:xfrm>
          <a:prstGeom prst="line">
            <a:avLst/>
          </a:prstGeom>
          <a:noFill/>
          <a:ln w="9525">
            <a:solidFill>
              <a:srgbClr val="000000"/>
            </a:solidFill>
            <a:miter lim="800000"/>
            <a:headEnd/>
            <a:tailEnd/>
          </a:ln>
        </p:spPr>
        <p:txBody>
          <a:bodyPr/>
          <a:lstStyle/>
          <a:p>
            <a:endParaRPr lang="en-US" dirty="0"/>
          </a:p>
        </p:txBody>
      </p:sp>
      <p:sp>
        <p:nvSpPr>
          <p:cNvPr id="585817" name="Freeform 89"/>
          <p:cNvSpPr>
            <a:spLocks/>
          </p:cNvSpPr>
          <p:nvPr/>
        </p:nvSpPr>
        <p:spPr bwMode="auto">
          <a:xfrm>
            <a:off x="3810948" y="4527550"/>
            <a:ext cx="852488" cy="311150"/>
          </a:xfrm>
          <a:custGeom>
            <a:avLst/>
            <a:gdLst/>
            <a:ahLst/>
            <a:cxnLst>
              <a:cxn ang="0">
                <a:pos x="147" y="44"/>
              </a:cxn>
              <a:cxn ang="0">
                <a:pos x="133" y="58"/>
              </a:cxn>
              <a:cxn ang="0">
                <a:pos x="14" y="58"/>
              </a:cxn>
              <a:cxn ang="0">
                <a:pos x="0" y="44"/>
              </a:cxn>
              <a:cxn ang="0">
                <a:pos x="0" y="15"/>
              </a:cxn>
              <a:cxn ang="0">
                <a:pos x="14" y="0"/>
              </a:cxn>
              <a:cxn ang="0">
                <a:pos x="133" y="0"/>
              </a:cxn>
              <a:cxn ang="0">
                <a:pos x="147" y="15"/>
              </a:cxn>
              <a:cxn ang="0">
                <a:pos x="147" y="44"/>
              </a:cxn>
            </a:cxnLst>
            <a:rect l="0" t="0" r="r" b="b"/>
            <a:pathLst>
              <a:path w="147" h="58">
                <a:moveTo>
                  <a:pt x="147" y="44"/>
                </a:moveTo>
                <a:cubicBezTo>
                  <a:pt x="147" y="51"/>
                  <a:pt x="140" y="58"/>
                  <a:pt x="133" y="58"/>
                </a:cubicBezTo>
                <a:cubicBezTo>
                  <a:pt x="14" y="58"/>
                  <a:pt x="14" y="58"/>
                  <a:pt x="14" y="58"/>
                </a:cubicBezTo>
                <a:cubicBezTo>
                  <a:pt x="6" y="58"/>
                  <a:pt x="0" y="51"/>
                  <a:pt x="0" y="44"/>
                </a:cubicBezTo>
                <a:cubicBezTo>
                  <a:pt x="0" y="15"/>
                  <a:pt x="0" y="15"/>
                  <a:pt x="0" y="15"/>
                </a:cubicBezTo>
                <a:cubicBezTo>
                  <a:pt x="0" y="7"/>
                  <a:pt x="6" y="0"/>
                  <a:pt x="14" y="0"/>
                </a:cubicBezTo>
                <a:cubicBezTo>
                  <a:pt x="133" y="0"/>
                  <a:pt x="133" y="0"/>
                  <a:pt x="133" y="0"/>
                </a:cubicBezTo>
                <a:cubicBezTo>
                  <a:pt x="140" y="0"/>
                  <a:pt x="147" y="7"/>
                  <a:pt x="147" y="15"/>
                </a:cubicBezTo>
                <a:lnTo>
                  <a:pt x="147" y="44"/>
                </a:lnTo>
                <a:close/>
              </a:path>
            </a:pathLst>
          </a:custGeom>
          <a:solidFill>
            <a:srgbClr val="D6E2E0"/>
          </a:solidFill>
          <a:ln w="9525">
            <a:noFill/>
            <a:round/>
            <a:headEnd/>
            <a:tailEnd/>
          </a:ln>
        </p:spPr>
        <p:txBody>
          <a:bodyPr/>
          <a:lstStyle/>
          <a:p>
            <a:endParaRPr lang="en-US" dirty="0"/>
          </a:p>
        </p:txBody>
      </p:sp>
      <p:sp>
        <p:nvSpPr>
          <p:cNvPr id="585818" name="Rectangle 90"/>
          <p:cNvSpPr>
            <a:spLocks noChangeArrowheads="1"/>
          </p:cNvSpPr>
          <p:nvPr/>
        </p:nvSpPr>
        <p:spPr bwMode="auto">
          <a:xfrm>
            <a:off x="3886200" y="4572000"/>
            <a:ext cx="726161"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Shortage</a:t>
            </a:r>
            <a:endParaRPr lang="en-US" sz="1400" i="1" dirty="0"/>
          </a:p>
        </p:txBody>
      </p:sp>
      <p:sp>
        <p:nvSpPr>
          <p:cNvPr id="585821" name="Freeform 93"/>
          <p:cNvSpPr>
            <a:spLocks/>
          </p:cNvSpPr>
          <p:nvPr/>
        </p:nvSpPr>
        <p:spPr bwMode="auto">
          <a:xfrm>
            <a:off x="3303339" y="5866978"/>
            <a:ext cx="836613" cy="514350"/>
          </a:xfrm>
          <a:custGeom>
            <a:avLst/>
            <a:gdLst/>
            <a:ahLst/>
            <a:cxnLst>
              <a:cxn ang="0">
                <a:pos x="144" y="81"/>
              </a:cxn>
              <a:cxn ang="0">
                <a:pos x="130" y="96"/>
              </a:cxn>
              <a:cxn ang="0">
                <a:pos x="14" y="96"/>
              </a:cxn>
              <a:cxn ang="0">
                <a:pos x="0" y="81"/>
              </a:cxn>
              <a:cxn ang="0">
                <a:pos x="0" y="14"/>
              </a:cxn>
              <a:cxn ang="0">
                <a:pos x="14" y="0"/>
              </a:cxn>
              <a:cxn ang="0">
                <a:pos x="130" y="0"/>
              </a:cxn>
              <a:cxn ang="0">
                <a:pos x="144" y="14"/>
              </a:cxn>
              <a:cxn ang="0">
                <a:pos x="144" y="81"/>
              </a:cxn>
            </a:cxnLst>
            <a:rect l="0" t="0" r="r" b="b"/>
            <a:pathLst>
              <a:path w="144" h="96">
                <a:moveTo>
                  <a:pt x="144" y="81"/>
                </a:moveTo>
                <a:cubicBezTo>
                  <a:pt x="144" y="89"/>
                  <a:pt x="138" y="96"/>
                  <a:pt x="130" y="96"/>
                </a:cubicBezTo>
                <a:cubicBezTo>
                  <a:pt x="14" y="96"/>
                  <a:pt x="14" y="96"/>
                  <a:pt x="14" y="96"/>
                </a:cubicBezTo>
                <a:cubicBezTo>
                  <a:pt x="6" y="96"/>
                  <a:pt x="0" y="89"/>
                  <a:pt x="0" y="81"/>
                </a:cubicBezTo>
                <a:cubicBezTo>
                  <a:pt x="0" y="14"/>
                  <a:pt x="0" y="14"/>
                  <a:pt x="0" y="14"/>
                </a:cubicBezTo>
                <a:cubicBezTo>
                  <a:pt x="0" y="7"/>
                  <a:pt x="6" y="0"/>
                  <a:pt x="14" y="0"/>
                </a:cubicBezTo>
                <a:cubicBezTo>
                  <a:pt x="130" y="0"/>
                  <a:pt x="130" y="0"/>
                  <a:pt x="130" y="0"/>
                </a:cubicBezTo>
                <a:cubicBezTo>
                  <a:pt x="138" y="0"/>
                  <a:pt x="144" y="7"/>
                  <a:pt x="144" y="14"/>
                </a:cubicBezTo>
                <a:lnTo>
                  <a:pt x="144" y="81"/>
                </a:lnTo>
                <a:close/>
              </a:path>
            </a:pathLst>
          </a:custGeom>
          <a:solidFill>
            <a:srgbClr val="D6E2E0"/>
          </a:solidFill>
          <a:ln w="9525">
            <a:noFill/>
            <a:round/>
            <a:headEnd/>
            <a:tailEnd/>
          </a:ln>
        </p:spPr>
        <p:txBody>
          <a:bodyPr anchor="ctr"/>
          <a:lstStyle/>
          <a:p>
            <a:pPr algn="ctr"/>
            <a:endParaRPr lang="en-US" dirty="0"/>
          </a:p>
        </p:txBody>
      </p:sp>
      <p:sp>
        <p:nvSpPr>
          <p:cNvPr id="585828" name="Freeform 100"/>
          <p:cNvSpPr>
            <a:spLocks/>
          </p:cNvSpPr>
          <p:nvPr/>
        </p:nvSpPr>
        <p:spPr bwMode="auto">
          <a:xfrm>
            <a:off x="4264665" y="5841314"/>
            <a:ext cx="979487" cy="571078"/>
          </a:xfrm>
          <a:custGeom>
            <a:avLst/>
            <a:gdLst/>
            <a:ahLst/>
            <a:cxnLst>
              <a:cxn ang="0">
                <a:pos x="169" y="81"/>
              </a:cxn>
              <a:cxn ang="0">
                <a:pos x="155" y="96"/>
              </a:cxn>
              <a:cxn ang="0">
                <a:pos x="14" y="96"/>
              </a:cxn>
              <a:cxn ang="0">
                <a:pos x="0" y="81"/>
              </a:cxn>
              <a:cxn ang="0">
                <a:pos x="0" y="14"/>
              </a:cxn>
              <a:cxn ang="0">
                <a:pos x="14" y="0"/>
              </a:cxn>
              <a:cxn ang="0">
                <a:pos x="155" y="0"/>
              </a:cxn>
              <a:cxn ang="0">
                <a:pos x="169" y="14"/>
              </a:cxn>
              <a:cxn ang="0">
                <a:pos x="169" y="81"/>
              </a:cxn>
            </a:cxnLst>
            <a:rect l="0" t="0" r="r" b="b"/>
            <a:pathLst>
              <a:path w="169" h="96">
                <a:moveTo>
                  <a:pt x="169" y="81"/>
                </a:moveTo>
                <a:cubicBezTo>
                  <a:pt x="169" y="89"/>
                  <a:pt x="163" y="96"/>
                  <a:pt x="155" y="96"/>
                </a:cubicBezTo>
                <a:cubicBezTo>
                  <a:pt x="14" y="96"/>
                  <a:pt x="14" y="96"/>
                  <a:pt x="14" y="96"/>
                </a:cubicBezTo>
                <a:cubicBezTo>
                  <a:pt x="6" y="96"/>
                  <a:pt x="0" y="89"/>
                  <a:pt x="0" y="81"/>
                </a:cubicBezTo>
                <a:cubicBezTo>
                  <a:pt x="0" y="14"/>
                  <a:pt x="0" y="14"/>
                  <a:pt x="0" y="14"/>
                </a:cubicBezTo>
                <a:cubicBezTo>
                  <a:pt x="0" y="7"/>
                  <a:pt x="6" y="0"/>
                  <a:pt x="14" y="0"/>
                </a:cubicBezTo>
                <a:cubicBezTo>
                  <a:pt x="155" y="0"/>
                  <a:pt x="155" y="0"/>
                  <a:pt x="155" y="0"/>
                </a:cubicBezTo>
                <a:cubicBezTo>
                  <a:pt x="163" y="0"/>
                  <a:pt x="169" y="7"/>
                  <a:pt x="169" y="14"/>
                </a:cubicBezTo>
                <a:lnTo>
                  <a:pt x="169" y="81"/>
                </a:lnTo>
                <a:close/>
              </a:path>
            </a:pathLst>
          </a:custGeom>
          <a:solidFill>
            <a:srgbClr val="D6E2E0"/>
          </a:solidFill>
          <a:ln w="9525">
            <a:noFill/>
            <a:round/>
            <a:headEnd/>
            <a:tailEnd/>
          </a:ln>
        </p:spPr>
        <p:txBody>
          <a:bodyPr anchor="ctr"/>
          <a:lstStyle/>
          <a:p>
            <a:pPr algn="ctr"/>
            <a:endParaRPr lang="en-US" dirty="0"/>
          </a:p>
        </p:txBody>
      </p:sp>
      <p:sp>
        <p:nvSpPr>
          <p:cNvPr id="585835" name="Freeform 107"/>
          <p:cNvSpPr>
            <a:spLocks/>
          </p:cNvSpPr>
          <p:nvPr/>
        </p:nvSpPr>
        <p:spPr bwMode="auto">
          <a:xfrm>
            <a:off x="3703638" y="4387850"/>
            <a:ext cx="1033462" cy="133350"/>
          </a:xfrm>
          <a:custGeom>
            <a:avLst/>
            <a:gdLst/>
            <a:ahLst/>
            <a:cxnLst>
              <a:cxn ang="0">
                <a:pos x="0" y="0"/>
              </a:cxn>
              <a:cxn ang="0">
                <a:pos x="16" y="15"/>
              </a:cxn>
              <a:cxn ang="0">
                <a:pos x="81" y="15"/>
              </a:cxn>
              <a:cxn ang="0">
                <a:pos x="91" y="25"/>
              </a:cxn>
              <a:cxn ang="0">
                <a:pos x="102" y="15"/>
              </a:cxn>
              <a:cxn ang="0">
                <a:pos x="162" y="15"/>
              </a:cxn>
              <a:cxn ang="0">
                <a:pos x="178" y="0"/>
              </a:cxn>
            </a:cxnLst>
            <a:rect l="0" t="0" r="r" b="b"/>
            <a:pathLst>
              <a:path w="178" h="25">
                <a:moveTo>
                  <a:pt x="0" y="0"/>
                </a:moveTo>
                <a:cubicBezTo>
                  <a:pt x="0" y="10"/>
                  <a:pt x="3" y="15"/>
                  <a:pt x="16" y="15"/>
                </a:cubicBezTo>
                <a:cubicBezTo>
                  <a:pt x="19" y="15"/>
                  <a:pt x="78" y="15"/>
                  <a:pt x="81" y="15"/>
                </a:cubicBezTo>
                <a:cubicBezTo>
                  <a:pt x="84" y="15"/>
                  <a:pt x="91" y="17"/>
                  <a:pt x="91" y="25"/>
                </a:cubicBezTo>
                <a:cubicBezTo>
                  <a:pt x="91" y="17"/>
                  <a:pt x="98" y="15"/>
                  <a:pt x="102" y="15"/>
                </a:cubicBezTo>
                <a:cubicBezTo>
                  <a:pt x="104" y="15"/>
                  <a:pt x="159" y="15"/>
                  <a:pt x="162" y="15"/>
                </a:cubicBezTo>
                <a:cubicBezTo>
                  <a:pt x="175" y="15"/>
                  <a:pt x="178" y="10"/>
                  <a:pt x="178" y="0"/>
                </a:cubicBezTo>
              </a:path>
            </a:pathLst>
          </a:custGeom>
          <a:noFill/>
          <a:ln w="30163" cap="flat">
            <a:solidFill>
              <a:srgbClr val="6D6F71"/>
            </a:solidFill>
            <a:prstDash val="solid"/>
            <a:round/>
            <a:headEnd/>
            <a:tailEnd/>
          </a:ln>
        </p:spPr>
        <p:txBody>
          <a:bodyPr/>
          <a:lstStyle/>
          <a:p>
            <a:endParaRPr lang="en-US" dirty="0"/>
          </a:p>
        </p:txBody>
      </p:sp>
      <p:sp>
        <p:nvSpPr>
          <p:cNvPr id="585836" name="Oval 108"/>
          <p:cNvSpPr>
            <a:spLocks noChangeArrowheads="1"/>
          </p:cNvSpPr>
          <p:nvPr/>
        </p:nvSpPr>
        <p:spPr bwMode="auto">
          <a:xfrm>
            <a:off x="4679950" y="4291013"/>
            <a:ext cx="115888" cy="106362"/>
          </a:xfrm>
          <a:prstGeom prst="ellipse">
            <a:avLst/>
          </a:prstGeom>
          <a:solidFill>
            <a:srgbClr val="000000"/>
          </a:solidFill>
          <a:ln w="9525">
            <a:noFill/>
            <a:round/>
            <a:headEnd/>
            <a:tailEnd/>
          </a:ln>
        </p:spPr>
        <p:txBody>
          <a:bodyPr/>
          <a:lstStyle/>
          <a:p>
            <a:endParaRPr lang="en-US" dirty="0"/>
          </a:p>
        </p:txBody>
      </p:sp>
      <p:sp>
        <p:nvSpPr>
          <p:cNvPr id="585837" name="Oval 109"/>
          <p:cNvSpPr>
            <a:spLocks noChangeArrowheads="1"/>
          </p:cNvSpPr>
          <p:nvPr/>
        </p:nvSpPr>
        <p:spPr bwMode="auto">
          <a:xfrm>
            <a:off x="3646488" y="4295775"/>
            <a:ext cx="115887" cy="107950"/>
          </a:xfrm>
          <a:prstGeom prst="ellipse">
            <a:avLst/>
          </a:prstGeom>
          <a:solidFill>
            <a:srgbClr val="000000"/>
          </a:solidFill>
          <a:ln w="9525">
            <a:noFill/>
            <a:round/>
            <a:headEnd/>
            <a:tailEnd/>
          </a:ln>
        </p:spPr>
        <p:txBody>
          <a:bodyPr/>
          <a:lstStyle/>
          <a:p>
            <a:endParaRPr lang="en-US" dirty="0"/>
          </a:p>
        </p:txBody>
      </p:sp>
      <p:sp>
        <p:nvSpPr>
          <p:cNvPr id="585838" name="Rectangle 110"/>
          <p:cNvSpPr>
            <a:spLocks noChangeArrowheads="1"/>
          </p:cNvSpPr>
          <p:nvPr/>
        </p:nvSpPr>
        <p:spPr bwMode="auto">
          <a:xfrm>
            <a:off x="4239256" y="5900738"/>
            <a:ext cx="1027112" cy="430887"/>
          </a:xfrm>
          <a:prstGeom prst="rect">
            <a:avLst/>
          </a:prstGeom>
          <a:noFill/>
          <a:ln w="9525">
            <a:noFill/>
            <a:miter lim="800000"/>
            <a:headEnd/>
            <a:tailEnd/>
          </a:ln>
        </p:spPr>
        <p:txBody>
          <a:bodyPr lIns="0" tIns="0" rIns="0" bIns="0">
            <a:spAutoFit/>
          </a:bodyPr>
          <a:lstStyle/>
          <a:p>
            <a:pPr marL="1588" indent="-1588" algn="ctr"/>
            <a:r>
              <a:rPr lang="en-US" sz="1400" i="1" dirty="0">
                <a:solidFill>
                  <a:srgbClr val="000000"/>
                </a:solidFill>
                <a:latin typeface="Myriad Roman" charset="0"/>
              </a:rPr>
              <a:t>Quantity</a:t>
            </a:r>
            <a:r>
              <a:rPr lang="en-US" sz="1400" dirty="0">
                <a:solidFill>
                  <a:srgbClr val="000000"/>
                </a:solidFill>
                <a:latin typeface="Myriad Roman" charset="0"/>
              </a:rPr>
              <a:t> </a:t>
            </a:r>
            <a:r>
              <a:rPr lang="en-US" sz="1400" i="1" dirty="0">
                <a:solidFill>
                  <a:srgbClr val="000000"/>
                </a:solidFill>
                <a:latin typeface="Myriad Roman" charset="0"/>
              </a:rPr>
              <a:t>demanded</a:t>
            </a:r>
            <a:endParaRPr lang="en-US" sz="1400" i="1" dirty="0"/>
          </a:p>
        </p:txBody>
      </p:sp>
      <p:sp>
        <p:nvSpPr>
          <p:cNvPr id="585839" name="Rectangle 111"/>
          <p:cNvSpPr>
            <a:spLocks noChangeArrowheads="1"/>
          </p:cNvSpPr>
          <p:nvPr/>
        </p:nvSpPr>
        <p:spPr bwMode="auto">
          <a:xfrm>
            <a:off x="3325302" y="5900738"/>
            <a:ext cx="769938" cy="430887"/>
          </a:xfrm>
          <a:prstGeom prst="rect">
            <a:avLst/>
          </a:prstGeom>
          <a:noFill/>
          <a:ln w="9525">
            <a:noFill/>
            <a:miter lim="800000"/>
            <a:headEnd/>
            <a:tailEnd/>
          </a:ln>
        </p:spPr>
        <p:txBody>
          <a:bodyPr lIns="0" tIns="0" rIns="0" bIns="0">
            <a:spAutoFit/>
          </a:bodyPr>
          <a:lstStyle/>
          <a:p>
            <a:pPr marL="1588" indent="-1588" algn="ctr"/>
            <a:r>
              <a:rPr lang="en-US" sz="1400" i="1" dirty="0">
                <a:solidFill>
                  <a:srgbClr val="000000"/>
                </a:solidFill>
                <a:latin typeface="Myriad Roman" charset="0"/>
              </a:rPr>
              <a:t>Quantity</a:t>
            </a:r>
            <a:r>
              <a:rPr lang="en-US" sz="1400" dirty="0">
                <a:solidFill>
                  <a:srgbClr val="000000"/>
                </a:solidFill>
                <a:latin typeface="Myriad Roman" charset="0"/>
              </a:rPr>
              <a:t> </a:t>
            </a:r>
            <a:r>
              <a:rPr lang="en-US" sz="1400" i="1" dirty="0">
                <a:solidFill>
                  <a:srgbClr val="000000"/>
                </a:solidFill>
                <a:latin typeface="Myriad Roman" charset="0"/>
              </a:rPr>
              <a:t>supplied</a:t>
            </a:r>
            <a:endParaRPr lang="en-US" sz="1400" i="1" dirty="0"/>
          </a:p>
        </p:txBody>
      </p:sp>
      <p:sp>
        <p:nvSpPr>
          <p:cNvPr id="548930" name="TextBox 29"/>
          <p:cNvSpPr txBox="1">
            <a:spLocks noChangeArrowheads="1"/>
          </p:cNvSpPr>
          <p:nvPr/>
        </p:nvSpPr>
        <p:spPr bwMode="auto">
          <a:xfrm>
            <a:off x="767432" y="1052736"/>
            <a:ext cx="1284288" cy="523220"/>
          </a:xfrm>
          <a:prstGeom prst="rect">
            <a:avLst/>
          </a:prstGeom>
          <a:noFill/>
          <a:ln w="9525">
            <a:noFill/>
            <a:miter lim="800000"/>
            <a:headEnd/>
            <a:tailEnd/>
          </a:ln>
        </p:spPr>
        <p:txBody>
          <a:bodyPr>
            <a:spAutoFit/>
          </a:bodyPr>
          <a:lstStyle/>
          <a:p>
            <a:pPr algn="ctr"/>
            <a:r>
              <a:rPr lang="en-US" sz="1400" b="1" dirty="0">
                <a:ea typeface="MS PGothic" pitchFamily="34" charset="-128"/>
              </a:rPr>
              <a:t>Price of </a:t>
            </a:r>
            <a:r>
              <a:rPr lang="en-US" sz="1400" b="1" dirty="0" smtClean="0">
                <a:ea typeface="MS PGothic" pitchFamily="34" charset="-128"/>
              </a:rPr>
              <a:t>cotton </a:t>
            </a:r>
            <a:r>
              <a:rPr lang="en-US" sz="1400" b="1" dirty="0">
                <a:ea typeface="MS PGothic" pitchFamily="34" charset="-128"/>
              </a:rPr>
              <a:t>(per pound)</a:t>
            </a:r>
          </a:p>
        </p:txBody>
      </p:sp>
      <p:sp>
        <p:nvSpPr>
          <p:cNvPr id="548931" name="TextBox 30"/>
          <p:cNvSpPr txBox="1">
            <a:spLocks noChangeArrowheads="1"/>
          </p:cNvSpPr>
          <p:nvPr/>
        </p:nvSpPr>
        <p:spPr bwMode="auto">
          <a:xfrm>
            <a:off x="5867400" y="5486400"/>
            <a:ext cx="2225675" cy="523220"/>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 </a:t>
            </a:r>
            <a:r>
              <a:rPr lang="en-US" sz="1400" b="1" dirty="0">
                <a:ea typeface="MS PGothic" pitchFamily="34" charset="-128"/>
              </a:rPr>
              <a:t>(billions of pounds)</a:t>
            </a:r>
          </a:p>
        </p:txBody>
      </p:sp>
      <p:cxnSp>
        <p:nvCxnSpPr>
          <p:cNvPr id="585848" name="Straight Connector 86"/>
          <p:cNvCxnSpPr>
            <a:cxnSpLocks noChangeShapeType="1"/>
          </p:cNvCxnSpPr>
          <p:nvPr/>
        </p:nvCxnSpPr>
        <p:spPr bwMode="auto">
          <a:xfrm>
            <a:off x="4718050" y="4394200"/>
            <a:ext cx="0" cy="635000"/>
          </a:xfrm>
          <a:prstGeom prst="line">
            <a:avLst/>
          </a:prstGeom>
          <a:noFill/>
          <a:ln w="22225">
            <a:solidFill>
              <a:srgbClr val="9C9C9C"/>
            </a:solidFill>
            <a:prstDash val="sysDot"/>
            <a:round/>
            <a:headEnd/>
            <a:tailEnd type="none" w="med" len="lg"/>
          </a:ln>
        </p:spPr>
      </p:cxnSp>
      <p:cxnSp>
        <p:nvCxnSpPr>
          <p:cNvPr id="585849" name="Straight Connector 86"/>
          <p:cNvCxnSpPr>
            <a:cxnSpLocks noChangeShapeType="1"/>
          </p:cNvCxnSpPr>
          <p:nvPr/>
        </p:nvCxnSpPr>
        <p:spPr bwMode="auto">
          <a:xfrm>
            <a:off x="3690938" y="4394200"/>
            <a:ext cx="0" cy="635000"/>
          </a:xfrm>
          <a:prstGeom prst="line">
            <a:avLst/>
          </a:prstGeom>
          <a:noFill/>
          <a:ln w="22225">
            <a:solidFill>
              <a:srgbClr val="9C9C9C"/>
            </a:solidFill>
            <a:prstDash val="sysDot"/>
            <a:round/>
            <a:headEnd/>
            <a:tailEnd type="none" w="med" len="lg"/>
          </a:ln>
        </p:spPr>
      </p:cxnSp>
      <p:sp>
        <p:nvSpPr>
          <p:cNvPr id="585737" name="Text Box 9"/>
          <p:cNvSpPr txBox="1">
            <a:spLocks noChangeArrowheads="1"/>
          </p:cNvSpPr>
          <p:nvPr/>
        </p:nvSpPr>
        <p:spPr bwMode="auto">
          <a:xfrm>
            <a:off x="5334000" y="1143000"/>
            <a:ext cx="3505200" cy="2677656"/>
          </a:xfrm>
          <a:prstGeom prst="rect">
            <a:avLst/>
          </a:prstGeom>
          <a:solidFill>
            <a:schemeClr val="accent5">
              <a:lumMod val="20000"/>
              <a:lumOff val="80000"/>
            </a:schemeClr>
          </a:solidFill>
          <a:ln w="38100">
            <a:noFill/>
            <a:miter lim="800000"/>
            <a:headEnd/>
            <a:tailEnd type="none" w="med" len="lg"/>
          </a:ln>
        </p:spPr>
        <p:txBody>
          <a:bodyPr>
            <a:spAutoFit/>
          </a:bodyPr>
          <a:lstStyle/>
          <a:p>
            <a:pPr marL="1588" indent="-1588" algn="ctr">
              <a:lnSpc>
                <a:spcPct val="100000"/>
              </a:lnSpc>
              <a:spcBef>
                <a:spcPct val="20000"/>
              </a:spcBef>
            </a:pPr>
            <a:r>
              <a:rPr lang="en-US" sz="2400" dirty="0">
                <a:ea typeface="MS PGothic" pitchFamily="34" charset="-128"/>
              </a:rPr>
              <a:t>There is a </a:t>
            </a:r>
            <a:r>
              <a:rPr lang="en-US" sz="2400" b="1" dirty="0">
                <a:ea typeface="MS PGothic" pitchFamily="34" charset="-128"/>
              </a:rPr>
              <a:t>shortage</a:t>
            </a:r>
            <a:r>
              <a:rPr lang="en-US" sz="2400" dirty="0">
                <a:ea typeface="MS PGothic" pitchFamily="34" charset="-128"/>
              </a:rPr>
              <a:t> of a good when the quantity demanded exceeds the quantity supplied. Shortages occur when the price is below its equilibrium level. </a:t>
            </a:r>
          </a:p>
        </p:txBody>
      </p:sp>
      <p:sp>
        <p:nvSpPr>
          <p:cNvPr id="585855" name="Rectangle 127"/>
          <p:cNvSpPr>
            <a:spLocks noGrp="1" noRot="1" noChangeArrowheads="1"/>
          </p:cNvSpPr>
          <p:nvPr>
            <p:ph type="title"/>
          </p:nvPr>
        </p:nvSpPr>
        <p:spPr>
          <a:xfrm>
            <a:off x="899593" y="60325"/>
            <a:ext cx="8250758" cy="555625"/>
          </a:xfrm>
        </p:spPr>
        <p:txBody>
          <a:bodyPr/>
          <a:lstStyle/>
          <a:p>
            <a:r>
              <a:rPr lang="en-US" dirty="0"/>
              <a:t>Shortage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5737"/>
                                        </p:tgtEl>
                                        <p:attrNameLst>
                                          <p:attrName>style.visibility</p:attrName>
                                        </p:attrNameLst>
                                      </p:cBhvr>
                                      <p:to>
                                        <p:strVal val="visible"/>
                                      </p:to>
                                    </p:set>
                                    <p:animEffect transition="in" filter="wipe(up)">
                                      <p:cBhvr>
                                        <p:cTn id="7" dur="500"/>
                                        <p:tgtEl>
                                          <p:spTgt spid="5857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85835"/>
                                        </p:tgtEl>
                                        <p:attrNameLst>
                                          <p:attrName>style.visibility</p:attrName>
                                        </p:attrNameLst>
                                      </p:cBhvr>
                                      <p:to>
                                        <p:strVal val="visible"/>
                                      </p:to>
                                    </p:set>
                                    <p:animEffect transition="in" filter="wipe(up)">
                                      <p:cBhvr>
                                        <p:cTn id="12" dur="500"/>
                                        <p:tgtEl>
                                          <p:spTgt spid="585835"/>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5858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858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817" grpId="0" animBg="1"/>
      <p:bldP spid="585818" grpId="0"/>
      <p:bldP spid="585835" grpId="0" animBg="1"/>
      <p:bldP spid="585737"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1875" name="Rectangle 3"/>
          <p:cNvSpPr>
            <a:spLocks noGrp="1" noRot="1" noChangeArrowheads="1"/>
          </p:cNvSpPr>
          <p:nvPr>
            <p:ph type="title"/>
          </p:nvPr>
        </p:nvSpPr>
        <p:spPr>
          <a:xfrm>
            <a:off x="998687" y="60325"/>
            <a:ext cx="7893793" cy="555625"/>
          </a:xfrm>
        </p:spPr>
        <p:txBody>
          <a:bodyPr/>
          <a:lstStyle/>
          <a:p>
            <a:r>
              <a:rPr lang="en-US" sz="3200" dirty="0"/>
              <a:t>Equilibrium and Shifts of the Demand Curve</a:t>
            </a:r>
          </a:p>
        </p:txBody>
      </p:sp>
      <p:cxnSp>
        <p:nvCxnSpPr>
          <p:cNvPr id="592037" name="Straight Connector 86"/>
          <p:cNvCxnSpPr>
            <a:cxnSpLocks noChangeShapeType="1"/>
          </p:cNvCxnSpPr>
          <p:nvPr/>
        </p:nvCxnSpPr>
        <p:spPr bwMode="auto">
          <a:xfrm>
            <a:off x="1781175" y="2628900"/>
            <a:ext cx="2860675" cy="12700"/>
          </a:xfrm>
          <a:prstGeom prst="line">
            <a:avLst/>
          </a:prstGeom>
          <a:noFill/>
          <a:ln w="22225">
            <a:solidFill>
              <a:srgbClr val="9C9C9C"/>
            </a:solidFill>
            <a:prstDash val="sysDot"/>
            <a:round/>
            <a:headEnd/>
            <a:tailEnd type="none" w="med" len="lg"/>
          </a:ln>
        </p:spPr>
      </p:cxnSp>
      <p:cxnSp>
        <p:nvCxnSpPr>
          <p:cNvPr id="592038" name="Straight Connector 86"/>
          <p:cNvCxnSpPr>
            <a:cxnSpLocks noChangeShapeType="1"/>
          </p:cNvCxnSpPr>
          <p:nvPr/>
        </p:nvCxnSpPr>
        <p:spPr bwMode="auto">
          <a:xfrm>
            <a:off x="4641850" y="2684463"/>
            <a:ext cx="0" cy="2614612"/>
          </a:xfrm>
          <a:prstGeom prst="line">
            <a:avLst/>
          </a:prstGeom>
          <a:noFill/>
          <a:ln w="22225">
            <a:solidFill>
              <a:srgbClr val="9C9C9C"/>
            </a:solidFill>
            <a:prstDash val="sysDot"/>
            <a:round/>
            <a:headEnd/>
            <a:tailEnd type="none" w="med" len="lg"/>
          </a:ln>
        </p:spPr>
      </p:cxnSp>
      <p:cxnSp>
        <p:nvCxnSpPr>
          <p:cNvPr id="592039" name="Straight Connector 86"/>
          <p:cNvCxnSpPr>
            <a:cxnSpLocks noChangeShapeType="1"/>
          </p:cNvCxnSpPr>
          <p:nvPr/>
        </p:nvCxnSpPr>
        <p:spPr bwMode="auto">
          <a:xfrm>
            <a:off x="1781175" y="3340100"/>
            <a:ext cx="1754188" cy="7938"/>
          </a:xfrm>
          <a:prstGeom prst="line">
            <a:avLst/>
          </a:prstGeom>
          <a:noFill/>
          <a:ln w="22225">
            <a:solidFill>
              <a:srgbClr val="9C9C9C"/>
            </a:solidFill>
            <a:prstDash val="sysDot"/>
            <a:round/>
            <a:headEnd/>
            <a:tailEnd type="none" w="med" len="lg"/>
          </a:ln>
        </p:spPr>
      </p:cxnSp>
      <p:cxnSp>
        <p:nvCxnSpPr>
          <p:cNvPr id="592040" name="Straight Connector 86"/>
          <p:cNvCxnSpPr>
            <a:cxnSpLocks noChangeShapeType="1"/>
          </p:cNvCxnSpPr>
          <p:nvPr/>
        </p:nvCxnSpPr>
        <p:spPr bwMode="auto">
          <a:xfrm>
            <a:off x="3535363" y="3359150"/>
            <a:ext cx="0" cy="1939925"/>
          </a:xfrm>
          <a:prstGeom prst="line">
            <a:avLst/>
          </a:prstGeom>
          <a:noFill/>
          <a:ln w="22225">
            <a:solidFill>
              <a:srgbClr val="9C9C9C"/>
            </a:solidFill>
            <a:prstDash val="sysDot"/>
            <a:round/>
            <a:headEnd/>
            <a:tailEnd type="none" w="med" len="lg"/>
          </a:ln>
        </p:spPr>
      </p:cxnSp>
      <p:sp>
        <p:nvSpPr>
          <p:cNvPr id="592041" name="Freeform 169"/>
          <p:cNvSpPr>
            <a:spLocks/>
          </p:cNvSpPr>
          <p:nvPr/>
        </p:nvSpPr>
        <p:spPr bwMode="auto">
          <a:xfrm>
            <a:off x="3499883" y="5859693"/>
            <a:ext cx="1172488" cy="645903"/>
          </a:xfrm>
          <a:custGeom>
            <a:avLst/>
            <a:gdLst/>
            <a:ahLst/>
            <a:cxnLst>
              <a:cxn ang="0">
                <a:pos x="214" y="40"/>
              </a:cxn>
              <a:cxn ang="0">
                <a:pos x="196" y="59"/>
              </a:cxn>
              <a:cxn ang="0">
                <a:pos x="17" y="59"/>
              </a:cxn>
              <a:cxn ang="0">
                <a:pos x="0" y="40"/>
              </a:cxn>
              <a:cxn ang="0">
                <a:pos x="0" y="20"/>
              </a:cxn>
              <a:cxn ang="0">
                <a:pos x="17" y="0"/>
              </a:cxn>
              <a:cxn ang="0">
                <a:pos x="196" y="0"/>
              </a:cxn>
              <a:cxn ang="0">
                <a:pos x="214" y="20"/>
              </a:cxn>
              <a:cxn ang="0">
                <a:pos x="214" y="40"/>
              </a:cxn>
            </a:cxnLst>
            <a:rect l="0" t="0" r="r" b="b"/>
            <a:pathLst>
              <a:path w="214" h="59">
                <a:moveTo>
                  <a:pt x="214" y="40"/>
                </a:moveTo>
                <a:cubicBezTo>
                  <a:pt x="214" y="51"/>
                  <a:pt x="206" y="59"/>
                  <a:pt x="196" y="59"/>
                </a:cubicBezTo>
                <a:cubicBezTo>
                  <a:pt x="17" y="59"/>
                  <a:pt x="17" y="59"/>
                  <a:pt x="17" y="59"/>
                </a:cubicBezTo>
                <a:cubicBezTo>
                  <a:pt x="7" y="59"/>
                  <a:pt x="0" y="51"/>
                  <a:pt x="0" y="40"/>
                </a:cubicBezTo>
                <a:cubicBezTo>
                  <a:pt x="0" y="20"/>
                  <a:pt x="0" y="20"/>
                  <a:pt x="0" y="20"/>
                </a:cubicBezTo>
                <a:cubicBezTo>
                  <a:pt x="0" y="9"/>
                  <a:pt x="7" y="0"/>
                  <a:pt x="17" y="0"/>
                </a:cubicBezTo>
                <a:cubicBezTo>
                  <a:pt x="196" y="0"/>
                  <a:pt x="196" y="0"/>
                  <a:pt x="196" y="0"/>
                </a:cubicBezTo>
                <a:cubicBezTo>
                  <a:pt x="206" y="0"/>
                  <a:pt x="214" y="9"/>
                  <a:pt x="214" y="20"/>
                </a:cubicBezTo>
                <a:lnTo>
                  <a:pt x="214" y="40"/>
                </a:lnTo>
                <a:close/>
              </a:path>
            </a:pathLst>
          </a:custGeom>
          <a:solidFill>
            <a:srgbClr val="D6E2E0"/>
          </a:solidFill>
          <a:ln w="9525">
            <a:noFill/>
            <a:round/>
            <a:headEnd/>
            <a:tailEnd/>
          </a:ln>
        </p:spPr>
        <p:txBody>
          <a:bodyPr/>
          <a:lstStyle/>
          <a:p>
            <a:endParaRPr lang="en-US" dirty="0"/>
          </a:p>
        </p:txBody>
      </p:sp>
      <p:sp>
        <p:nvSpPr>
          <p:cNvPr id="592042" name="Rectangle 170"/>
          <p:cNvSpPr>
            <a:spLocks noChangeArrowheads="1"/>
          </p:cNvSpPr>
          <p:nvPr/>
        </p:nvSpPr>
        <p:spPr bwMode="auto">
          <a:xfrm>
            <a:off x="4530725" y="5476875"/>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592043" name="Rectangle 171"/>
          <p:cNvSpPr>
            <a:spLocks noChangeArrowheads="1"/>
          </p:cNvSpPr>
          <p:nvPr/>
        </p:nvSpPr>
        <p:spPr bwMode="auto">
          <a:xfrm>
            <a:off x="4694238" y="5568950"/>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2</a:t>
            </a:r>
            <a:endParaRPr lang="en-US" sz="1400" i="1" dirty="0"/>
          </a:p>
        </p:txBody>
      </p:sp>
      <p:sp>
        <p:nvSpPr>
          <p:cNvPr id="592044" name="Rectangle 172"/>
          <p:cNvSpPr>
            <a:spLocks noChangeArrowheads="1"/>
          </p:cNvSpPr>
          <p:nvPr/>
        </p:nvSpPr>
        <p:spPr bwMode="auto">
          <a:xfrm>
            <a:off x="3416300" y="5453063"/>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592045" name="Rectangle 173"/>
          <p:cNvSpPr>
            <a:spLocks noChangeArrowheads="1"/>
          </p:cNvSpPr>
          <p:nvPr/>
        </p:nvSpPr>
        <p:spPr bwMode="auto">
          <a:xfrm>
            <a:off x="3598863" y="5568950"/>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1</a:t>
            </a:r>
            <a:endParaRPr lang="en-US" sz="1400" i="1" dirty="0"/>
          </a:p>
        </p:txBody>
      </p:sp>
      <p:sp>
        <p:nvSpPr>
          <p:cNvPr id="592046" name="Rectangle 174"/>
          <p:cNvSpPr>
            <a:spLocks noChangeArrowheads="1"/>
          </p:cNvSpPr>
          <p:nvPr/>
        </p:nvSpPr>
        <p:spPr bwMode="auto">
          <a:xfrm>
            <a:off x="1363663" y="2493963"/>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592047" name="Rectangle 175"/>
          <p:cNvSpPr>
            <a:spLocks noChangeArrowheads="1"/>
          </p:cNvSpPr>
          <p:nvPr/>
        </p:nvSpPr>
        <p:spPr bwMode="auto">
          <a:xfrm>
            <a:off x="1506538" y="2609850"/>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2</a:t>
            </a:r>
            <a:endParaRPr lang="en-US" sz="1400" i="1" dirty="0"/>
          </a:p>
        </p:txBody>
      </p:sp>
      <p:sp>
        <p:nvSpPr>
          <p:cNvPr id="592048" name="Rectangle 176"/>
          <p:cNvSpPr>
            <a:spLocks noChangeArrowheads="1"/>
          </p:cNvSpPr>
          <p:nvPr/>
        </p:nvSpPr>
        <p:spPr bwMode="auto">
          <a:xfrm>
            <a:off x="1363663" y="3281470"/>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592049" name="Rectangle 177"/>
          <p:cNvSpPr>
            <a:spLocks noChangeArrowheads="1"/>
          </p:cNvSpPr>
          <p:nvPr/>
        </p:nvSpPr>
        <p:spPr bwMode="auto">
          <a:xfrm>
            <a:off x="1506538" y="3395770"/>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1</a:t>
            </a:r>
            <a:endParaRPr lang="en-US" sz="1400" i="1" dirty="0"/>
          </a:p>
        </p:txBody>
      </p:sp>
      <p:sp>
        <p:nvSpPr>
          <p:cNvPr id="592050" name="Rectangle 178"/>
          <p:cNvSpPr>
            <a:spLocks noChangeArrowheads="1"/>
          </p:cNvSpPr>
          <p:nvPr/>
        </p:nvSpPr>
        <p:spPr bwMode="auto">
          <a:xfrm>
            <a:off x="6553200" y="3805238"/>
            <a:ext cx="129844" cy="215444"/>
          </a:xfrm>
          <a:prstGeom prst="rect">
            <a:avLst/>
          </a:prstGeom>
          <a:noFill/>
          <a:ln w="9525">
            <a:noFill/>
            <a:miter lim="800000"/>
            <a:headEnd/>
            <a:tailEnd/>
          </a:ln>
        </p:spPr>
        <p:txBody>
          <a:bodyPr wrap="none" lIns="0" tIns="0" rIns="0" bIns="0">
            <a:spAutoFit/>
          </a:bodyPr>
          <a:lstStyle/>
          <a:p>
            <a:pPr marL="1588" indent="-1588"/>
            <a:r>
              <a:rPr lang="en-US" sz="1400" i="1" dirty="0" smtClean="0">
                <a:solidFill>
                  <a:srgbClr val="000000"/>
                </a:solidFill>
                <a:latin typeface="Myriad Roman" charset="0"/>
              </a:rPr>
              <a:t>D</a:t>
            </a:r>
            <a:endParaRPr lang="en-US" sz="1400" i="1" dirty="0"/>
          </a:p>
        </p:txBody>
      </p:sp>
      <p:sp>
        <p:nvSpPr>
          <p:cNvPr id="592051" name="Rectangle 179"/>
          <p:cNvSpPr>
            <a:spLocks noChangeArrowheads="1"/>
          </p:cNvSpPr>
          <p:nvPr/>
        </p:nvSpPr>
        <p:spPr bwMode="auto">
          <a:xfrm>
            <a:off x="6660232" y="3933055"/>
            <a:ext cx="170154" cy="215444"/>
          </a:xfrm>
          <a:prstGeom prst="rect">
            <a:avLst/>
          </a:prstGeom>
          <a:noFill/>
          <a:ln w="9525">
            <a:noFill/>
            <a:miter lim="800000"/>
            <a:headEnd/>
            <a:tailEnd/>
          </a:ln>
        </p:spPr>
        <p:txBody>
          <a:bodyPr wrap="square" lIns="0" tIns="0" rIns="0" bIns="0">
            <a:spAutoFit/>
          </a:bodyPr>
          <a:lstStyle/>
          <a:p>
            <a:pPr marL="1588" indent="-1588"/>
            <a:r>
              <a:rPr lang="en-US" sz="1400" i="1" dirty="0">
                <a:solidFill>
                  <a:srgbClr val="000000"/>
                </a:solidFill>
                <a:latin typeface="Myriad Roman" charset="0"/>
              </a:rPr>
              <a:t>2</a:t>
            </a:r>
            <a:endParaRPr lang="en-US" sz="1400" i="1" dirty="0"/>
          </a:p>
        </p:txBody>
      </p:sp>
      <p:sp>
        <p:nvSpPr>
          <p:cNvPr id="592052" name="Rectangle 180"/>
          <p:cNvSpPr>
            <a:spLocks noChangeArrowheads="1"/>
          </p:cNvSpPr>
          <p:nvPr/>
        </p:nvSpPr>
        <p:spPr bwMode="auto">
          <a:xfrm>
            <a:off x="6051550" y="1579563"/>
            <a:ext cx="5429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Supply</a:t>
            </a:r>
            <a:endParaRPr lang="en-US" sz="1400" dirty="0"/>
          </a:p>
        </p:txBody>
      </p:sp>
      <p:sp>
        <p:nvSpPr>
          <p:cNvPr id="592053" name="Rectangle 181"/>
          <p:cNvSpPr>
            <a:spLocks noChangeArrowheads="1"/>
          </p:cNvSpPr>
          <p:nvPr/>
        </p:nvSpPr>
        <p:spPr bwMode="auto">
          <a:xfrm>
            <a:off x="5456238" y="4505325"/>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592054" name="Rectangle 182"/>
          <p:cNvSpPr>
            <a:spLocks noChangeArrowheads="1"/>
          </p:cNvSpPr>
          <p:nvPr/>
        </p:nvSpPr>
        <p:spPr bwMode="auto">
          <a:xfrm>
            <a:off x="5580112" y="4581128"/>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1</a:t>
            </a:r>
            <a:endParaRPr lang="en-US" sz="1400" i="1" dirty="0"/>
          </a:p>
        </p:txBody>
      </p:sp>
      <p:sp>
        <p:nvSpPr>
          <p:cNvPr id="592055" name="Rectangle 183"/>
          <p:cNvSpPr>
            <a:spLocks noChangeArrowheads="1"/>
          </p:cNvSpPr>
          <p:nvPr/>
        </p:nvSpPr>
        <p:spPr bwMode="auto">
          <a:xfrm>
            <a:off x="4546600" y="2219325"/>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592056" name="Rectangle 184"/>
          <p:cNvSpPr>
            <a:spLocks noChangeArrowheads="1"/>
          </p:cNvSpPr>
          <p:nvPr/>
        </p:nvSpPr>
        <p:spPr bwMode="auto">
          <a:xfrm>
            <a:off x="4676775" y="2336800"/>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2</a:t>
            </a:r>
            <a:endParaRPr lang="en-US" sz="1400" i="1" dirty="0"/>
          </a:p>
        </p:txBody>
      </p:sp>
      <p:sp>
        <p:nvSpPr>
          <p:cNvPr id="592057" name="Rectangle 185"/>
          <p:cNvSpPr>
            <a:spLocks noChangeArrowheads="1"/>
          </p:cNvSpPr>
          <p:nvPr/>
        </p:nvSpPr>
        <p:spPr bwMode="auto">
          <a:xfrm>
            <a:off x="3443288" y="2914650"/>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592058" name="Rectangle 186"/>
          <p:cNvSpPr>
            <a:spLocks noChangeArrowheads="1"/>
          </p:cNvSpPr>
          <p:nvPr/>
        </p:nvSpPr>
        <p:spPr bwMode="auto">
          <a:xfrm>
            <a:off x="3571875" y="3030538"/>
            <a:ext cx="9938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1</a:t>
            </a:r>
            <a:endParaRPr lang="en-US" sz="1400" i="1" dirty="0"/>
          </a:p>
        </p:txBody>
      </p:sp>
      <p:sp>
        <p:nvSpPr>
          <p:cNvPr id="592059" name="Line 187"/>
          <p:cNvSpPr>
            <a:spLocks noChangeShapeType="1"/>
          </p:cNvSpPr>
          <p:nvPr/>
        </p:nvSpPr>
        <p:spPr bwMode="auto">
          <a:xfrm>
            <a:off x="2181225" y="2336800"/>
            <a:ext cx="1684338" cy="0"/>
          </a:xfrm>
          <a:prstGeom prst="line">
            <a:avLst/>
          </a:prstGeom>
          <a:noFill/>
          <a:ln w="42863">
            <a:solidFill>
              <a:srgbClr val="000000"/>
            </a:solidFill>
            <a:miter lim="800000"/>
            <a:headEnd/>
            <a:tailEnd/>
          </a:ln>
        </p:spPr>
        <p:txBody>
          <a:bodyPr/>
          <a:lstStyle/>
          <a:p>
            <a:endParaRPr lang="en-US" dirty="0"/>
          </a:p>
        </p:txBody>
      </p:sp>
      <p:sp>
        <p:nvSpPr>
          <p:cNvPr id="592060" name="Freeform 188"/>
          <p:cNvSpPr>
            <a:spLocks/>
          </p:cNvSpPr>
          <p:nvPr/>
        </p:nvSpPr>
        <p:spPr bwMode="auto">
          <a:xfrm>
            <a:off x="3813175" y="2282825"/>
            <a:ext cx="198438" cy="109538"/>
          </a:xfrm>
          <a:custGeom>
            <a:avLst/>
            <a:gdLst/>
            <a:ahLst/>
            <a:cxnLst>
              <a:cxn ang="0">
                <a:pos x="6" y="9"/>
              </a:cxn>
              <a:cxn ang="0">
                <a:pos x="0" y="1"/>
              </a:cxn>
              <a:cxn ang="0">
                <a:pos x="1" y="0"/>
              </a:cxn>
              <a:cxn ang="0">
                <a:pos x="15" y="6"/>
              </a:cxn>
              <a:cxn ang="0">
                <a:pos x="30" y="9"/>
              </a:cxn>
              <a:cxn ang="0">
                <a:pos x="15" y="12"/>
              </a:cxn>
              <a:cxn ang="0">
                <a:pos x="1" y="18"/>
              </a:cxn>
              <a:cxn ang="0">
                <a:pos x="0" y="18"/>
              </a:cxn>
              <a:cxn ang="0">
                <a:pos x="6" y="9"/>
              </a:cxn>
            </a:cxnLst>
            <a:rect l="0" t="0" r="r" b="b"/>
            <a:pathLst>
              <a:path w="30" h="18">
                <a:moveTo>
                  <a:pt x="6" y="9"/>
                </a:moveTo>
                <a:cubicBezTo>
                  <a:pt x="0" y="1"/>
                  <a:pt x="0" y="1"/>
                  <a:pt x="0" y="1"/>
                </a:cubicBezTo>
                <a:cubicBezTo>
                  <a:pt x="1" y="0"/>
                  <a:pt x="1" y="0"/>
                  <a:pt x="1" y="0"/>
                </a:cubicBezTo>
                <a:cubicBezTo>
                  <a:pt x="15" y="6"/>
                  <a:pt x="15" y="6"/>
                  <a:pt x="15" y="6"/>
                </a:cubicBezTo>
                <a:cubicBezTo>
                  <a:pt x="20" y="7"/>
                  <a:pt x="25" y="8"/>
                  <a:pt x="30" y="9"/>
                </a:cubicBezTo>
                <a:cubicBezTo>
                  <a:pt x="25" y="10"/>
                  <a:pt x="20" y="11"/>
                  <a:pt x="15" y="12"/>
                </a:cubicBezTo>
                <a:cubicBezTo>
                  <a:pt x="1" y="18"/>
                  <a:pt x="1" y="18"/>
                  <a:pt x="1" y="18"/>
                </a:cubicBezTo>
                <a:cubicBezTo>
                  <a:pt x="0" y="18"/>
                  <a:pt x="0" y="18"/>
                  <a:pt x="0" y="18"/>
                </a:cubicBezTo>
                <a:lnTo>
                  <a:pt x="6" y="9"/>
                </a:lnTo>
                <a:close/>
              </a:path>
            </a:pathLst>
          </a:custGeom>
          <a:solidFill>
            <a:srgbClr val="000000"/>
          </a:solidFill>
          <a:ln w="9525">
            <a:noFill/>
            <a:round/>
            <a:headEnd/>
            <a:tailEnd/>
          </a:ln>
        </p:spPr>
        <p:txBody>
          <a:bodyPr/>
          <a:lstStyle/>
          <a:p>
            <a:endParaRPr lang="en-US" dirty="0"/>
          </a:p>
        </p:txBody>
      </p:sp>
      <p:sp>
        <p:nvSpPr>
          <p:cNvPr id="592061" name="Freeform 189"/>
          <p:cNvSpPr>
            <a:spLocks/>
          </p:cNvSpPr>
          <p:nvPr/>
        </p:nvSpPr>
        <p:spPr bwMode="auto">
          <a:xfrm>
            <a:off x="1704975" y="1016000"/>
            <a:ext cx="6430963" cy="4411663"/>
          </a:xfrm>
          <a:custGeom>
            <a:avLst/>
            <a:gdLst/>
            <a:ahLst/>
            <a:cxnLst>
              <a:cxn ang="0">
                <a:pos x="3345" y="2511"/>
              </a:cxn>
              <a:cxn ang="0">
                <a:pos x="0" y="2511"/>
              </a:cxn>
              <a:cxn ang="0">
                <a:pos x="0" y="0"/>
              </a:cxn>
            </a:cxnLst>
            <a:rect l="0" t="0" r="r" b="b"/>
            <a:pathLst>
              <a:path w="3345" h="2511">
                <a:moveTo>
                  <a:pt x="3345" y="2511"/>
                </a:moveTo>
                <a:lnTo>
                  <a:pt x="0" y="2511"/>
                </a:lnTo>
                <a:lnTo>
                  <a:pt x="0" y="0"/>
                </a:lnTo>
              </a:path>
            </a:pathLst>
          </a:custGeom>
          <a:noFill/>
          <a:ln w="11113" cap="flat">
            <a:solidFill>
              <a:srgbClr val="000000"/>
            </a:solidFill>
            <a:prstDash val="solid"/>
            <a:miter lim="800000"/>
            <a:headEnd/>
            <a:tailEnd/>
          </a:ln>
        </p:spPr>
        <p:txBody>
          <a:bodyPr/>
          <a:lstStyle/>
          <a:p>
            <a:endParaRPr lang="en-US" dirty="0"/>
          </a:p>
        </p:txBody>
      </p:sp>
      <p:sp>
        <p:nvSpPr>
          <p:cNvPr id="592062" name="Line 190"/>
          <p:cNvSpPr>
            <a:spLocks noChangeShapeType="1"/>
          </p:cNvSpPr>
          <p:nvPr/>
        </p:nvSpPr>
        <p:spPr bwMode="auto">
          <a:xfrm flipV="1">
            <a:off x="2241550" y="1809750"/>
            <a:ext cx="3733800" cy="2357438"/>
          </a:xfrm>
          <a:prstGeom prst="line">
            <a:avLst/>
          </a:prstGeom>
          <a:noFill/>
          <a:ln w="42863">
            <a:solidFill>
              <a:srgbClr val="EE313C"/>
            </a:solidFill>
            <a:miter lim="800000"/>
            <a:headEnd/>
            <a:tailEnd/>
          </a:ln>
        </p:spPr>
        <p:txBody>
          <a:bodyPr/>
          <a:lstStyle/>
          <a:p>
            <a:endParaRPr lang="en-US" dirty="0"/>
          </a:p>
        </p:txBody>
      </p:sp>
      <p:sp>
        <p:nvSpPr>
          <p:cNvPr id="592063" name="Line 191"/>
          <p:cNvSpPr>
            <a:spLocks noChangeShapeType="1"/>
          </p:cNvSpPr>
          <p:nvPr/>
        </p:nvSpPr>
        <p:spPr bwMode="auto">
          <a:xfrm flipH="1" flipV="1">
            <a:off x="2792413" y="1458913"/>
            <a:ext cx="3732212" cy="2357437"/>
          </a:xfrm>
          <a:prstGeom prst="line">
            <a:avLst/>
          </a:prstGeom>
          <a:noFill/>
          <a:ln w="42863">
            <a:solidFill>
              <a:srgbClr val="3C5DAA"/>
            </a:solidFill>
            <a:miter lim="800000"/>
            <a:headEnd/>
            <a:tailEnd/>
          </a:ln>
        </p:spPr>
        <p:txBody>
          <a:bodyPr/>
          <a:lstStyle/>
          <a:p>
            <a:endParaRPr lang="en-US" dirty="0"/>
          </a:p>
        </p:txBody>
      </p:sp>
      <p:sp>
        <p:nvSpPr>
          <p:cNvPr id="592064" name="Line 192"/>
          <p:cNvSpPr>
            <a:spLocks noChangeShapeType="1"/>
          </p:cNvSpPr>
          <p:nvPr/>
        </p:nvSpPr>
        <p:spPr bwMode="auto">
          <a:xfrm flipH="1" flipV="1">
            <a:off x="1928813" y="2312988"/>
            <a:ext cx="3487737" cy="2198687"/>
          </a:xfrm>
          <a:prstGeom prst="line">
            <a:avLst/>
          </a:prstGeom>
          <a:noFill/>
          <a:ln w="42863">
            <a:solidFill>
              <a:srgbClr val="AEC5E7"/>
            </a:solidFill>
            <a:miter lim="800000"/>
            <a:headEnd/>
            <a:tailEnd/>
          </a:ln>
        </p:spPr>
        <p:txBody>
          <a:bodyPr/>
          <a:lstStyle/>
          <a:p>
            <a:endParaRPr lang="en-US" dirty="0"/>
          </a:p>
        </p:txBody>
      </p:sp>
      <p:sp>
        <p:nvSpPr>
          <p:cNvPr id="592065" name="Oval 193"/>
          <p:cNvSpPr>
            <a:spLocks noChangeArrowheads="1"/>
          </p:cNvSpPr>
          <p:nvPr/>
        </p:nvSpPr>
        <p:spPr bwMode="auto">
          <a:xfrm>
            <a:off x="3489325" y="3276600"/>
            <a:ext cx="131763" cy="122238"/>
          </a:xfrm>
          <a:prstGeom prst="ellipse">
            <a:avLst/>
          </a:prstGeom>
          <a:solidFill>
            <a:srgbClr val="000000"/>
          </a:solidFill>
          <a:ln w="9525">
            <a:noFill/>
            <a:round/>
            <a:headEnd/>
            <a:tailEnd/>
          </a:ln>
        </p:spPr>
        <p:txBody>
          <a:bodyPr/>
          <a:lstStyle/>
          <a:p>
            <a:endParaRPr lang="en-US" dirty="0"/>
          </a:p>
        </p:txBody>
      </p:sp>
      <p:sp>
        <p:nvSpPr>
          <p:cNvPr id="592066" name="Oval 194"/>
          <p:cNvSpPr>
            <a:spLocks noChangeArrowheads="1"/>
          </p:cNvSpPr>
          <p:nvPr/>
        </p:nvSpPr>
        <p:spPr bwMode="auto">
          <a:xfrm>
            <a:off x="4595813" y="2579688"/>
            <a:ext cx="133350" cy="120650"/>
          </a:xfrm>
          <a:prstGeom prst="ellipse">
            <a:avLst/>
          </a:prstGeom>
          <a:solidFill>
            <a:srgbClr val="000000"/>
          </a:solidFill>
          <a:ln w="9525">
            <a:noFill/>
            <a:round/>
            <a:headEnd/>
            <a:tailEnd/>
          </a:ln>
        </p:spPr>
        <p:txBody>
          <a:bodyPr/>
          <a:lstStyle/>
          <a:p>
            <a:endParaRPr lang="en-US" dirty="0"/>
          </a:p>
        </p:txBody>
      </p:sp>
      <p:sp>
        <p:nvSpPr>
          <p:cNvPr id="592067" name="Line 195"/>
          <p:cNvSpPr>
            <a:spLocks noChangeShapeType="1"/>
          </p:cNvSpPr>
          <p:nvPr/>
        </p:nvSpPr>
        <p:spPr bwMode="auto">
          <a:xfrm flipV="1">
            <a:off x="3805238" y="2943225"/>
            <a:ext cx="682625" cy="430213"/>
          </a:xfrm>
          <a:prstGeom prst="line">
            <a:avLst/>
          </a:prstGeom>
          <a:noFill/>
          <a:ln w="42863">
            <a:solidFill>
              <a:srgbClr val="000000"/>
            </a:solidFill>
            <a:miter lim="800000"/>
            <a:headEnd/>
            <a:tailEnd/>
          </a:ln>
        </p:spPr>
        <p:txBody>
          <a:bodyPr/>
          <a:lstStyle/>
          <a:p>
            <a:endParaRPr lang="en-US" dirty="0"/>
          </a:p>
        </p:txBody>
      </p:sp>
      <p:sp>
        <p:nvSpPr>
          <p:cNvPr id="592068" name="Freeform 196"/>
          <p:cNvSpPr>
            <a:spLocks/>
          </p:cNvSpPr>
          <p:nvPr/>
        </p:nvSpPr>
        <p:spPr bwMode="auto">
          <a:xfrm>
            <a:off x="4414838" y="2871788"/>
            <a:ext cx="187325" cy="138112"/>
          </a:xfrm>
          <a:custGeom>
            <a:avLst/>
            <a:gdLst/>
            <a:ahLst/>
            <a:cxnLst>
              <a:cxn ang="0">
                <a:pos x="9" y="13"/>
              </a:cxn>
              <a:cxn ang="0">
                <a:pos x="0" y="9"/>
              </a:cxn>
              <a:cxn ang="0">
                <a:pos x="0" y="9"/>
              </a:cxn>
              <a:cxn ang="0">
                <a:pos x="15" y="5"/>
              </a:cxn>
              <a:cxn ang="0">
                <a:pos x="28" y="0"/>
              </a:cxn>
              <a:cxn ang="0">
                <a:pos x="18" y="11"/>
              </a:cxn>
              <a:cxn ang="0">
                <a:pos x="10" y="23"/>
              </a:cxn>
              <a:cxn ang="0">
                <a:pos x="9" y="23"/>
              </a:cxn>
              <a:cxn ang="0">
                <a:pos x="9" y="13"/>
              </a:cxn>
            </a:cxnLst>
            <a:rect l="0" t="0" r="r" b="b"/>
            <a:pathLst>
              <a:path w="28" h="23">
                <a:moveTo>
                  <a:pt x="9" y="13"/>
                </a:moveTo>
                <a:cubicBezTo>
                  <a:pt x="0" y="9"/>
                  <a:pt x="0" y="9"/>
                  <a:pt x="0" y="9"/>
                </a:cubicBezTo>
                <a:cubicBezTo>
                  <a:pt x="0" y="9"/>
                  <a:pt x="0" y="9"/>
                  <a:pt x="0" y="9"/>
                </a:cubicBezTo>
                <a:cubicBezTo>
                  <a:pt x="15" y="5"/>
                  <a:pt x="15" y="5"/>
                  <a:pt x="15" y="5"/>
                </a:cubicBezTo>
                <a:cubicBezTo>
                  <a:pt x="19" y="4"/>
                  <a:pt x="24" y="2"/>
                  <a:pt x="28" y="0"/>
                </a:cubicBezTo>
                <a:cubicBezTo>
                  <a:pt x="25" y="3"/>
                  <a:pt x="22" y="7"/>
                  <a:pt x="18" y="11"/>
                </a:cubicBezTo>
                <a:cubicBezTo>
                  <a:pt x="10" y="23"/>
                  <a:pt x="10" y="23"/>
                  <a:pt x="10" y="23"/>
                </a:cubicBezTo>
                <a:cubicBezTo>
                  <a:pt x="9" y="23"/>
                  <a:pt x="9" y="23"/>
                  <a:pt x="9" y="23"/>
                </a:cubicBezTo>
                <a:lnTo>
                  <a:pt x="9" y="13"/>
                </a:lnTo>
                <a:close/>
              </a:path>
            </a:pathLst>
          </a:custGeom>
          <a:solidFill>
            <a:srgbClr val="000000"/>
          </a:solidFill>
          <a:ln w="9525">
            <a:noFill/>
            <a:round/>
            <a:headEnd/>
            <a:tailEnd/>
          </a:ln>
        </p:spPr>
        <p:txBody>
          <a:bodyPr/>
          <a:lstStyle/>
          <a:p>
            <a:endParaRPr lang="en-US" dirty="0"/>
          </a:p>
        </p:txBody>
      </p:sp>
      <p:sp>
        <p:nvSpPr>
          <p:cNvPr id="592069" name="Line 197"/>
          <p:cNvSpPr>
            <a:spLocks noChangeShapeType="1"/>
          </p:cNvSpPr>
          <p:nvPr/>
        </p:nvSpPr>
        <p:spPr bwMode="auto">
          <a:xfrm flipV="1">
            <a:off x="4468813" y="2725738"/>
            <a:ext cx="1546225" cy="357187"/>
          </a:xfrm>
          <a:prstGeom prst="line">
            <a:avLst/>
          </a:prstGeom>
          <a:noFill/>
          <a:ln w="11113">
            <a:solidFill>
              <a:srgbClr val="000000"/>
            </a:solidFill>
            <a:miter lim="800000"/>
            <a:headEnd/>
            <a:tailEnd/>
          </a:ln>
        </p:spPr>
        <p:txBody>
          <a:bodyPr/>
          <a:lstStyle/>
          <a:p>
            <a:endParaRPr lang="en-US" dirty="0"/>
          </a:p>
        </p:txBody>
      </p:sp>
      <p:sp>
        <p:nvSpPr>
          <p:cNvPr id="592070" name="Freeform 198"/>
          <p:cNvSpPr>
            <a:spLocks/>
          </p:cNvSpPr>
          <p:nvPr/>
        </p:nvSpPr>
        <p:spPr bwMode="auto">
          <a:xfrm>
            <a:off x="5948363" y="1876425"/>
            <a:ext cx="2856273" cy="1492250"/>
          </a:xfrm>
          <a:custGeom>
            <a:avLst/>
            <a:gdLst/>
            <a:ahLst/>
            <a:cxnLst>
              <a:cxn ang="0">
                <a:pos x="313" y="227"/>
              </a:cxn>
              <a:cxn ang="0">
                <a:pos x="295" y="246"/>
              </a:cxn>
              <a:cxn ang="0">
                <a:pos x="17" y="246"/>
              </a:cxn>
              <a:cxn ang="0">
                <a:pos x="0" y="227"/>
              </a:cxn>
              <a:cxn ang="0">
                <a:pos x="0" y="20"/>
              </a:cxn>
              <a:cxn ang="0">
                <a:pos x="17" y="0"/>
              </a:cxn>
              <a:cxn ang="0">
                <a:pos x="295" y="0"/>
              </a:cxn>
              <a:cxn ang="0">
                <a:pos x="313" y="20"/>
              </a:cxn>
              <a:cxn ang="0">
                <a:pos x="313" y="227"/>
              </a:cxn>
            </a:cxnLst>
            <a:rect l="0" t="0" r="r" b="b"/>
            <a:pathLst>
              <a:path w="313" h="246">
                <a:moveTo>
                  <a:pt x="313" y="227"/>
                </a:moveTo>
                <a:cubicBezTo>
                  <a:pt x="313" y="238"/>
                  <a:pt x="305" y="246"/>
                  <a:pt x="295" y="246"/>
                </a:cubicBezTo>
                <a:cubicBezTo>
                  <a:pt x="17" y="246"/>
                  <a:pt x="17" y="246"/>
                  <a:pt x="17" y="246"/>
                </a:cubicBezTo>
                <a:cubicBezTo>
                  <a:pt x="7" y="246"/>
                  <a:pt x="0" y="238"/>
                  <a:pt x="0" y="227"/>
                </a:cubicBezTo>
                <a:cubicBezTo>
                  <a:pt x="0" y="20"/>
                  <a:pt x="0" y="20"/>
                  <a:pt x="0" y="20"/>
                </a:cubicBezTo>
                <a:cubicBezTo>
                  <a:pt x="0" y="9"/>
                  <a:pt x="7" y="0"/>
                  <a:pt x="17" y="0"/>
                </a:cubicBezTo>
                <a:cubicBezTo>
                  <a:pt x="295" y="0"/>
                  <a:pt x="295" y="0"/>
                  <a:pt x="295" y="0"/>
                </a:cubicBezTo>
                <a:cubicBezTo>
                  <a:pt x="305" y="0"/>
                  <a:pt x="313" y="9"/>
                  <a:pt x="313" y="20"/>
                </a:cubicBezTo>
                <a:lnTo>
                  <a:pt x="313" y="227"/>
                </a:lnTo>
                <a:close/>
              </a:path>
            </a:pathLst>
          </a:custGeom>
          <a:solidFill>
            <a:srgbClr val="D6E2E0"/>
          </a:solidFill>
          <a:ln w="9525">
            <a:noFill/>
            <a:round/>
            <a:headEnd/>
            <a:tailEnd/>
          </a:ln>
        </p:spPr>
        <p:txBody>
          <a:bodyPr/>
          <a:lstStyle/>
          <a:p>
            <a:endParaRPr lang="en-US" dirty="0"/>
          </a:p>
        </p:txBody>
      </p:sp>
      <p:sp>
        <p:nvSpPr>
          <p:cNvPr id="592071" name="Freeform 199"/>
          <p:cNvSpPr>
            <a:spLocks/>
          </p:cNvSpPr>
          <p:nvPr/>
        </p:nvSpPr>
        <p:spPr bwMode="auto">
          <a:xfrm>
            <a:off x="838652" y="2681607"/>
            <a:ext cx="607561" cy="598487"/>
          </a:xfrm>
          <a:custGeom>
            <a:avLst/>
            <a:gdLst/>
            <a:ahLst/>
            <a:cxnLst>
              <a:cxn ang="0">
                <a:pos x="95" y="80"/>
              </a:cxn>
              <a:cxn ang="0">
                <a:pos x="77" y="99"/>
              </a:cxn>
              <a:cxn ang="0">
                <a:pos x="17" y="99"/>
              </a:cxn>
              <a:cxn ang="0">
                <a:pos x="0" y="80"/>
              </a:cxn>
              <a:cxn ang="0">
                <a:pos x="0" y="20"/>
              </a:cxn>
              <a:cxn ang="0">
                <a:pos x="17" y="0"/>
              </a:cxn>
              <a:cxn ang="0">
                <a:pos x="77" y="0"/>
              </a:cxn>
              <a:cxn ang="0">
                <a:pos x="95" y="20"/>
              </a:cxn>
              <a:cxn ang="0">
                <a:pos x="95" y="80"/>
              </a:cxn>
            </a:cxnLst>
            <a:rect l="0" t="0" r="r" b="b"/>
            <a:pathLst>
              <a:path w="95" h="99">
                <a:moveTo>
                  <a:pt x="95" y="80"/>
                </a:moveTo>
                <a:cubicBezTo>
                  <a:pt x="95" y="90"/>
                  <a:pt x="87" y="99"/>
                  <a:pt x="77" y="99"/>
                </a:cubicBezTo>
                <a:cubicBezTo>
                  <a:pt x="17" y="99"/>
                  <a:pt x="17" y="99"/>
                  <a:pt x="17" y="99"/>
                </a:cubicBezTo>
                <a:cubicBezTo>
                  <a:pt x="8" y="99"/>
                  <a:pt x="0" y="90"/>
                  <a:pt x="0" y="80"/>
                </a:cubicBezTo>
                <a:cubicBezTo>
                  <a:pt x="0" y="20"/>
                  <a:pt x="0" y="20"/>
                  <a:pt x="0" y="20"/>
                </a:cubicBezTo>
                <a:cubicBezTo>
                  <a:pt x="0" y="9"/>
                  <a:pt x="8" y="0"/>
                  <a:pt x="17" y="0"/>
                </a:cubicBezTo>
                <a:cubicBezTo>
                  <a:pt x="77" y="0"/>
                  <a:pt x="77" y="0"/>
                  <a:pt x="77" y="0"/>
                </a:cubicBezTo>
                <a:cubicBezTo>
                  <a:pt x="87" y="0"/>
                  <a:pt x="95" y="9"/>
                  <a:pt x="95" y="20"/>
                </a:cubicBezTo>
                <a:lnTo>
                  <a:pt x="95" y="80"/>
                </a:lnTo>
                <a:close/>
              </a:path>
            </a:pathLst>
          </a:custGeom>
          <a:solidFill>
            <a:srgbClr val="D6E2E0"/>
          </a:solidFill>
          <a:ln w="9525">
            <a:noFill/>
            <a:round/>
            <a:headEnd/>
            <a:tailEnd/>
          </a:ln>
        </p:spPr>
        <p:txBody>
          <a:bodyPr/>
          <a:lstStyle/>
          <a:p>
            <a:endParaRPr lang="en-US" dirty="0"/>
          </a:p>
        </p:txBody>
      </p:sp>
      <p:sp>
        <p:nvSpPr>
          <p:cNvPr id="592072" name="Freeform 200"/>
          <p:cNvSpPr>
            <a:spLocks/>
          </p:cNvSpPr>
          <p:nvPr/>
        </p:nvSpPr>
        <p:spPr bwMode="auto">
          <a:xfrm>
            <a:off x="4144963" y="3035300"/>
            <a:ext cx="192087" cy="144463"/>
          </a:xfrm>
          <a:custGeom>
            <a:avLst/>
            <a:gdLst/>
            <a:ahLst/>
            <a:cxnLst>
              <a:cxn ang="0">
                <a:pos x="10" y="14"/>
              </a:cxn>
              <a:cxn ang="0">
                <a:pos x="0" y="10"/>
              </a:cxn>
              <a:cxn ang="0">
                <a:pos x="0" y="10"/>
              </a:cxn>
              <a:cxn ang="0">
                <a:pos x="15" y="6"/>
              </a:cxn>
              <a:cxn ang="0">
                <a:pos x="29" y="0"/>
              </a:cxn>
              <a:cxn ang="0">
                <a:pos x="19" y="11"/>
              </a:cxn>
              <a:cxn ang="0">
                <a:pos x="11" y="24"/>
              </a:cxn>
              <a:cxn ang="0">
                <a:pos x="10" y="24"/>
              </a:cxn>
              <a:cxn ang="0">
                <a:pos x="10" y="14"/>
              </a:cxn>
            </a:cxnLst>
            <a:rect l="0" t="0" r="r" b="b"/>
            <a:pathLst>
              <a:path w="29" h="24">
                <a:moveTo>
                  <a:pt x="10" y="14"/>
                </a:moveTo>
                <a:cubicBezTo>
                  <a:pt x="0" y="10"/>
                  <a:pt x="0" y="10"/>
                  <a:pt x="0" y="10"/>
                </a:cubicBezTo>
                <a:cubicBezTo>
                  <a:pt x="0" y="10"/>
                  <a:pt x="0" y="10"/>
                  <a:pt x="0" y="10"/>
                </a:cubicBezTo>
                <a:cubicBezTo>
                  <a:pt x="15" y="6"/>
                  <a:pt x="15" y="6"/>
                  <a:pt x="15" y="6"/>
                </a:cubicBezTo>
                <a:cubicBezTo>
                  <a:pt x="20" y="4"/>
                  <a:pt x="25" y="2"/>
                  <a:pt x="29" y="0"/>
                </a:cubicBezTo>
                <a:cubicBezTo>
                  <a:pt x="26" y="4"/>
                  <a:pt x="22" y="8"/>
                  <a:pt x="19" y="11"/>
                </a:cubicBezTo>
                <a:cubicBezTo>
                  <a:pt x="11" y="24"/>
                  <a:pt x="11" y="24"/>
                  <a:pt x="11" y="24"/>
                </a:cubicBezTo>
                <a:cubicBezTo>
                  <a:pt x="10" y="24"/>
                  <a:pt x="10" y="24"/>
                  <a:pt x="10" y="24"/>
                </a:cubicBezTo>
                <a:lnTo>
                  <a:pt x="10" y="14"/>
                </a:lnTo>
                <a:close/>
              </a:path>
            </a:pathLst>
          </a:custGeom>
          <a:solidFill>
            <a:srgbClr val="000000"/>
          </a:solidFill>
          <a:ln w="9525">
            <a:noFill/>
            <a:round/>
            <a:headEnd/>
            <a:tailEnd/>
          </a:ln>
        </p:spPr>
        <p:txBody>
          <a:bodyPr/>
          <a:lstStyle/>
          <a:p>
            <a:endParaRPr lang="en-US" dirty="0"/>
          </a:p>
        </p:txBody>
      </p:sp>
      <p:sp>
        <p:nvSpPr>
          <p:cNvPr id="592073" name="Freeform 201"/>
          <p:cNvSpPr>
            <a:spLocks/>
          </p:cNvSpPr>
          <p:nvPr/>
        </p:nvSpPr>
        <p:spPr bwMode="auto">
          <a:xfrm>
            <a:off x="3878263" y="3203575"/>
            <a:ext cx="193675" cy="146050"/>
          </a:xfrm>
          <a:custGeom>
            <a:avLst/>
            <a:gdLst/>
            <a:ahLst/>
            <a:cxnLst>
              <a:cxn ang="0">
                <a:pos x="9" y="14"/>
              </a:cxn>
              <a:cxn ang="0">
                <a:pos x="0" y="10"/>
              </a:cxn>
              <a:cxn ang="0">
                <a:pos x="0" y="10"/>
              </a:cxn>
              <a:cxn ang="0">
                <a:pos x="15" y="6"/>
              </a:cxn>
              <a:cxn ang="0">
                <a:pos x="29" y="0"/>
              </a:cxn>
              <a:cxn ang="0">
                <a:pos x="18" y="11"/>
              </a:cxn>
              <a:cxn ang="0">
                <a:pos x="10" y="24"/>
              </a:cxn>
              <a:cxn ang="0">
                <a:pos x="10" y="24"/>
              </a:cxn>
              <a:cxn ang="0">
                <a:pos x="9" y="14"/>
              </a:cxn>
            </a:cxnLst>
            <a:rect l="0" t="0" r="r" b="b"/>
            <a:pathLst>
              <a:path w="29" h="24">
                <a:moveTo>
                  <a:pt x="9" y="14"/>
                </a:moveTo>
                <a:cubicBezTo>
                  <a:pt x="0" y="10"/>
                  <a:pt x="0" y="10"/>
                  <a:pt x="0" y="10"/>
                </a:cubicBezTo>
                <a:cubicBezTo>
                  <a:pt x="0" y="10"/>
                  <a:pt x="0" y="10"/>
                  <a:pt x="0" y="10"/>
                </a:cubicBezTo>
                <a:cubicBezTo>
                  <a:pt x="15" y="6"/>
                  <a:pt x="15" y="6"/>
                  <a:pt x="15" y="6"/>
                </a:cubicBezTo>
                <a:cubicBezTo>
                  <a:pt x="19" y="4"/>
                  <a:pt x="24" y="2"/>
                  <a:pt x="29" y="0"/>
                </a:cubicBezTo>
                <a:cubicBezTo>
                  <a:pt x="25" y="4"/>
                  <a:pt x="22" y="8"/>
                  <a:pt x="18" y="11"/>
                </a:cubicBezTo>
                <a:cubicBezTo>
                  <a:pt x="10" y="24"/>
                  <a:pt x="10" y="24"/>
                  <a:pt x="10" y="24"/>
                </a:cubicBezTo>
                <a:cubicBezTo>
                  <a:pt x="10" y="24"/>
                  <a:pt x="10" y="24"/>
                  <a:pt x="10" y="24"/>
                </a:cubicBezTo>
                <a:lnTo>
                  <a:pt x="9" y="14"/>
                </a:lnTo>
                <a:close/>
              </a:path>
            </a:pathLst>
          </a:custGeom>
          <a:solidFill>
            <a:srgbClr val="000000"/>
          </a:solidFill>
          <a:ln w="9525">
            <a:noFill/>
            <a:round/>
            <a:headEnd/>
            <a:tailEnd/>
          </a:ln>
        </p:spPr>
        <p:txBody>
          <a:bodyPr/>
          <a:lstStyle/>
          <a:p>
            <a:endParaRPr lang="en-US" dirty="0"/>
          </a:p>
        </p:txBody>
      </p:sp>
      <p:sp>
        <p:nvSpPr>
          <p:cNvPr id="592074" name="Line 202"/>
          <p:cNvSpPr>
            <a:spLocks noChangeShapeType="1"/>
          </p:cNvSpPr>
          <p:nvPr/>
        </p:nvSpPr>
        <p:spPr bwMode="auto">
          <a:xfrm flipV="1">
            <a:off x="1492250" y="2889250"/>
            <a:ext cx="0" cy="303213"/>
          </a:xfrm>
          <a:prstGeom prst="line">
            <a:avLst/>
          </a:prstGeom>
          <a:noFill/>
          <a:ln w="15875">
            <a:solidFill>
              <a:srgbClr val="000000"/>
            </a:solidFill>
            <a:miter lim="800000"/>
            <a:headEnd/>
            <a:tailEnd/>
          </a:ln>
        </p:spPr>
        <p:txBody>
          <a:bodyPr/>
          <a:lstStyle/>
          <a:p>
            <a:endParaRPr lang="en-US" dirty="0"/>
          </a:p>
        </p:txBody>
      </p:sp>
      <p:sp>
        <p:nvSpPr>
          <p:cNvPr id="592075" name="Freeform 203"/>
          <p:cNvSpPr>
            <a:spLocks/>
          </p:cNvSpPr>
          <p:nvPr/>
        </p:nvSpPr>
        <p:spPr bwMode="auto">
          <a:xfrm>
            <a:off x="1446213" y="2805113"/>
            <a:ext cx="93662" cy="120650"/>
          </a:xfrm>
          <a:custGeom>
            <a:avLst/>
            <a:gdLst/>
            <a:ahLst/>
            <a:cxnLst>
              <a:cxn ang="0">
                <a:pos x="7" y="16"/>
              </a:cxn>
              <a:cxn ang="0">
                <a:pos x="1" y="20"/>
              </a:cxn>
              <a:cxn ang="0">
                <a:pos x="0" y="19"/>
              </a:cxn>
              <a:cxn ang="0">
                <a:pos x="5" y="10"/>
              </a:cxn>
              <a:cxn ang="0">
                <a:pos x="7" y="0"/>
              </a:cxn>
              <a:cxn ang="0">
                <a:pos x="9" y="10"/>
              </a:cxn>
              <a:cxn ang="0">
                <a:pos x="14" y="19"/>
              </a:cxn>
              <a:cxn ang="0">
                <a:pos x="14" y="20"/>
              </a:cxn>
              <a:cxn ang="0">
                <a:pos x="7" y="16"/>
              </a:cxn>
            </a:cxnLst>
            <a:rect l="0" t="0" r="r" b="b"/>
            <a:pathLst>
              <a:path w="14" h="20">
                <a:moveTo>
                  <a:pt x="7" y="16"/>
                </a:moveTo>
                <a:cubicBezTo>
                  <a:pt x="1" y="20"/>
                  <a:pt x="1" y="20"/>
                  <a:pt x="1" y="20"/>
                </a:cubicBezTo>
                <a:cubicBezTo>
                  <a:pt x="0" y="19"/>
                  <a:pt x="0" y="19"/>
                  <a:pt x="0" y="19"/>
                </a:cubicBezTo>
                <a:cubicBezTo>
                  <a:pt x="5" y="10"/>
                  <a:pt x="5" y="10"/>
                  <a:pt x="5" y="10"/>
                </a:cubicBezTo>
                <a:cubicBezTo>
                  <a:pt x="5" y="7"/>
                  <a:pt x="6" y="3"/>
                  <a:pt x="7" y="0"/>
                </a:cubicBezTo>
                <a:cubicBezTo>
                  <a:pt x="8" y="3"/>
                  <a:pt x="9" y="7"/>
                  <a:pt x="9" y="10"/>
                </a:cubicBezTo>
                <a:cubicBezTo>
                  <a:pt x="14" y="19"/>
                  <a:pt x="14" y="19"/>
                  <a:pt x="14" y="19"/>
                </a:cubicBezTo>
                <a:cubicBezTo>
                  <a:pt x="14" y="20"/>
                  <a:pt x="14" y="20"/>
                  <a:pt x="14" y="20"/>
                </a:cubicBezTo>
                <a:lnTo>
                  <a:pt x="7" y="16"/>
                </a:lnTo>
                <a:close/>
              </a:path>
            </a:pathLst>
          </a:custGeom>
          <a:solidFill>
            <a:srgbClr val="000000"/>
          </a:solidFill>
          <a:ln w="9525">
            <a:noFill/>
            <a:round/>
            <a:headEnd/>
            <a:tailEnd/>
          </a:ln>
        </p:spPr>
        <p:txBody>
          <a:bodyPr/>
          <a:lstStyle/>
          <a:p>
            <a:endParaRPr lang="en-US" dirty="0"/>
          </a:p>
        </p:txBody>
      </p:sp>
      <p:sp>
        <p:nvSpPr>
          <p:cNvPr id="592076" name="Line 204"/>
          <p:cNvSpPr>
            <a:spLocks noChangeShapeType="1"/>
          </p:cNvSpPr>
          <p:nvPr/>
        </p:nvSpPr>
        <p:spPr bwMode="auto">
          <a:xfrm>
            <a:off x="3713163" y="5597525"/>
            <a:ext cx="715962" cy="0"/>
          </a:xfrm>
          <a:prstGeom prst="line">
            <a:avLst/>
          </a:prstGeom>
          <a:noFill/>
          <a:ln w="15875">
            <a:solidFill>
              <a:srgbClr val="000000"/>
            </a:solidFill>
            <a:miter lim="800000"/>
            <a:headEnd/>
            <a:tailEnd/>
          </a:ln>
        </p:spPr>
        <p:txBody>
          <a:bodyPr/>
          <a:lstStyle/>
          <a:p>
            <a:endParaRPr lang="en-US" dirty="0"/>
          </a:p>
        </p:txBody>
      </p:sp>
      <p:sp>
        <p:nvSpPr>
          <p:cNvPr id="592077" name="Freeform 205"/>
          <p:cNvSpPr>
            <a:spLocks/>
          </p:cNvSpPr>
          <p:nvPr/>
        </p:nvSpPr>
        <p:spPr bwMode="auto">
          <a:xfrm>
            <a:off x="4337050" y="5556250"/>
            <a:ext cx="146050" cy="84138"/>
          </a:xfrm>
          <a:custGeom>
            <a:avLst/>
            <a:gdLst/>
            <a:ahLst/>
            <a:cxnLst>
              <a:cxn ang="0">
                <a:pos x="4" y="7"/>
              </a:cxn>
              <a:cxn ang="0">
                <a:pos x="0" y="1"/>
              </a:cxn>
              <a:cxn ang="0">
                <a:pos x="0" y="0"/>
              </a:cxn>
              <a:cxn ang="0">
                <a:pos x="11" y="5"/>
              </a:cxn>
              <a:cxn ang="0">
                <a:pos x="22" y="7"/>
              </a:cxn>
              <a:cxn ang="0">
                <a:pos x="11" y="10"/>
              </a:cxn>
              <a:cxn ang="0">
                <a:pos x="0" y="14"/>
              </a:cxn>
              <a:cxn ang="0">
                <a:pos x="0" y="14"/>
              </a:cxn>
              <a:cxn ang="0">
                <a:pos x="4" y="7"/>
              </a:cxn>
            </a:cxnLst>
            <a:rect l="0" t="0" r="r" b="b"/>
            <a:pathLst>
              <a:path w="22" h="14">
                <a:moveTo>
                  <a:pt x="4" y="7"/>
                </a:moveTo>
                <a:cubicBezTo>
                  <a:pt x="0" y="1"/>
                  <a:pt x="0" y="1"/>
                  <a:pt x="0" y="1"/>
                </a:cubicBezTo>
                <a:cubicBezTo>
                  <a:pt x="0" y="0"/>
                  <a:pt x="0" y="0"/>
                  <a:pt x="0" y="0"/>
                </a:cubicBezTo>
                <a:cubicBezTo>
                  <a:pt x="11" y="5"/>
                  <a:pt x="11" y="5"/>
                  <a:pt x="11" y="5"/>
                </a:cubicBezTo>
                <a:cubicBezTo>
                  <a:pt x="14" y="5"/>
                  <a:pt x="18" y="6"/>
                  <a:pt x="22" y="7"/>
                </a:cubicBezTo>
                <a:cubicBezTo>
                  <a:pt x="18" y="8"/>
                  <a:pt x="14" y="9"/>
                  <a:pt x="11" y="10"/>
                </a:cubicBezTo>
                <a:cubicBezTo>
                  <a:pt x="0" y="14"/>
                  <a:pt x="0" y="14"/>
                  <a:pt x="0" y="14"/>
                </a:cubicBezTo>
                <a:cubicBezTo>
                  <a:pt x="0" y="14"/>
                  <a:pt x="0" y="14"/>
                  <a:pt x="0" y="14"/>
                </a:cubicBezTo>
                <a:lnTo>
                  <a:pt x="4" y="7"/>
                </a:lnTo>
                <a:close/>
              </a:path>
            </a:pathLst>
          </a:custGeom>
          <a:solidFill>
            <a:srgbClr val="000000"/>
          </a:solidFill>
          <a:ln w="9525">
            <a:noFill/>
            <a:round/>
            <a:headEnd/>
            <a:tailEnd/>
          </a:ln>
        </p:spPr>
        <p:txBody>
          <a:bodyPr/>
          <a:lstStyle/>
          <a:p>
            <a:endParaRPr lang="en-US" dirty="0"/>
          </a:p>
        </p:txBody>
      </p:sp>
      <p:sp>
        <p:nvSpPr>
          <p:cNvPr id="592078" name="Line 206"/>
          <p:cNvSpPr>
            <a:spLocks noChangeShapeType="1"/>
          </p:cNvSpPr>
          <p:nvPr/>
        </p:nvSpPr>
        <p:spPr bwMode="auto">
          <a:xfrm flipV="1">
            <a:off x="3097213" y="1719263"/>
            <a:ext cx="635000" cy="588962"/>
          </a:xfrm>
          <a:prstGeom prst="line">
            <a:avLst/>
          </a:prstGeom>
          <a:noFill/>
          <a:ln w="11113">
            <a:solidFill>
              <a:srgbClr val="000000"/>
            </a:solidFill>
            <a:miter lim="800000"/>
            <a:headEnd/>
            <a:tailEnd/>
          </a:ln>
        </p:spPr>
        <p:txBody>
          <a:bodyPr/>
          <a:lstStyle/>
          <a:p>
            <a:endParaRPr lang="en-US" dirty="0"/>
          </a:p>
        </p:txBody>
      </p:sp>
      <p:sp>
        <p:nvSpPr>
          <p:cNvPr id="592079" name="Freeform 207"/>
          <p:cNvSpPr>
            <a:spLocks/>
          </p:cNvSpPr>
          <p:nvPr/>
        </p:nvSpPr>
        <p:spPr bwMode="auto">
          <a:xfrm>
            <a:off x="3465384" y="1135747"/>
            <a:ext cx="1525588" cy="583516"/>
          </a:xfrm>
          <a:custGeom>
            <a:avLst/>
            <a:gdLst/>
            <a:ahLst/>
            <a:cxnLst>
              <a:cxn ang="0">
                <a:pos x="230" y="79"/>
              </a:cxn>
              <a:cxn ang="0">
                <a:pos x="219" y="95"/>
              </a:cxn>
              <a:cxn ang="0">
                <a:pos x="11" y="95"/>
              </a:cxn>
              <a:cxn ang="0">
                <a:pos x="0" y="79"/>
              </a:cxn>
              <a:cxn ang="0">
                <a:pos x="0" y="16"/>
              </a:cxn>
              <a:cxn ang="0">
                <a:pos x="11" y="0"/>
              </a:cxn>
              <a:cxn ang="0">
                <a:pos x="219" y="0"/>
              </a:cxn>
              <a:cxn ang="0">
                <a:pos x="230" y="16"/>
              </a:cxn>
              <a:cxn ang="0">
                <a:pos x="230" y="79"/>
              </a:cxn>
            </a:cxnLst>
            <a:rect l="0" t="0" r="r" b="b"/>
            <a:pathLst>
              <a:path w="230" h="95">
                <a:moveTo>
                  <a:pt x="230" y="79"/>
                </a:moveTo>
                <a:cubicBezTo>
                  <a:pt x="230" y="88"/>
                  <a:pt x="225" y="95"/>
                  <a:pt x="219" y="95"/>
                </a:cubicBezTo>
                <a:cubicBezTo>
                  <a:pt x="11" y="95"/>
                  <a:pt x="11" y="95"/>
                  <a:pt x="11" y="95"/>
                </a:cubicBezTo>
                <a:cubicBezTo>
                  <a:pt x="5" y="95"/>
                  <a:pt x="0" y="88"/>
                  <a:pt x="0" y="79"/>
                </a:cubicBezTo>
                <a:cubicBezTo>
                  <a:pt x="0" y="16"/>
                  <a:pt x="0" y="16"/>
                  <a:pt x="0" y="16"/>
                </a:cubicBezTo>
                <a:cubicBezTo>
                  <a:pt x="0" y="7"/>
                  <a:pt x="5" y="0"/>
                  <a:pt x="11" y="0"/>
                </a:cubicBezTo>
                <a:cubicBezTo>
                  <a:pt x="219" y="0"/>
                  <a:pt x="219" y="0"/>
                  <a:pt x="219" y="0"/>
                </a:cubicBezTo>
                <a:cubicBezTo>
                  <a:pt x="225" y="0"/>
                  <a:pt x="230" y="7"/>
                  <a:pt x="230" y="16"/>
                </a:cubicBezTo>
                <a:lnTo>
                  <a:pt x="230" y="79"/>
                </a:lnTo>
                <a:close/>
              </a:path>
            </a:pathLst>
          </a:custGeom>
          <a:solidFill>
            <a:srgbClr val="D6E2E0"/>
          </a:solidFill>
          <a:ln w="9525">
            <a:noFill/>
            <a:round/>
            <a:headEnd/>
            <a:tailEnd/>
          </a:ln>
        </p:spPr>
        <p:txBody>
          <a:bodyPr/>
          <a:lstStyle/>
          <a:p>
            <a:endParaRPr lang="en-US" dirty="0"/>
          </a:p>
        </p:txBody>
      </p:sp>
      <p:sp>
        <p:nvSpPr>
          <p:cNvPr id="548930" name="TextBox 29"/>
          <p:cNvSpPr txBox="1">
            <a:spLocks noChangeArrowheads="1"/>
          </p:cNvSpPr>
          <p:nvPr/>
        </p:nvSpPr>
        <p:spPr bwMode="auto">
          <a:xfrm>
            <a:off x="827584" y="692696"/>
            <a:ext cx="1512168" cy="307777"/>
          </a:xfrm>
          <a:prstGeom prst="rect">
            <a:avLst/>
          </a:prstGeom>
          <a:noFill/>
          <a:ln w="9525">
            <a:noFill/>
            <a:miter lim="800000"/>
            <a:headEnd/>
            <a:tailEnd/>
          </a:ln>
        </p:spPr>
        <p:txBody>
          <a:bodyPr wrap="square">
            <a:spAutoFit/>
          </a:bodyPr>
          <a:lstStyle/>
          <a:p>
            <a:pPr algn="ctr"/>
            <a:r>
              <a:rPr lang="en-US" sz="1400" b="1" dirty="0">
                <a:ea typeface="MS PGothic" pitchFamily="34" charset="-128"/>
              </a:rPr>
              <a:t>Price of </a:t>
            </a:r>
            <a:r>
              <a:rPr lang="en-US" sz="1400" b="1" dirty="0" smtClean="0">
                <a:ea typeface="MS PGothic" pitchFamily="34" charset="-128"/>
              </a:rPr>
              <a:t>cotton</a:t>
            </a:r>
            <a:endParaRPr lang="en-US" sz="1400" b="1" dirty="0">
              <a:ea typeface="MS PGothic" pitchFamily="34" charset="-128"/>
            </a:endParaRPr>
          </a:p>
        </p:txBody>
      </p:sp>
      <p:sp>
        <p:nvSpPr>
          <p:cNvPr id="548931" name="TextBox 30"/>
          <p:cNvSpPr txBox="1">
            <a:spLocks noChangeArrowheads="1"/>
          </p:cNvSpPr>
          <p:nvPr/>
        </p:nvSpPr>
        <p:spPr bwMode="auto">
          <a:xfrm>
            <a:off x="6211888" y="5551488"/>
            <a:ext cx="2398712" cy="307777"/>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a:t>
            </a:r>
            <a:endParaRPr lang="en-US" sz="1400" b="1" dirty="0">
              <a:ea typeface="MS PGothic" pitchFamily="34" charset="-128"/>
            </a:endParaRPr>
          </a:p>
        </p:txBody>
      </p:sp>
      <p:sp>
        <p:nvSpPr>
          <p:cNvPr id="2" name="TextBox 29"/>
          <p:cNvSpPr txBox="1">
            <a:spLocks noChangeArrowheads="1"/>
          </p:cNvSpPr>
          <p:nvPr/>
        </p:nvSpPr>
        <p:spPr bwMode="auto">
          <a:xfrm>
            <a:off x="750312" y="2622550"/>
            <a:ext cx="756226" cy="646331"/>
          </a:xfrm>
          <a:prstGeom prst="rect">
            <a:avLst/>
          </a:prstGeom>
          <a:noFill/>
          <a:ln w="9525">
            <a:noFill/>
            <a:miter lim="800000"/>
            <a:headEnd/>
            <a:tailEnd/>
          </a:ln>
        </p:spPr>
        <p:txBody>
          <a:bodyPr wrap="square" anchor="ctr">
            <a:spAutoFit/>
          </a:bodyPr>
          <a:lstStyle/>
          <a:p>
            <a:pPr algn="ctr"/>
            <a:r>
              <a:rPr lang="en-US" i="1" dirty="0">
                <a:ea typeface="MS PGothic" pitchFamily="34" charset="-128"/>
              </a:rPr>
              <a:t>Price rises</a:t>
            </a:r>
          </a:p>
        </p:txBody>
      </p:sp>
      <p:sp>
        <p:nvSpPr>
          <p:cNvPr id="3" name="TextBox 29"/>
          <p:cNvSpPr txBox="1">
            <a:spLocks noChangeArrowheads="1"/>
          </p:cNvSpPr>
          <p:nvPr/>
        </p:nvSpPr>
        <p:spPr bwMode="auto">
          <a:xfrm>
            <a:off x="3389313" y="5859265"/>
            <a:ext cx="1354618" cy="646331"/>
          </a:xfrm>
          <a:prstGeom prst="rect">
            <a:avLst/>
          </a:prstGeom>
          <a:noFill/>
          <a:ln w="9525">
            <a:noFill/>
            <a:miter lim="800000"/>
            <a:headEnd/>
            <a:tailEnd/>
          </a:ln>
        </p:spPr>
        <p:txBody>
          <a:bodyPr wrap="square" anchor="ctr">
            <a:spAutoFit/>
          </a:bodyPr>
          <a:lstStyle/>
          <a:p>
            <a:pPr algn="ctr"/>
            <a:r>
              <a:rPr lang="en-US" i="1" dirty="0">
                <a:ea typeface="MS PGothic" pitchFamily="34" charset="-128"/>
              </a:rPr>
              <a:t>Quantity rises</a:t>
            </a:r>
          </a:p>
        </p:txBody>
      </p:sp>
      <p:sp>
        <p:nvSpPr>
          <p:cNvPr id="4" name="TextBox 29"/>
          <p:cNvSpPr txBox="1">
            <a:spLocks noChangeArrowheads="1"/>
          </p:cNvSpPr>
          <p:nvPr/>
        </p:nvSpPr>
        <p:spPr bwMode="auto">
          <a:xfrm>
            <a:off x="3489991" y="1135747"/>
            <a:ext cx="1476375" cy="646331"/>
          </a:xfrm>
          <a:prstGeom prst="rect">
            <a:avLst/>
          </a:prstGeom>
          <a:noFill/>
          <a:ln w="9525">
            <a:noFill/>
            <a:miter lim="800000"/>
            <a:headEnd/>
            <a:tailEnd/>
          </a:ln>
        </p:spPr>
        <p:txBody>
          <a:bodyPr>
            <a:spAutoFit/>
          </a:bodyPr>
          <a:lstStyle/>
          <a:p>
            <a:pPr algn="ctr"/>
            <a:r>
              <a:rPr lang="en-US" i="1" dirty="0">
                <a:ea typeface="MS PGothic" pitchFamily="34" charset="-128"/>
              </a:rPr>
              <a:t>An increase in demand…</a:t>
            </a:r>
          </a:p>
        </p:txBody>
      </p:sp>
      <p:sp>
        <p:nvSpPr>
          <p:cNvPr id="5" name="TextBox 29"/>
          <p:cNvSpPr txBox="1">
            <a:spLocks noChangeArrowheads="1"/>
          </p:cNvSpPr>
          <p:nvPr/>
        </p:nvSpPr>
        <p:spPr bwMode="auto">
          <a:xfrm>
            <a:off x="5918238" y="1859744"/>
            <a:ext cx="2886397" cy="1499240"/>
          </a:xfrm>
          <a:prstGeom prst="rect">
            <a:avLst/>
          </a:prstGeom>
          <a:noFill/>
          <a:ln w="9525">
            <a:noFill/>
            <a:miter lim="800000"/>
            <a:headEnd/>
            <a:tailEnd/>
          </a:ln>
        </p:spPr>
        <p:txBody>
          <a:bodyPr wrap="square">
            <a:spAutoFit/>
          </a:bodyPr>
          <a:lstStyle/>
          <a:p>
            <a:pPr algn="ctr">
              <a:lnSpc>
                <a:spcPct val="100000"/>
              </a:lnSpc>
            </a:pPr>
            <a:r>
              <a:rPr lang="en-US" i="1" dirty="0">
                <a:ea typeface="MS PGothic" pitchFamily="34" charset="-128"/>
              </a:rPr>
              <a:t>… leads to a movement along the supply curve due to a higher equilibrium price and higher equilibrium </a:t>
            </a:r>
            <a:r>
              <a:rPr lang="en-US" i="1" dirty="0" smtClean="0">
                <a:ea typeface="MS PGothic" pitchFamily="34" charset="-128"/>
              </a:rPr>
              <a:t>quantity.</a:t>
            </a:r>
            <a:endParaRPr lang="en-US" i="1" dirty="0">
              <a:ea typeface="MS PGothic" pitchFamily="34" charset="-12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89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20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20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20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89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920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20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205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205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920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20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20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20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20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206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205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20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9205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92078"/>
                                        </p:tgtEl>
                                        <p:attrNameLst>
                                          <p:attrName>style.visibility</p:attrName>
                                        </p:attrNameLst>
                                      </p:cBhvr>
                                      <p:to>
                                        <p:strVal val="visible"/>
                                      </p:to>
                                    </p:set>
                                  </p:childTnLst>
                                </p:cTn>
                              </p:par>
                              <p:par>
                                <p:cTn id="45" presetID="22" presetClass="entr" presetSubtype="8" fill="hold" grpId="0" nodeType="withEffect">
                                  <p:stCondLst>
                                    <p:cond delay="0"/>
                                  </p:stCondLst>
                                  <p:childTnLst>
                                    <p:set>
                                      <p:cBhvr>
                                        <p:cTn id="46" dur="1" fill="hold">
                                          <p:stCondLst>
                                            <p:cond delay="0"/>
                                          </p:stCondLst>
                                        </p:cTn>
                                        <p:tgtEl>
                                          <p:spTgt spid="592063"/>
                                        </p:tgtEl>
                                        <p:attrNameLst>
                                          <p:attrName>style.visibility</p:attrName>
                                        </p:attrNameLst>
                                      </p:cBhvr>
                                      <p:to>
                                        <p:strVal val="visible"/>
                                      </p:to>
                                    </p:set>
                                    <p:animEffect transition="in" filter="wipe(left)">
                                      <p:cBhvr>
                                        <p:cTn id="47" dur="500"/>
                                        <p:tgtEl>
                                          <p:spTgt spid="59206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59206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9205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205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207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9206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9207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92073"/>
                                        </p:tgtEl>
                                        <p:attrNameLst>
                                          <p:attrName>style.visibility</p:attrName>
                                        </p:attrNameLst>
                                      </p:cBhvr>
                                      <p:to>
                                        <p:strVal val="visible"/>
                                      </p:to>
                                    </p:set>
                                  </p:childTnLst>
                                </p:cTn>
                              </p:par>
                              <p:par>
                                <p:cTn id="67" presetID="22" presetClass="entr" presetSubtype="1" fill="hold" nodeType="withEffect">
                                  <p:stCondLst>
                                    <p:cond delay="0"/>
                                  </p:stCondLst>
                                  <p:childTnLst>
                                    <p:set>
                                      <p:cBhvr>
                                        <p:cTn id="68" dur="1" fill="hold">
                                          <p:stCondLst>
                                            <p:cond delay="0"/>
                                          </p:stCondLst>
                                        </p:cTn>
                                        <p:tgtEl>
                                          <p:spTgt spid="592038"/>
                                        </p:tgtEl>
                                        <p:attrNameLst>
                                          <p:attrName>style.visibility</p:attrName>
                                        </p:attrNameLst>
                                      </p:cBhvr>
                                      <p:to>
                                        <p:strVal val="visible"/>
                                      </p:to>
                                    </p:set>
                                    <p:animEffect transition="in" filter="wipe(up)">
                                      <p:cBhvr>
                                        <p:cTn id="69" dur="500"/>
                                        <p:tgtEl>
                                          <p:spTgt spid="592038"/>
                                        </p:tgtEl>
                                      </p:cBhvr>
                                    </p:animEffect>
                                  </p:childTnLst>
                                </p:cTn>
                              </p:par>
                              <p:par>
                                <p:cTn id="70" presetID="22" presetClass="entr" presetSubtype="8" fill="hold" nodeType="withEffect">
                                  <p:stCondLst>
                                    <p:cond delay="0"/>
                                  </p:stCondLst>
                                  <p:childTnLst>
                                    <p:set>
                                      <p:cBhvr>
                                        <p:cTn id="71" dur="1" fill="hold">
                                          <p:stCondLst>
                                            <p:cond delay="0"/>
                                          </p:stCondLst>
                                        </p:cTn>
                                        <p:tgtEl>
                                          <p:spTgt spid="592037"/>
                                        </p:tgtEl>
                                        <p:attrNameLst>
                                          <p:attrName>style.visibility</p:attrName>
                                        </p:attrNameLst>
                                      </p:cBhvr>
                                      <p:to>
                                        <p:strVal val="visible"/>
                                      </p:to>
                                    </p:set>
                                    <p:animEffect transition="in" filter="wipe(left)">
                                      <p:cBhvr>
                                        <p:cTn id="72" dur="500"/>
                                        <p:tgtEl>
                                          <p:spTgt spid="592037"/>
                                        </p:tgtEl>
                                      </p:cBhvr>
                                    </p:animEffect>
                                  </p:childTnLst>
                                </p:cTn>
                              </p:par>
                              <p:par>
                                <p:cTn id="73" presetID="1" presetClass="entr" presetSubtype="0" fill="hold" grpId="0" nodeType="withEffect">
                                  <p:stCondLst>
                                    <p:cond delay="0"/>
                                  </p:stCondLst>
                                  <p:childTnLst>
                                    <p:set>
                                      <p:cBhvr>
                                        <p:cTn id="74" dur="1" fill="hold">
                                          <p:stCondLst>
                                            <p:cond delay="0"/>
                                          </p:stCondLst>
                                        </p:cTn>
                                        <p:tgtEl>
                                          <p:spTgt spid="59206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92070"/>
                                        </p:tgtEl>
                                        <p:attrNameLst>
                                          <p:attrName>style.visibility</p:attrName>
                                        </p:attrNameLst>
                                      </p:cBhvr>
                                      <p:to>
                                        <p:strVal val="visible"/>
                                      </p:to>
                                    </p:set>
                                  </p:childTnLst>
                                </p:cTn>
                              </p:par>
                              <p:par>
                                <p:cTn id="77" presetID="22" presetClass="entr" presetSubtype="8" fill="hold" grpId="0" nodeType="with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wipe(left)">
                                      <p:cBhvr>
                                        <p:cTn id="79" dur="500"/>
                                        <p:tgtEl>
                                          <p:spTgt spid="5"/>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59206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59205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92055"/>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92075"/>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92074"/>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92047"/>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592046"/>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3"/>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592077"/>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92042"/>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92043"/>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59207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592071"/>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592041"/>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592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2041" grpId="0" animBg="1"/>
      <p:bldP spid="592042" grpId="0"/>
      <p:bldP spid="592043" grpId="0"/>
      <p:bldP spid="592044" grpId="0"/>
      <p:bldP spid="592045" grpId="0"/>
      <p:bldP spid="592046" grpId="0"/>
      <p:bldP spid="592047" grpId="0"/>
      <p:bldP spid="592048" grpId="0"/>
      <p:bldP spid="592049" grpId="0"/>
      <p:bldP spid="592050" grpId="0"/>
      <p:bldP spid="592051" grpId="0"/>
      <p:bldP spid="592052" grpId="0"/>
      <p:bldP spid="592053" grpId="0"/>
      <p:bldP spid="592054" grpId="0"/>
      <p:bldP spid="592055" grpId="0"/>
      <p:bldP spid="592056" grpId="0"/>
      <p:bldP spid="592057" grpId="0"/>
      <p:bldP spid="592058" grpId="0"/>
      <p:bldP spid="592059" grpId="0" animBg="1"/>
      <p:bldP spid="592060" grpId="0" animBg="1"/>
      <p:bldP spid="592061" grpId="0" animBg="1"/>
      <p:bldP spid="592062" grpId="0" animBg="1"/>
      <p:bldP spid="592063" grpId="0" animBg="1"/>
      <p:bldP spid="592064" grpId="0" animBg="1"/>
      <p:bldP spid="592065" grpId="0" animBg="1"/>
      <p:bldP spid="592066" grpId="0" animBg="1"/>
      <p:bldP spid="592067" grpId="0" animBg="1"/>
      <p:bldP spid="592068" grpId="0" animBg="1"/>
      <p:bldP spid="592069" grpId="0" animBg="1"/>
      <p:bldP spid="592070" grpId="0" animBg="1"/>
      <p:bldP spid="592071" grpId="0" animBg="1"/>
      <p:bldP spid="592072" grpId="0" animBg="1"/>
      <p:bldP spid="592073" grpId="0" animBg="1"/>
      <p:bldP spid="592074" grpId="0" animBg="1"/>
      <p:bldP spid="592075" grpId="0" animBg="1"/>
      <p:bldP spid="592076" grpId="0" animBg="1"/>
      <p:bldP spid="592077" grpId="0" animBg="1"/>
      <p:bldP spid="592078" grpId="0" animBg="1"/>
      <p:bldP spid="592079" grpId="0" animBg="1"/>
      <p:bldP spid="548930" grpId="0"/>
      <p:bldP spid="548931" grpId="0"/>
      <p:bldP spid="2" grpId="0"/>
      <p:bldP spid="3" grpId="0"/>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5970" name="Rectangle 2"/>
          <p:cNvSpPr>
            <a:spLocks noGrp="1" noRot="1" noChangeArrowheads="1"/>
          </p:cNvSpPr>
          <p:nvPr>
            <p:ph type="title"/>
          </p:nvPr>
        </p:nvSpPr>
        <p:spPr>
          <a:xfrm>
            <a:off x="899593" y="60325"/>
            <a:ext cx="8250758" cy="555625"/>
          </a:xfrm>
        </p:spPr>
        <p:txBody>
          <a:bodyPr/>
          <a:lstStyle/>
          <a:p>
            <a:r>
              <a:rPr lang="en-US" sz="3200" dirty="0"/>
              <a:t>Equilibrium and Shifts of the Supply Curve</a:t>
            </a:r>
          </a:p>
        </p:txBody>
      </p:sp>
      <p:cxnSp>
        <p:nvCxnSpPr>
          <p:cNvPr id="596066" name="Straight Connector 86"/>
          <p:cNvCxnSpPr>
            <a:cxnSpLocks noChangeShapeType="1"/>
          </p:cNvCxnSpPr>
          <p:nvPr/>
        </p:nvCxnSpPr>
        <p:spPr bwMode="auto">
          <a:xfrm>
            <a:off x="2046288" y="2890838"/>
            <a:ext cx="2101850" cy="12700"/>
          </a:xfrm>
          <a:prstGeom prst="line">
            <a:avLst/>
          </a:prstGeom>
          <a:noFill/>
          <a:ln w="22225">
            <a:solidFill>
              <a:srgbClr val="9C9C9C"/>
            </a:solidFill>
            <a:prstDash val="sysDot"/>
            <a:round/>
            <a:headEnd/>
            <a:tailEnd type="none" w="med" len="lg"/>
          </a:ln>
        </p:spPr>
      </p:cxnSp>
      <p:cxnSp>
        <p:nvCxnSpPr>
          <p:cNvPr id="596067" name="Straight Connector 86"/>
          <p:cNvCxnSpPr>
            <a:cxnSpLocks noChangeShapeType="1"/>
          </p:cNvCxnSpPr>
          <p:nvPr/>
        </p:nvCxnSpPr>
        <p:spPr bwMode="auto">
          <a:xfrm>
            <a:off x="4219575" y="2944813"/>
            <a:ext cx="0" cy="2473325"/>
          </a:xfrm>
          <a:prstGeom prst="line">
            <a:avLst/>
          </a:prstGeom>
          <a:noFill/>
          <a:ln w="22225">
            <a:solidFill>
              <a:srgbClr val="9C9C9C"/>
            </a:solidFill>
            <a:prstDash val="sysDot"/>
            <a:round/>
            <a:headEnd/>
            <a:tailEnd type="none" w="med" len="lg"/>
          </a:ln>
        </p:spPr>
      </p:cxnSp>
      <p:cxnSp>
        <p:nvCxnSpPr>
          <p:cNvPr id="596068" name="Straight Connector 86"/>
          <p:cNvCxnSpPr>
            <a:cxnSpLocks noChangeShapeType="1"/>
          </p:cNvCxnSpPr>
          <p:nvPr/>
        </p:nvCxnSpPr>
        <p:spPr bwMode="auto">
          <a:xfrm>
            <a:off x="2046288" y="3967163"/>
            <a:ext cx="2689225" cy="14287"/>
          </a:xfrm>
          <a:prstGeom prst="line">
            <a:avLst/>
          </a:prstGeom>
          <a:noFill/>
          <a:ln w="22225">
            <a:solidFill>
              <a:srgbClr val="9C9C9C"/>
            </a:solidFill>
            <a:prstDash val="sysDot"/>
            <a:round/>
            <a:headEnd/>
            <a:tailEnd type="none" w="med" len="lg"/>
          </a:ln>
        </p:spPr>
      </p:cxnSp>
      <p:cxnSp>
        <p:nvCxnSpPr>
          <p:cNvPr id="596069" name="Straight Connector 86"/>
          <p:cNvCxnSpPr>
            <a:cxnSpLocks noChangeShapeType="1"/>
          </p:cNvCxnSpPr>
          <p:nvPr/>
        </p:nvCxnSpPr>
        <p:spPr bwMode="auto">
          <a:xfrm>
            <a:off x="4735513" y="4043363"/>
            <a:ext cx="0" cy="1374775"/>
          </a:xfrm>
          <a:prstGeom prst="line">
            <a:avLst/>
          </a:prstGeom>
          <a:noFill/>
          <a:ln w="22225">
            <a:solidFill>
              <a:srgbClr val="9C9C9C"/>
            </a:solidFill>
            <a:prstDash val="sysDot"/>
            <a:round/>
            <a:headEnd/>
            <a:tailEnd type="none" w="med" len="lg"/>
          </a:ln>
        </p:spPr>
      </p:cxnSp>
      <p:sp>
        <p:nvSpPr>
          <p:cNvPr id="596070" name="Freeform 102"/>
          <p:cNvSpPr>
            <a:spLocks/>
          </p:cNvSpPr>
          <p:nvPr/>
        </p:nvSpPr>
        <p:spPr bwMode="auto">
          <a:xfrm>
            <a:off x="3962400" y="6053286"/>
            <a:ext cx="1366838" cy="616074"/>
          </a:xfrm>
          <a:custGeom>
            <a:avLst/>
            <a:gdLst/>
            <a:ahLst/>
            <a:cxnLst>
              <a:cxn ang="0">
                <a:pos x="217" y="49"/>
              </a:cxn>
              <a:cxn ang="0">
                <a:pos x="203" y="63"/>
              </a:cxn>
              <a:cxn ang="0">
                <a:pos x="14" y="63"/>
              </a:cxn>
              <a:cxn ang="0">
                <a:pos x="0" y="49"/>
              </a:cxn>
              <a:cxn ang="0">
                <a:pos x="0" y="14"/>
              </a:cxn>
              <a:cxn ang="0">
                <a:pos x="14" y="0"/>
              </a:cxn>
              <a:cxn ang="0">
                <a:pos x="203" y="0"/>
              </a:cxn>
              <a:cxn ang="0">
                <a:pos x="217" y="14"/>
              </a:cxn>
              <a:cxn ang="0">
                <a:pos x="217" y="49"/>
              </a:cxn>
            </a:cxnLst>
            <a:rect l="0" t="0" r="r" b="b"/>
            <a:pathLst>
              <a:path w="217" h="63">
                <a:moveTo>
                  <a:pt x="217" y="49"/>
                </a:moveTo>
                <a:cubicBezTo>
                  <a:pt x="217" y="57"/>
                  <a:pt x="211" y="63"/>
                  <a:pt x="203" y="63"/>
                </a:cubicBezTo>
                <a:cubicBezTo>
                  <a:pt x="14" y="63"/>
                  <a:pt x="14" y="63"/>
                  <a:pt x="14" y="63"/>
                </a:cubicBezTo>
                <a:cubicBezTo>
                  <a:pt x="6" y="63"/>
                  <a:pt x="0" y="57"/>
                  <a:pt x="0" y="49"/>
                </a:cubicBezTo>
                <a:cubicBezTo>
                  <a:pt x="0" y="14"/>
                  <a:pt x="0" y="14"/>
                  <a:pt x="0" y="14"/>
                </a:cubicBezTo>
                <a:cubicBezTo>
                  <a:pt x="0" y="7"/>
                  <a:pt x="6" y="0"/>
                  <a:pt x="14" y="0"/>
                </a:cubicBezTo>
                <a:cubicBezTo>
                  <a:pt x="203" y="0"/>
                  <a:pt x="203" y="0"/>
                  <a:pt x="203" y="0"/>
                </a:cubicBezTo>
                <a:cubicBezTo>
                  <a:pt x="211" y="0"/>
                  <a:pt x="217" y="7"/>
                  <a:pt x="217" y="14"/>
                </a:cubicBezTo>
                <a:lnTo>
                  <a:pt x="217" y="49"/>
                </a:lnTo>
                <a:close/>
              </a:path>
            </a:pathLst>
          </a:custGeom>
          <a:solidFill>
            <a:srgbClr val="D6E2E0"/>
          </a:solidFill>
          <a:ln w="9525">
            <a:noFill/>
            <a:round/>
            <a:headEnd/>
            <a:tailEnd/>
          </a:ln>
        </p:spPr>
        <p:txBody>
          <a:bodyPr/>
          <a:lstStyle/>
          <a:p>
            <a:endParaRPr lang="en-US" dirty="0"/>
          </a:p>
        </p:txBody>
      </p:sp>
      <p:sp>
        <p:nvSpPr>
          <p:cNvPr id="596071" name="Rectangle 103"/>
          <p:cNvSpPr>
            <a:spLocks noChangeArrowheads="1"/>
          </p:cNvSpPr>
          <p:nvPr/>
        </p:nvSpPr>
        <p:spPr bwMode="auto">
          <a:xfrm>
            <a:off x="1681163" y="27955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596072" name="Rectangle 104"/>
          <p:cNvSpPr>
            <a:spLocks noChangeArrowheads="1"/>
          </p:cNvSpPr>
          <p:nvPr/>
        </p:nvSpPr>
        <p:spPr bwMode="auto">
          <a:xfrm>
            <a:off x="1804988" y="291782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596073" name="Rectangle 105"/>
          <p:cNvSpPr>
            <a:spLocks noChangeArrowheads="1"/>
          </p:cNvSpPr>
          <p:nvPr/>
        </p:nvSpPr>
        <p:spPr bwMode="auto">
          <a:xfrm>
            <a:off x="1681163" y="3833813"/>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596074" name="Rectangle 106"/>
          <p:cNvSpPr>
            <a:spLocks noChangeArrowheads="1"/>
          </p:cNvSpPr>
          <p:nvPr/>
        </p:nvSpPr>
        <p:spPr bwMode="auto">
          <a:xfrm>
            <a:off x="1804988" y="39560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596075" name="Line 107"/>
          <p:cNvSpPr>
            <a:spLocks noChangeShapeType="1"/>
          </p:cNvSpPr>
          <p:nvPr/>
        </p:nvSpPr>
        <p:spPr bwMode="auto">
          <a:xfrm flipH="1">
            <a:off x="4595813" y="2473325"/>
            <a:ext cx="1152525" cy="0"/>
          </a:xfrm>
          <a:prstGeom prst="line">
            <a:avLst/>
          </a:prstGeom>
          <a:noFill/>
          <a:ln w="41275">
            <a:solidFill>
              <a:srgbClr val="000000"/>
            </a:solidFill>
            <a:miter lim="800000"/>
            <a:headEnd/>
            <a:tailEnd/>
          </a:ln>
        </p:spPr>
        <p:txBody>
          <a:bodyPr/>
          <a:lstStyle/>
          <a:p>
            <a:endParaRPr lang="en-US" dirty="0"/>
          </a:p>
        </p:txBody>
      </p:sp>
      <p:sp>
        <p:nvSpPr>
          <p:cNvPr id="596076" name="Freeform 108"/>
          <p:cNvSpPr>
            <a:spLocks/>
          </p:cNvSpPr>
          <p:nvPr/>
        </p:nvSpPr>
        <p:spPr bwMode="auto">
          <a:xfrm>
            <a:off x="4467225" y="2416175"/>
            <a:ext cx="169863" cy="114300"/>
          </a:xfrm>
          <a:custGeom>
            <a:avLst/>
            <a:gdLst/>
            <a:ahLst/>
            <a:cxnLst>
              <a:cxn ang="0">
                <a:pos x="24" y="9"/>
              </a:cxn>
              <a:cxn ang="0">
                <a:pos x="29" y="0"/>
              </a:cxn>
              <a:cxn ang="0">
                <a:pos x="29" y="0"/>
              </a:cxn>
              <a:cxn ang="0">
                <a:pos x="15" y="6"/>
              </a:cxn>
              <a:cxn ang="0">
                <a:pos x="0" y="9"/>
              </a:cxn>
              <a:cxn ang="0">
                <a:pos x="15" y="12"/>
              </a:cxn>
              <a:cxn ang="0">
                <a:pos x="29" y="18"/>
              </a:cxn>
              <a:cxn ang="0">
                <a:pos x="29" y="18"/>
              </a:cxn>
              <a:cxn ang="0">
                <a:pos x="24" y="9"/>
              </a:cxn>
            </a:cxnLst>
            <a:rect l="0" t="0" r="r" b="b"/>
            <a:pathLst>
              <a:path w="29" h="18">
                <a:moveTo>
                  <a:pt x="24" y="9"/>
                </a:moveTo>
                <a:cubicBezTo>
                  <a:pt x="29" y="0"/>
                  <a:pt x="29" y="0"/>
                  <a:pt x="29" y="0"/>
                </a:cubicBezTo>
                <a:cubicBezTo>
                  <a:pt x="29" y="0"/>
                  <a:pt x="29" y="0"/>
                  <a:pt x="29" y="0"/>
                </a:cubicBezTo>
                <a:cubicBezTo>
                  <a:pt x="15" y="6"/>
                  <a:pt x="15" y="6"/>
                  <a:pt x="15" y="6"/>
                </a:cubicBezTo>
                <a:cubicBezTo>
                  <a:pt x="10" y="7"/>
                  <a:pt x="5" y="8"/>
                  <a:pt x="0" y="9"/>
                </a:cubicBezTo>
                <a:cubicBezTo>
                  <a:pt x="5" y="10"/>
                  <a:pt x="10" y="11"/>
                  <a:pt x="15" y="12"/>
                </a:cubicBezTo>
                <a:cubicBezTo>
                  <a:pt x="29" y="18"/>
                  <a:pt x="29" y="18"/>
                  <a:pt x="29" y="18"/>
                </a:cubicBezTo>
                <a:cubicBezTo>
                  <a:pt x="29" y="18"/>
                  <a:pt x="29" y="18"/>
                  <a:pt x="29" y="18"/>
                </a:cubicBezTo>
                <a:lnTo>
                  <a:pt x="24" y="9"/>
                </a:lnTo>
                <a:close/>
              </a:path>
            </a:pathLst>
          </a:custGeom>
          <a:solidFill>
            <a:srgbClr val="000000"/>
          </a:solidFill>
          <a:ln w="9525">
            <a:noFill/>
            <a:round/>
            <a:headEnd/>
            <a:tailEnd/>
          </a:ln>
        </p:spPr>
        <p:txBody>
          <a:bodyPr/>
          <a:lstStyle/>
          <a:p>
            <a:endParaRPr lang="en-US" dirty="0"/>
          </a:p>
        </p:txBody>
      </p:sp>
      <p:sp>
        <p:nvSpPr>
          <p:cNvPr id="596077" name="Rectangle 109"/>
          <p:cNvSpPr>
            <a:spLocks noChangeArrowheads="1"/>
          </p:cNvSpPr>
          <p:nvPr/>
        </p:nvSpPr>
        <p:spPr bwMode="auto">
          <a:xfrm>
            <a:off x="4724400" y="5638800"/>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596078" name="Rectangle 110"/>
          <p:cNvSpPr>
            <a:spLocks noChangeArrowheads="1"/>
          </p:cNvSpPr>
          <p:nvPr/>
        </p:nvSpPr>
        <p:spPr bwMode="auto">
          <a:xfrm>
            <a:off x="4876800" y="579120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596079" name="Rectangle 111"/>
          <p:cNvSpPr>
            <a:spLocks noChangeArrowheads="1"/>
          </p:cNvSpPr>
          <p:nvPr/>
        </p:nvSpPr>
        <p:spPr bwMode="auto">
          <a:xfrm>
            <a:off x="4114800" y="5638800"/>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596080" name="Rectangle 112"/>
          <p:cNvSpPr>
            <a:spLocks noChangeArrowheads="1"/>
          </p:cNvSpPr>
          <p:nvPr/>
        </p:nvSpPr>
        <p:spPr bwMode="auto">
          <a:xfrm>
            <a:off x="4191000" y="579120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596081" name="Line 113"/>
          <p:cNvSpPr>
            <a:spLocks noChangeShapeType="1"/>
          </p:cNvSpPr>
          <p:nvPr/>
        </p:nvSpPr>
        <p:spPr bwMode="auto">
          <a:xfrm flipV="1">
            <a:off x="1792288" y="3209925"/>
            <a:ext cx="0" cy="615950"/>
          </a:xfrm>
          <a:prstGeom prst="line">
            <a:avLst/>
          </a:prstGeom>
          <a:noFill/>
          <a:ln w="15875">
            <a:solidFill>
              <a:srgbClr val="000000"/>
            </a:solidFill>
            <a:miter lim="800000"/>
            <a:headEnd/>
            <a:tailEnd/>
          </a:ln>
        </p:spPr>
        <p:txBody>
          <a:bodyPr/>
          <a:lstStyle/>
          <a:p>
            <a:endParaRPr lang="en-US" dirty="0"/>
          </a:p>
        </p:txBody>
      </p:sp>
      <p:sp>
        <p:nvSpPr>
          <p:cNvPr id="596082" name="Freeform 114"/>
          <p:cNvSpPr>
            <a:spLocks/>
          </p:cNvSpPr>
          <p:nvPr/>
        </p:nvSpPr>
        <p:spPr bwMode="auto">
          <a:xfrm>
            <a:off x="1751013" y="3121025"/>
            <a:ext cx="80962" cy="122238"/>
          </a:xfrm>
          <a:custGeom>
            <a:avLst/>
            <a:gdLst/>
            <a:ahLst/>
            <a:cxnLst>
              <a:cxn ang="0">
                <a:pos x="7" y="16"/>
              </a:cxn>
              <a:cxn ang="0">
                <a:pos x="13" y="19"/>
              </a:cxn>
              <a:cxn ang="0">
                <a:pos x="14" y="19"/>
              </a:cxn>
              <a:cxn ang="0">
                <a:pos x="9" y="10"/>
              </a:cxn>
              <a:cxn ang="0">
                <a:pos x="7" y="0"/>
              </a:cxn>
              <a:cxn ang="0">
                <a:pos x="5" y="10"/>
              </a:cxn>
              <a:cxn ang="0">
                <a:pos x="0" y="19"/>
              </a:cxn>
              <a:cxn ang="0">
                <a:pos x="0" y="19"/>
              </a:cxn>
              <a:cxn ang="0">
                <a:pos x="7" y="16"/>
              </a:cxn>
            </a:cxnLst>
            <a:rect l="0" t="0" r="r" b="b"/>
            <a:pathLst>
              <a:path w="14" h="19">
                <a:moveTo>
                  <a:pt x="7" y="16"/>
                </a:moveTo>
                <a:cubicBezTo>
                  <a:pt x="13" y="19"/>
                  <a:pt x="13" y="19"/>
                  <a:pt x="13" y="19"/>
                </a:cubicBezTo>
                <a:cubicBezTo>
                  <a:pt x="14" y="19"/>
                  <a:pt x="14" y="19"/>
                  <a:pt x="14" y="19"/>
                </a:cubicBezTo>
                <a:cubicBezTo>
                  <a:pt x="9" y="10"/>
                  <a:pt x="9" y="10"/>
                  <a:pt x="9" y="10"/>
                </a:cubicBezTo>
                <a:cubicBezTo>
                  <a:pt x="9" y="6"/>
                  <a:pt x="8" y="3"/>
                  <a:pt x="7" y="0"/>
                </a:cubicBezTo>
                <a:cubicBezTo>
                  <a:pt x="6" y="3"/>
                  <a:pt x="5" y="6"/>
                  <a:pt x="5" y="10"/>
                </a:cubicBezTo>
                <a:cubicBezTo>
                  <a:pt x="0" y="19"/>
                  <a:pt x="0" y="19"/>
                  <a:pt x="0" y="19"/>
                </a:cubicBezTo>
                <a:cubicBezTo>
                  <a:pt x="0" y="19"/>
                  <a:pt x="0" y="19"/>
                  <a:pt x="0" y="19"/>
                </a:cubicBezTo>
                <a:lnTo>
                  <a:pt x="7" y="16"/>
                </a:lnTo>
                <a:close/>
              </a:path>
            </a:pathLst>
          </a:custGeom>
          <a:solidFill>
            <a:srgbClr val="000000"/>
          </a:solidFill>
          <a:ln w="9525">
            <a:noFill/>
            <a:round/>
            <a:headEnd/>
            <a:tailEnd/>
          </a:ln>
        </p:spPr>
        <p:txBody>
          <a:bodyPr/>
          <a:lstStyle/>
          <a:p>
            <a:endParaRPr lang="en-US" dirty="0"/>
          </a:p>
        </p:txBody>
      </p:sp>
      <p:sp>
        <p:nvSpPr>
          <p:cNvPr id="596083" name="Line 115"/>
          <p:cNvSpPr>
            <a:spLocks noChangeShapeType="1"/>
          </p:cNvSpPr>
          <p:nvPr/>
        </p:nvSpPr>
        <p:spPr bwMode="auto">
          <a:xfrm flipH="1">
            <a:off x="4373563" y="5724525"/>
            <a:ext cx="239712" cy="0"/>
          </a:xfrm>
          <a:prstGeom prst="line">
            <a:avLst/>
          </a:prstGeom>
          <a:noFill/>
          <a:ln w="15875">
            <a:solidFill>
              <a:srgbClr val="000000"/>
            </a:solidFill>
            <a:miter lim="800000"/>
            <a:headEnd/>
            <a:tailEnd/>
          </a:ln>
        </p:spPr>
        <p:txBody>
          <a:bodyPr/>
          <a:lstStyle/>
          <a:p>
            <a:endParaRPr lang="en-US" dirty="0"/>
          </a:p>
        </p:txBody>
      </p:sp>
      <p:sp>
        <p:nvSpPr>
          <p:cNvPr id="596084" name="Freeform 116"/>
          <p:cNvSpPr>
            <a:spLocks/>
          </p:cNvSpPr>
          <p:nvPr/>
        </p:nvSpPr>
        <p:spPr bwMode="auto">
          <a:xfrm>
            <a:off x="4325938" y="5681663"/>
            <a:ext cx="130175" cy="80962"/>
          </a:xfrm>
          <a:custGeom>
            <a:avLst/>
            <a:gdLst/>
            <a:ahLst/>
            <a:cxnLst>
              <a:cxn ang="0">
                <a:pos x="18" y="7"/>
              </a:cxn>
              <a:cxn ang="0">
                <a:pos x="22" y="0"/>
              </a:cxn>
              <a:cxn ang="0">
                <a:pos x="22" y="0"/>
              </a:cxn>
              <a:cxn ang="0">
                <a:pos x="11" y="4"/>
              </a:cxn>
              <a:cxn ang="0">
                <a:pos x="0" y="7"/>
              </a:cxn>
              <a:cxn ang="0">
                <a:pos x="11" y="9"/>
              </a:cxn>
              <a:cxn ang="0">
                <a:pos x="22" y="13"/>
              </a:cxn>
              <a:cxn ang="0">
                <a:pos x="22" y="13"/>
              </a:cxn>
              <a:cxn ang="0">
                <a:pos x="18" y="7"/>
              </a:cxn>
            </a:cxnLst>
            <a:rect l="0" t="0" r="r" b="b"/>
            <a:pathLst>
              <a:path w="22" h="13">
                <a:moveTo>
                  <a:pt x="18" y="7"/>
                </a:moveTo>
                <a:cubicBezTo>
                  <a:pt x="22" y="0"/>
                  <a:pt x="22" y="0"/>
                  <a:pt x="22" y="0"/>
                </a:cubicBezTo>
                <a:cubicBezTo>
                  <a:pt x="22" y="0"/>
                  <a:pt x="22" y="0"/>
                  <a:pt x="22" y="0"/>
                </a:cubicBezTo>
                <a:cubicBezTo>
                  <a:pt x="11" y="4"/>
                  <a:pt x="11" y="4"/>
                  <a:pt x="11" y="4"/>
                </a:cubicBezTo>
                <a:cubicBezTo>
                  <a:pt x="8" y="5"/>
                  <a:pt x="4" y="6"/>
                  <a:pt x="0" y="7"/>
                </a:cubicBezTo>
                <a:cubicBezTo>
                  <a:pt x="4" y="8"/>
                  <a:pt x="8" y="8"/>
                  <a:pt x="11" y="9"/>
                </a:cubicBezTo>
                <a:cubicBezTo>
                  <a:pt x="22" y="13"/>
                  <a:pt x="22" y="13"/>
                  <a:pt x="22" y="13"/>
                </a:cubicBezTo>
                <a:cubicBezTo>
                  <a:pt x="22" y="13"/>
                  <a:pt x="22" y="13"/>
                  <a:pt x="22" y="13"/>
                </a:cubicBezTo>
                <a:lnTo>
                  <a:pt x="18" y="7"/>
                </a:lnTo>
                <a:close/>
              </a:path>
            </a:pathLst>
          </a:custGeom>
          <a:solidFill>
            <a:srgbClr val="000000"/>
          </a:solidFill>
          <a:ln w="9525">
            <a:noFill/>
            <a:round/>
            <a:headEnd/>
            <a:tailEnd/>
          </a:ln>
        </p:spPr>
        <p:txBody>
          <a:bodyPr/>
          <a:lstStyle/>
          <a:p>
            <a:endParaRPr lang="en-US" dirty="0"/>
          </a:p>
        </p:txBody>
      </p:sp>
      <p:sp>
        <p:nvSpPr>
          <p:cNvPr id="596085" name="Line 117"/>
          <p:cNvSpPr>
            <a:spLocks noChangeShapeType="1"/>
          </p:cNvSpPr>
          <p:nvPr/>
        </p:nvSpPr>
        <p:spPr bwMode="auto">
          <a:xfrm flipV="1">
            <a:off x="1949450" y="923925"/>
            <a:ext cx="0" cy="4337050"/>
          </a:xfrm>
          <a:prstGeom prst="line">
            <a:avLst/>
          </a:prstGeom>
          <a:noFill/>
          <a:ln w="11113">
            <a:solidFill>
              <a:srgbClr val="000000"/>
            </a:solidFill>
            <a:miter lim="800000"/>
            <a:headEnd/>
            <a:tailEnd/>
          </a:ln>
        </p:spPr>
        <p:txBody>
          <a:bodyPr/>
          <a:lstStyle/>
          <a:p>
            <a:endParaRPr lang="en-US" dirty="0"/>
          </a:p>
        </p:txBody>
      </p:sp>
      <p:sp>
        <p:nvSpPr>
          <p:cNvPr id="596086" name="Freeform 118"/>
          <p:cNvSpPr>
            <a:spLocks/>
          </p:cNvSpPr>
          <p:nvPr/>
        </p:nvSpPr>
        <p:spPr bwMode="auto">
          <a:xfrm>
            <a:off x="1949450" y="5260975"/>
            <a:ext cx="285750" cy="287338"/>
          </a:xfrm>
          <a:custGeom>
            <a:avLst/>
            <a:gdLst/>
            <a:ahLst/>
            <a:cxnLst>
              <a:cxn ang="0">
                <a:pos x="163" y="150"/>
              </a:cxn>
              <a:cxn ang="0">
                <a:pos x="0" y="150"/>
              </a:cxn>
              <a:cxn ang="0">
                <a:pos x="0" y="0"/>
              </a:cxn>
            </a:cxnLst>
            <a:rect l="0" t="0" r="r" b="b"/>
            <a:pathLst>
              <a:path w="163" h="150">
                <a:moveTo>
                  <a:pt x="163" y="150"/>
                </a:moveTo>
                <a:lnTo>
                  <a:pt x="0" y="150"/>
                </a:lnTo>
                <a:lnTo>
                  <a:pt x="0" y="0"/>
                </a:lnTo>
              </a:path>
            </a:pathLst>
          </a:custGeom>
          <a:noFill/>
          <a:ln w="11113" cap="flat">
            <a:solidFill>
              <a:srgbClr val="000000"/>
            </a:solidFill>
            <a:prstDash val="solid"/>
            <a:miter lim="800000"/>
            <a:headEnd/>
            <a:tailEnd/>
          </a:ln>
        </p:spPr>
        <p:txBody>
          <a:bodyPr/>
          <a:lstStyle/>
          <a:p>
            <a:endParaRPr lang="en-US" dirty="0"/>
          </a:p>
        </p:txBody>
      </p:sp>
      <p:sp>
        <p:nvSpPr>
          <p:cNvPr id="596087" name="Line 119"/>
          <p:cNvSpPr>
            <a:spLocks noChangeShapeType="1"/>
          </p:cNvSpPr>
          <p:nvPr/>
        </p:nvSpPr>
        <p:spPr bwMode="auto">
          <a:xfrm flipH="1">
            <a:off x="2235200" y="5548313"/>
            <a:ext cx="5443538" cy="0"/>
          </a:xfrm>
          <a:prstGeom prst="line">
            <a:avLst/>
          </a:prstGeom>
          <a:noFill/>
          <a:ln w="11113">
            <a:solidFill>
              <a:srgbClr val="000000"/>
            </a:solidFill>
            <a:miter lim="800000"/>
            <a:headEnd/>
            <a:tailEnd/>
          </a:ln>
        </p:spPr>
        <p:txBody>
          <a:bodyPr/>
          <a:lstStyle/>
          <a:p>
            <a:endParaRPr lang="en-US" dirty="0"/>
          </a:p>
        </p:txBody>
      </p:sp>
      <p:sp>
        <p:nvSpPr>
          <p:cNvPr id="596088" name="Rectangle 120"/>
          <p:cNvSpPr>
            <a:spLocks noChangeArrowheads="1"/>
          </p:cNvSpPr>
          <p:nvPr/>
        </p:nvSpPr>
        <p:spPr bwMode="auto">
          <a:xfrm>
            <a:off x="5510213" y="4968875"/>
            <a:ext cx="6699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Demand</a:t>
            </a:r>
            <a:endParaRPr lang="en-US" sz="1400" dirty="0"/>
          </a:p>
        </p:txBody>
      </p:sp>
      <p:sp>
        <p:nvSpPr>
          <p:cNvPr id="596089" name="Freeform 121"/>
          <p:cNvSpPr>
            <a:spLocks/>
          </p:cNvSpPr>
          <p:nvPr/>
        </p:nvSpPr>
        <p:spPr bwMode="auto">
          <a:xfrm>
            <a:off x="990600" y="3200399"/>
            <a:ext cx="700088" cy="625475"/>
          </a:xfrm>
          <a:custGeom>
            <a:avLst/>
            <a:gdLst/>
            <a:ahLst/>
            <a:cxnLst>
              <a:cxn ang="0">
                <a:pos x="94" y="81"/>
              </a:cxn>
              <a:cxn ang="0">
                <a:pos x="80" y="95"/>
              </a:cxn>
              <a:cxn ang="0">
                <a:pos x="14" y="95"/>
              </a:cxn>
              <a:cxn ang="0">
                <a:pos x="0" y="81"/>
              </a:cxn>
              <a:cxn ang="0">
                <a:pos x="0" y="14"/>
              </a:cxn>
              <a:cxn ang="0">
                <a:pos x="14" y="0"/>
              </a:cxn>
              <a:cxn ang="0">
                <a:pos x="80" y="0"/>
              </a:cxn>
              <a:cxn ang="0">
                <a:pos x="94" y="14"/>
              </a:cxn>
              <a:cxn ang="0">
                <a:pos x="94" y="81"/>
              </a:cxn>
            </a:cxnLst>
            <a:rect l="0" t="0" r="r" b="b"/>
            <a:pathLst>
              <a:path w="94" h="95">
                <a:moveTo>
                  <a:pt x="94" y="81"/>
                </a:moveTo>
                <a:cubicBezTo>
                  <a:pt x="94" y="89"/>
                  <a:pt x="87" y="95"/>
                  <a:pt x="80" y="95"/>
                </a:cubicBezTo>
                <a:cubicBezTo>
                  <a:pt x="14" y="95"/>
                  <a:pt x="14" y="95"/>
                  <a:pt x="14" y="95"/>
                </a:cubicBezTo>
                <a:cubicBezTo>
                  <a:pt x="7" y="95"/>
                  <a:pt x="0" y="89"/>
                  <a:pt x="0" y="81"/>
                </a:cubicBezTo>
                <a:cubicBezTo>
                  <a:pt x="0" y="14"/>
                  <a:pt x="0" y="14"/>
                  <a:pt x="0" y="14"/>
                </a:cubicBezTo>
                <a:cubicBezTo>
                  <a:pt x="0" y="6"/>
                  <a:pt x="7" y="0"/>
                  <a:pt x="14" y="0"/>
                </a:cubicBezTo>
                <a:cubicBezTo>
                  <a:pt x="80" y="0"/>
                  <a:pt x="80" y="0"/>
                  <a:pt x="80" y="0"/>
                </a:cubicBezTo>
                <a:cubicBezTo>
                  <a:pt x="87" y="0"/>
                  <a:pt x="94" y="6"/>
                  <a:pt x="94" y="14"/>
                </a:cubicBezTo>
                <a:lnTo>
                  <a:pt x="94" y="81"/>
                </a:lnTo>
                <a:close/>
              </a:path>
            </a:pathLst>
          </a:custGeom>
          <a:solidFill>
            <a:srgbClr val="D6E2E0"/>
          </a:solidFill>
          <a:ln w="9525">
            <a:noFill/>
            <a:round/>
            <a:headEnd/>
            <a:tailEnd/>
          </a:ln>
        </p:spPr>
        <p:txBody>
          <a:bodyPr/>
          <a:lstStyle/>
          <a:p>
            <a:endParaRPr lang="en-US" dirty="0"/>
          </a:p>
        </p:txBody>
      </p:sp>
      <p:sp>
        <p:nvSpPr>
          <p:cNvPr id="596090" name="Rectangle 122"/>
          <p:cNvSpPr>
            <a:spLocks noChangeArrowheads="1"/>
          </p:cNvSpPr>
          <p:nvPr/>
        </p:nvSpPr>
        <p:spPr bwMode="auto">
          <a:xfrm>
            <a:off x="4876800" y="3886200"/>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596091" name="Rectangle 123"/>
          <p:cNvSpPr>
            <a:spLocks noChangeArrowheads="1"/>
          </p:cNvSpPr>
          <p:nvPr/>
        </p:nvSpPr>
        <p:spPr bwMode="auto">
          <a:xfrm>
            <a:off x="4994275" y="39655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596092" name="Rectangle 124"/>
          <p:cNvSpPr>
            <a:spLocks noChangeArrowheads="1"/>
          </p:cNvSpPr>
          <p:nvPr/>
        </p:nvSpPr>
        <p:spPr bwMode="auto">
          <a:xfrm>
            <a:off x="5959475" y="16017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96093" name="Rectangle 125"/>
          <p:cNvSpPr>
            <a:spLocks noChangeArrowheads="1"/>
          </p:cNvSpPr>
          <p:nvPr/>
        </p:nvSpPr>
        <p:spPr bwMode="auto">
          <a:xfrm>
            <a:off x="6073775" y="172402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596094" name="Rectangle 126"/>
          <p:cNvSpPr>
            <a:spLocks noChangeArrowheads="1"/>
          </p:cNvSpPr>
          <p:nvPr/>
        </p:nvSpPr>
        <p:spPr bwMode="auto">
          <a:xfrm>
            <a:off x="4538663" y="1571625"/>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596095" name="Rectangle 127"/>
          <p:cNvSpPr>
            <a:spLocks noChangeArrowheads="1"/>
          </p:cNvSpPr>
          <p:nvPr/>
        </p:nvSpPr>
        <p:spPr bwMode="auto">
          <a:xfrm>
            <a:off x="4654550" y="1693863"/>
            <a:ext cx="98425" cy="168275"/>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596096" name="Rectangle 128"/>
          <p:cNvSpPr>
            <a:spLocks noChangeArrowheads="1"/>
          </p:cNvSpPr>
          <p:nvPr/>
        </p:nvSpPr>
        <p:spPr bwMode="auto">
          <a:xfrm>
            <a:off x="4344988" y="2647950"/>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596097" name="Rectangle 129"/>
          <p:cNvSpPr>
            <a:spLocks noChangeArrowheads="1"/>
          </p:cNvSpPr>
          <p:nvPr/>
        </p:nvSpPr>
        <p:spPr bwMode="auto">
          <a:xfrm>
            <a:off x="4499992" y="2708920"/>
            <a:ext cx="152400" cy="215444"/>
          </a:xfrm>
          <a:prstGeom prst="rect">
            <a:avLst/>
          </a:prstGeom>
          <a:noFill/>
          <a:ln w="9525">
            <a:noFill/>
            <a:miter lim="800000"/>
            <a:headEnd/>
            <a:tailEnd/>
          </a:ln>
        </p:spPr>
        <p:txBody>
          <a:bodyPr wrap="square" lIns="0" tIns="0" rIns="0" bIns="0">
            <a:spAutoFit/>
          </a:bodyPr>
          <a:lstStyle/>
          <a:p>
            <a:pPr marL="1588" indent="-1588"/>
            <a:r>
              <a:rPr lang="en-US" sz="1400" dirty="0">
                <a:solidFill>
                  <a:srgbClr val="000000"/>
                </a:solidFill>
                <a:latin typeface="Myriad Roman" charset="0"/>
              </a:rPr>
              <a:t>2</a:t>
            </a:r>
            <a:endParaRPr lang="en-US" sz="1400" dirty="0"/>
          </a:p>
        </p:txBody>
      </p:sp>
      <p:sp>
        <p:nvSpPr>
          <p:cNvPr id="596098" name="Freeform 130"/>
          <p:cNvSpPr>
            <a:spLocks/>
          </p:cNvSpPr>
          <p:nvPr/>
        </p:nvSpPr>
        <p:spPr bwMode="auto">
          <a:xfrm>
            <a:off x="4467225" y="3095625"/>
            <a:ext cx="279400" cy="577850"/>
          </a:xfrm>
          <a:custGeom>
            <a:avLst/>
            <a:gdLst/>
            <a:ahLst/>
            <a:cxnLst>
              <a:cxn ang="0">
                <a:pos x="48" y="91"/>
              </a:cxn>
              <a:cxn ang="0">
                <a:pos x="0" y="0"/>
              </a:cxn>
            </a:cxnLst>
            <a:rect l="0" t="0" r="r" b="b"/>
            <a:pathLst>
              <a:path w="48" h="91">
                <a:moveTo>
                  <a:pt x="48" y="91"/>
                </a:moveTo>
                <a:cubicBezTo>
                  <a:pt x="31" y="63"/>
                  <a:pt x="14" y="33"/>
                  <a:pt x="0" y="0"/>
                </a:cubicBezTo>
              </a:path>
            </a:pathLst>
          </a:custGeom>
          <a:noFill/>
          <a:ln w="41275" cap="flat">
            <a:solidFill>
              <a:srgbClr val="000000"/>
            </a:solidFill>
            <a:prstDash val="solid"/>
            <a:miter lim="800000"/>
            <a:headEnd/>
            <a:tailEnd/>
          </a:ln>
        </p:spPr>
        <p:txBody>
          <a:bodyPr/>
          <a:lstStyle/>
          <a:p>
            <a:endParaRPr lang="en-US" dirty="0"/>
          </a:p>
        </p:txBody>
      </p:sp>
      <p:sp>
        <p:nvSpPr>
          <p:cNvPr id="596099" name="Freeform 131"/>
          <p:cNvSpPr>
            <a:spLocks/>
          </p:cNvSpPr>
          <p:nvPr/>
        </p:nvSpPr>
        <p:spPr bwMode="auto">
          <a:xfrm>
            <a:off x="3948113" y="1785938"/>
            <a:ext cx="1492250" cy="3227387"/>
          </a:xfrm>
          <a:custGeom>
            <a:avLst/>
            <a:gdLst/>
            <a:ahLst/>
            <a:cxnLst>
              <a:cxn ang="0">
                <a:pos x="0" y="0"/>
              </a:cxn>
              <a:cxn ang="0">
                <a:pos x="256" y="508"/>
              </a:cxn>
            </a:cxnLst>
            <a:rect l="0" t="0" r="r" b="b"/>
            <a:pathLst>
              <a:path w="256" h="508">
                <a:moveTo>
                  <a:pt x="0" y="0"/>
                </a:moveTo>
                <a:cubicBezTo>
                  <a:pt x="3" y="134"/>
                  <a:pt x="121" y="354"/>
                  <a:pt x="256" y="508"/>
                </a:cubicBezTo>
              </a:path>
            </a:pathLst>
          </a:custGeom>
          <a:noFill/>
          <a:ln w="41275" cap="flat">
            <a:solidFill>
              <a:srgbClr val="3C5DAA"/>
            </a:solidFill>
            <a:prstDash val="solid"/>
            <a:miter lim="800000"/>
            <a:headEnd/>
            <a:tailEnd/>
          </a:ln>
        </p:spPr>
        <p:txBody>
          <a:bodyPr/>
          <a:lstStyle/>
          <a:p>
            <a:endParaRPr lang="en-US" dirty="0"/>
          </a:p>
        </p:txBody>
      </p:sp>
      <p:sp>
        <p:nvSpPr>
          <p:cNvPr id="596100" name="Freeform 132"/>
          <p:cNvSpPr>
            <a:spLocks/>
          </p:cNvSpPr>
          <p:nvPr/>
        </p:nvSpPr>
        <p:spPr bwMode="auto">
          <a:xfrm>
            <a:off x="2811463" y="1882775"/>
            <a:ext cx="1743075" cy="3005138"/>
          </a:xfrm>
          <a:custGeom>
            <a:avLst/>
            <a:gdLst/>
            <a:ahLst/>
            <a:cxnLst>
              <a:cxn ang="0">
                <a:pos x="299" y="0"/>
              </a:cxn>
              <a:cxn ang="0">
                <a:pos x="0" y="473"/>
              </a:cxn>
            </a:cxnLst>
            <a:rect l="0" t="0" r="r" b="b"/>
            <a:pathLst>
              <a:path w="299" h="473">
                <a:moveTo>
                  <a:pt x="299" y="0"/>
                </a:moveTo>
                <a:cubicBezTo>
                  <a:pt x="280" y="151"/>
                  <a:pt x="130" y="341"/>
                  <a:pt x="0" y="473"/>
                </a:cubicBezTo>
              </a:path>
            </a:pathLst>
          </a:custGeom>
          <a:noFill/>
          <a:ln w="41275" cap="flat">
            <a:solidFill>
              <a:srgbClr val="EE313C"/>
            </a:solidFill>
            <a:prstDash val="solid"/>
            <a:miter lim="800000"/>
            <a:headEnd/>
            <a:tailEnd/>
          </a:ln>
        </p:spPr>
        <p:txBody>
          <a:bodyPr/>
          <a:lstStyle/>
          <a:p>
            <a:endParaRPr lang="en-US" dirty="0"/>
          </a:p>
        </p:txBody>
      </p:sp>
      <p:sp>
        <p:nvSpPr>
          <p:cNvPr id="596101" name="Freeform 133"/>
          <p:cNvSpPr>
            <a:spLocks/>
          </p:cNvSpPr>
          <p:nvPr/>
        </p:nvSpPr>
        <p:spPr bwMode="auto">
          <a:xfrm>
            <a:off x="3500438" y="1925638"/>
            <a:ext cx="2465387" cy="3011487"/>
          </a:xfrm>
          <a:custGeom>
            <a:avLst/>
            <a:gdLst/>
            <a:ahLst/>
            <a:cxnLst>
              <a:cxn ang="0">
                <a:pos x="423" y="0"/>
              </a:cxn>
              <a:cxn ang="0">
                <a:pos x="0" y="474"/>
              </a:cxn>
            </a:cxnLst>
            <a:rect l="0" t="0" r="r" b="b"/>
            <a:pathLst>
              <a:path w="423" h="474">
                <a:moveTo>
                  <a:pt x="423" y="0"/>
                </a:moveTo>
                <a:cubicBezTo>
                  <a:pt x="411" y="81"/>
                  <a:pt x="355" y="259"/>
                  <a:pt x="0" y="474"/>
                </a:cubicBezTo>
              </a:path>
            </a:pathLst>
          </a:custGeom>
          <a:noFill/>
          <a:ln w="41275" cap="flat">
            <a:solidFill>
              <a:srgbClr val="FAC0BF"/>
            </a:solidFill>
            <a:prstDash val="solid"/>
            <a:miter lim="800000"/>
            <a:headEnd/>
            <a:tailEnd/>
          </a:ln>
        </p:spPr>
        <p:txBody>
          <a:bodyPr/>
          <a:lstStyle/>
          <a:p>
            <a:endParaRPr lang="en-US" dirty="0"/>
          </a:p>
        </p:txBody>
      </p:sp>
      <p:sp>
        <p:nvSpPr>
          <p:cNvPr id="596102" name="Oval 134"/>
          <p:cNvSpPr>
            <a:spLocks noChangeArrowheads="1"/>
          </p:cNvSpPr>
          <p:nvPr/>
        </p:nvSpPr>
        <p:spPr bwMode="auto">
          <a:xfrm>
            <a:off x="4694238" y="3921125"/>
            <a:ext cx="117475" cy="127000"/>
          </a:xfrm>
          <a:prstGeom prst="ellipse">
            <a:avLst/>
          </a:prstGeom>
          <a:solidFill>
            <a:srgbClr val="000000"/>
          </a:solidFill>
          <a:ln w="9525">
            <a:noFill/>
            <a:round/>
            <a:headEnd/>
            <a:tailEnd/>
          </a:ln>
        </p:spPr>
        <p:txBody>
          <a:bodyPr/>
          <a:lstStyle/>
          <a:p>
            <a:endParaRPr lang="en-US" dirty="0"/>
          </a:p>
        </p:txBody>
      </p:sp>
      <p:sp>
        <p:nvSpPr>
          <p:cNvPr id="596103" name="Oval 135"/>
          <p:cNvSpPr>
            <a:spLocks noChangeArrowheads="1"/>
          </p:cNvSpPr>
          <p:nvPr/>
        </p:nvSpPr>
        <p:spPr bwMode="auto">
          <a:xfrm>
            <a:off x="4152900" y="2847975"/>
            <a:ext cx="115888" cy="127000"/>
          </a:xfrm>
          <a:prstGeom prst="ellipse">
            <a:avLst/>
          </a:prstGeom>
          <a:solidFill>
            <a:srgbClr val="000000"/>
          </a:solidFill>
          <a:ln w="9525">
            <a:noFill/>
            <a:round/>
            <a:headEnd/>
            <a:tailEnd/>
          </a:ln>
        </p:spPr>
        <p:txBody>
          <a:bodyPr/>
          <a:lstStyle/>
          <a:p>
            <a:endParaRPr lang="en-US" dirty="0"/>
          </a:p>
        </p:txBody>
      </p:sp>
      <p:sp>
        <p:nvSpPr>
          <p:cNvPr id="596104" name="Line 136"/>
          <p:cNvSpPr>
            <a:spLocks noChangeShapeType="1"/>
          </p:cNvSpPr>
          <p:nvPr/>
        </p:nvSpPr>
        <p:spPr bwMode="auto">
          <a:xfrm flipV="1">
            <a:off x="5329238" y="2020888"/>
            <a:ext cx="1071562" cy="452437"/>
          </a:xfrm>
          <a:prstGeom prst="line">
            <a:avLst/>
          </a:prstGeom>
          <a:noFill/>
          <a:ln w="11113">
            <a:solidFill>
              <a:srgbClr val="000000"/>
            </a:solidFill>
            <a:miter lim="800000"/>
            <a:headEnd/>
            <a:tailEnd/>
          </a:ln>
        </p:spPr>
        <p:txBody>
          <a:bodyPr/>
          <a:lstStyle/>
          <a:p>
            <a:endParaRPr lang="en-US" dirty="0"/>
          </a:p>
        </p:txBody>
      </p:sp>
      <p:sp>
        <p:nvSpPr>
          <p:cNvPr id="596105" name="Line 137"/>
          <p:cNvSpPr>
            <a:spLocks noChangeShapeType="1"/>
          </p:cNvSpPr>
          <p:nvPr/>
        </p:nvSpPr>
        <p:spPr bwMode="auto">
          <a:xfrm>
            <a:off x="4624389" y="3425824"/>
            <a:ext cx="1449386" cy="400049"/>
          </a:xfrm>
          <a:prstGeom prst="line">
            <a:avLst/>
          </a:prstGeom>
          <a:noFill/>
          <a:ln w="11113">
            <a:solidFill>
              <a:srgbClr val="000000"/>
            </a:solidFill>
            <a:miter lim="800000"/>
            <a:headEnd/>
            <a:tailEnd/>
          </a:ln>
        </p:spPr>
        <p:txBody>
          <a:bodyPr/>
          <a:lstStyle/>
          <a:p>
            <a:endParaRPr lang="en-US" dirty="0"/>
          </a:p>
        </p:txBody>
      </p:sp>
      <p:sp>
        <p:nvSpPr>
          <p:cNvPr id="596106" name="Freeform 138"/>
          <p:cNvSpPr>
            <a:spLocks/>
          </p:cNvSpPr>
          <p:nvPr/>
        </p:nvSpPr>
        <p:spPr bwMode="auto">
          <a:xfrm>
            <a:off x="6373962" y="1650825"/>
            <a:ext cx="1510406" cy="765349"/>
          </a:xfrm>
          <a:custGeom>
            <a:avLst/>
            <a:gdLst/>
            <a:ahLst/>
            <a:cxnLst>
              <a:cxn ang="0">
                <a:pos x="210" y="81"/>
              </a:cxn>
              <a:cxn ang="0">
                <a:pos x="195" y="95"/>
              </a:cxn>
              <a:cxn ang="0">
                <a:pos x="14" y="95"/>
              </a:cxn>
              <a:cxn ang="0">
                <a:pos x="0" y="81"/>
              </a:cxn>
              <a:cxn ang="0">
                <a:pos x="0" y="14"/>
              </a:cxn>
              <a:cxn ang="0">
                <a:pos x="14" y="0"/>
              </a:cxn>
              <a:cxn ang="0">
                <a:pos x="195" y="0"/>
              </a:cxn>
              <a:cxn ang="0">
                <a:pos x="210" y="14"/>
              </a:cxn>
              <a:cxn ang="0">
                <a:pos x="210" y="81"/>
              </a:cxn>
            </a:cxnLst>
            <a:rect l="0" t="0" r="r" b="b"/>
            <a:pathLst>
              <a:path w="210" h="95">
                <a:moveTo>
                  <a:pt x="210" y="81"/>
                </a:moveTo>
                <a:cubicBezTo>
                  <a:pt x="210" y="89"/>
                  <a:pt x="203" y="95"/>
                  <a:pt x="195" y="95"/>
                </a:cubicBezTo>
                <a:cubicBezTo>
                  <a:pt x="14" y="95"/>
                  <a:pt x="14" y="95"/>
                  <a:pt x="14" y="95"/>
                </a:cubicBezTo>
                <a:cubicBezTo>
                  <a:pt x="6" y="95"/>
                  <a:pt x="0" y="89"/>
                  <a:pt x="0" y="81"/>
                </a:cubicBezTo>
                <a:cubicBezTo>
                  <a:pt x="0" y="14"/>
                  <a:pt x="0" y="14"/>
                  <a:pt x="0" y="14"/>
                </a:cubicBezTo>
                <a:cubicBezTo>
                  <a:pt x="0" y="7"/>
                  <a:pt x="6" y="0"/>
                  <a:pt x="14" y="0"/>
                </a:cubicBezTo>
                <a:cubicBezTo>
                  <a:pt x="195" y="0"/>
                  <a:pt x="195" y="0"/>
                  <a:pt x="195" y="0"/>
                </a:cubicBezTo>
                <a:cubicBezTo>
                  <a:pt x="203" y="0"/>
                  <a:pt x="210" y="7"/>
                  <a:pt x="210" y="14"/>
                </a:cubicBezTo>
                <a:lnTo>
                  <a:pt x="210" y="81"/>
                </a:lnTo>
                <a:close/>
              </a:path>
            </a:pathLst>
          </a:custGeom>
          <a:solidFill>
            <a:srgbClr val="D6E2E0"/>
          </a:solidFill>
          <a:ln w="9525">
            <a:noFill/>
            <a:round/>
            <a:headEnd/>
            <a:tailEnd/>
          </a:ln>
        </p:spPr>
        <p:txBody>
          <a:bodyPr/>
          <a:lstStyle/>
          <a:p>
            <a:endParaRPr lang="en-US" dirty="0"/>
          </a:p>
        </p:txBody>
      </p:sp>
      <p:sp>
        <p:nvSpPr>
          <p:cNvPr id="596107" name="Freeform 139"/>
          <p:cNvSpPr>
            <a:spLocks/>
          </p:cNvSpPr>
          <p:nvPr/>
        </p:nvSpPr>
        <p:spPr bwMode="auto">
          <a:xfrm>
            <a:off x="4425950" y="2986088"/>
            <a:ext cx="111125" cy="198437"/>
          </a:xfrm>
          <a:custGeom>
            <a:avLst/>
            <a:gdLst/>
            <a:ahLst/>
            <a:cxnLst>
              <a:cxn ang="0">
                <a:pos x="9" y="23"/>
              </a:cxn>
              <a:cxn ang="0">
                <a:pos x="3" y="31"/>
              </a:cxn>
              <a:cxn ang="0">
                <a:pos x="3" y="31"/>
              </a:cxn>
              <a:cxn ang="0">
                <a:pos x="3" y="15"/>
              </a:cxn>
              <a:cxn ang="0">
                <a:pos x="0" y="0"/>
              </a:cxn>
              <a:cxn ang="0">
                <a:pos x="9" y="13"/>
              </a:cxn>
              <a:cxn ang="0">
                <a:pos x="19" y="24"/>
              </a:cxn>
              <a:cxn ang="0">
                <a:pos x="19" y="25"/>
              </a:cxn>
              <a:cxn ang="0">
                <a:pos x="9" y="23"/>
              </a:cxn>
            </a:cxnLst>
            <a:rect l="0" t="0" r="r" b="b"/>
            <a:pathLst>
              <a:path w="19" h="31">
                <a:moveTo>
                  <a:pt x="9" y="23"/>
                </a:moveTo>
                <a:cubicBezTo>
                  <a:pt x="3" y="31"/>
                  <a:pt x="3" y="31"/>
                  <a:pt x="3" y="31"/>
                </a:cubicBezTo>
                <a:cubicBezTo>
                  <a:pt x="3" y="31"/>
                  <a:pt x="3" y="31"/>
                  <a:pt x="3" y="31"/>
                </a:cubicBezTo>
                <a:cubicBezTo>
                  <a:pt x="3" y="15"/>
                  <a:pt x="3" y="15"/>
                  <a:pt x="3" y="15"/>
                </a:cubicBezTo>
                <a:cubicBezTo>
                  <a:pt x="2" y="10"/>
                  <a:pt x="1" y="5"/>
                  <a:pt x="0" y="0"/>
                </a:cubicBezTo>
                <a:cubicBezTo>
                  <a:pt x="3" y="5"/>
                  <a:pt x="6" y="9"/>
                  <a:pt x="9" y="13"/>
                </a:cubicBezTo>
                <a:cubicBezTo>
                  <a:pt x="19" y="24"/>
                  <a:pt x="19" y="24"/>
                  <a:pt x="19" y="24"/>
                </a:cubicBezTo>
                <a:cubicBezTo>
                  <a:pt x="19" y="25"/>
                  <a:pt x="19" y="25"/>
                  <a:pt x="19" y="25"/>
                </a:cubicBezTo>
                <a:lnTo>
                  <a:pt x="9" y="23"/>
                </a:lnTo>
                <a:close/>
              </a:path>
            </a:pathLst>
          </a:custGeom>
          <a:solidFill>
            <a:srgbClr val="000000"/>
          </a:solidFill>
          <a:ln w="9525">
            <a:noFill/>
            <a:round/>
            <a:headEnd/>
            <a:tailEnd/>
          </a:ln>
        </p:spPr>
        <p:txBody>
          <a:bodyPr/>
          <a:lstStyle/>
          <a:p>
            <a:endParaRPr lang="en-US" dirty="0"/>
          </a:p>
        </p:txBody>
      </p:sp>
      <p:sp>
        <p:nvSpPr>
          <p:cNvPr id="596108" name="Freeform 140"/>
          <p:cNvSpPr>
            <a:spLocks/>
          </p:cNvSpPr>
          <p:nvPr/>
        </p:nvSpPr>
        <p:spPr bwMode="auto">
          <a:xfrm>
            <a:off x="4508500" y="3197225"/>
            <a:ext cx="120650" cy="190500"/>
          </a:xfrm>
          <a:custGeom>
            <a:avLst/>
            <a:gdLst/>
            <a:ahLst/>
            <a:cxnLst>
              <a:cxn ang="0">
                <a:pos x="11" y="22"/>
              </a:cxn>
              <a:cxn ang="0">
                <a:pos x="5" y="30"/>
              </a:cxn>
              <a:cxn ang="0">
                <a:pos x="5" y="30"/>
              </a:cxn>
              <a:cxn ang="0">
                <a:pos x="4" y="15"/>
              </a:cxn>
              <a:cxn ang="0">
                <a:pos x="0" y="0"/>
              </a:cxn>
              <a:cxn ang="0">
                <a:pos x="10" y="12"/>
              </a:cxn>
              <a:cxn ang="0">
                <a:pos x="21" y="23"/>
              </a:cxn>
              <a:cxn ang="0">
                <a:pos x="21" y="23"/>
              </a:cxn>
              <a:cxn ang="0">
                <a:pos x="11" y="22"/>
              </a:cxn>
            </a:cxnLst>
            <a:rect l="0" t="0" r="r" b="b"/>
            <a:pathLst>
              <a:path w="21" h="30">
                <a:moveTo>
                  <a:pt x="11" y="22"/>
                </a:moveTo>
                <a:cubicBezTo>
                  <a:pt x="5" y="30"/>
                  <a:pt x="5" y="30"/>
                  <a:pt x="5" y="30"/>
                </a:cubicBezTo>
                <a:cubicBezTo>
                  <a:pt x="5" y="30"/>
                  <a:pt x="5" y="30"/>
                  <a:pt x="5" y="30"/>
                </a:cubicBezTo>
                <a:cubicBezTo>
                  <a:pt x="4" y="15"/>
                  <a:pt x="4" y="15"/>
                  <a:pt x="4" y="15"/>
                </a:cubicBezTo>
                <a:cubicBezTo>
                  <a:pt x="3" y="10"/>
                  <a:pt x="2" y="5"/>
                  <a:pt x="0" y="0"/>
                </a:cubicBezTo>
                <a:cubicBezTo>
                  <a:pt x="4" y="4"/>
                  <a:pt x="7" y="8"/>
                  <a:pt x="10" y="12"/>
                </a:cubicBezTo>
                <a:cubicBezTo>
                  <a:pt x="21" y="23"/>
                  <a:pt x="21" y="23"/>
                  <a:pt x="21" y="23"/>
                </a:cubicBezTo>
                <a:cubicBezTo>
                  <a:pt x="21" y="23"/>
                  <a:pt x="21" y="23"/>
                  <a:pt x="21" y="23"/>
                </a:cubicBezTo>
                <a:lnTo>
                  <a:pt x="11" y="22"/>
                </a:lnTo>
                <a:close/>
              </a:path>
            </a:pathLst>
          </a:custGeom>
          <a:solidFill>
            <a:srgbClr val="000000"/>
          </a:solidFill>
          <a:ln w="9525">
            <a:noFill/>
            <a:round/>
            <a:headEnd/>
            <a:tailEnd/>
          </a:ln>
        </p:spPr>
        <p:txBody>
          <a:bodyPr/>
          <a:lstStyle/>
          <a:p>
            <a:endParaRPr lang="en-US" dirty="0"/>
          </a:p>
        </p:txBody>
      </p:sp>
      <p:sp>
        <p:nvSpPr>
          <p:cNvPr id="596109" name="Freeform 141"/>
          <p:cNvSpPr>
            <a:spLocks/>
          </p:cNvSpPr>
          <p:nvPr/>
        </p:nvSpPr>
        <p:spPr bwMode="auto">
          <a:xfrm>
            <a:off x="4600575" y="3400425"/>
            <a:ext cx="128588" cy="184150"/>
          </a:xfrm>
          <a:custGeom>
            <a:avLst/>
            <a:gdLst/>
            <a:ahLst/>
            <a:cxnLst>
              <a:cxn ang="0">
                <a:pos x="12" y="20"/>
              </a:cxn>
              <a:cxn ang="0">
                <a:pos x="7" y="29"/>
              </a:cxn>
              <a:cxn ang="0">
                <a:pos x="7" y="29"/>
              </a:cxn>
              <a:cxn ang="0">
                <a:pos x="5" y="14"/>
              </a:cxn>
              <a:cxn ang="0">
                <a:pos x="0" y="0"/>
              </a:cxn>
              <a:cxn ang="0">
                <a:pos x="10" y="11"/>
              </a:cxn>
              <a:cxn ang="0">
                <a:pos x="22" y="20"/>
              </a:cxn>
              <a:cxn ang="0">
                <a:pos x="22" y="20"/>
              </a:cxn>
              <a:cxn ang="0">
                <a:pos x="12" y="20"/>
              </a:cxn>
            </a:cxnLst>
            <a:rect l="0" t="0" r="r" b="b"/>
            <a:pathLst>
              <a:path w="22" h="29">
                <a:moveTo>
                  <a:pt x="12" y="20"/>
                </a:moveTo>
                <a:cubicBezTo>
                  <a:pt x="7" y="29"/>
                  <a:pt x="7" y="29"/>
                  <a:pt x="7" y="29"/>
                </a:cubicBezTo>
                <a:cubicBezTo>
                  <a:pt x="7" y="29"/>
                  <a:pt x="7" y="29"/>
                  <a:pt x="7" y="29"/>
                </a:cubicBezTo>
                <a:cubicBezTo>
                  <a:pt x="5" y="14"/>
                  <a:pt x="5" y="14"/>
                  <a:pt x="5" y="14"/>
                </a:cubicBezTo>
                <a:cubicBezTo>
                  <a:pt x="3" y="9"/>
                  <a:pt x="1" y="5"/>
                  <a:pt x="0" y="0"/>
                </a:cubicBezTo>
                <a:cubicBezTo>
                  <a:pt x="3" y="3"/>
                  <a:pt x="7" y="7"/>
                  <a:pt x="10" y="11"/>
                </a:cubicBezTo>
                <a:cubicBezTo>
                  <a:pt x="22" y="20"/>
                  <a:pt x="22" y="20"/>
                  <a:pt x="22" y="20"/>
                </a:cubicBezTo>
                <a:cubicBezTo>
                  <a:pt x="22" y="20"/>
                  <a:pt x="22" y="20"/>
                  <a:pt x="22" y="20"/>
                </a:cubicBezTo>
                <a:lnTo>
                  <a:pt x="12" y="20"/>
                </a:lnTo>
                <a:close/>
              </a:path>
            </a:pathLst>
          </a:custGeom>
          <a:solidFill>
            <a:srgbClr val="000000"/>
          </a:solidFill>
          <a:ln w="9525">
            <a:noFill/>
            <a:round/>
            <a:headEnd/>
            <a:tailEnd/>
          </a:ln>
        </p:spPr>
        <p:txBody>
          <a:bodyPr/>
          <a:lstStyle/>
          <a:p>
            <a:endParaRPr lang="en-US" dirty="0"/>
          </a:p>
        </p:txBody>
      </p:sp>
      <p:sp>
        <p:nvSpPr>
          <p:cNvPr id="596110" name="Oval 142"/>
          <p:cNvSpPr>
            <a:spLocks noChangeArrowheads="1"/>
          </p:cNvSpPr>
          <p:nvPr/>
        </p:nvSpPr>
        <p:spPr bwMode="auto">
          <a:xfrm>
            <a:off x="2566988" y="2230438"/>
            <a:ext cx="58737" cy="58737"/>
          </a:xfrm>
          <a:prstGeom prst="ellipse">
            <a:avLst/>
          </a:prstGeom>
          <a:solidFill>
            <a:srgbClr val="FFFFFF"/>
          </a:solidFill>
          <a:ln w="9525">
            <a:noFill/>
            <a:round/>
            <a:headEnd/>
            <a:tailEnd/>
          </a:ln>
        </p:spPr>
        <p:txBody>
          <a:bodyPr/>
          <a:lstStyle/>
          <a:p>
            <a:endParaRPr lang="en-US" dirty="0"/>
          </a:p>
        </p:txBody>
      </p:sp>
      <p:sp>
        <p:nvSpPr>
          <p:cNvPr id="596111" name="Oval 143"/>
          <p:cNvSpPr>
            <a:spLocks noChangeArrowheads="1"/>
          </p:cNvSpPr>
          <p:nvPr/>
        </p:nvSpPr>
        <p:spPr bwMode="auto">
          <a:xfrm>
            <a:off x="4192588" y="3946525"/>
            <a:ext cx="30162" cy="25400"/>
          </a:xfrm>
          <a:prstGeom prst="ellipse">
            <a:avLst/>
          </a:prstGeom>
          <a:solidFill>
            <a:srgbClr val="FFFFFF"/>
          </a:solidFill>
          <a:ln w="9525">
            <a:noFill/>
            <a:round/>
            <a:headEnd/>
            <a:tailEnd/>
          </a:ln>
        </p:spPr>
        <p:txBody>
          <a:bodyPr/>
          <a:lstStyle/>
          <a:p>
            <a:endParaRPr lang="en-US" dirty="0"/>
          </a:p>
        </p:txBody>
      </p:sp>
      <p:sp>
        <p:nvSpPr>
          <p:cNvPr id="548930" name="TextBox 29"/>
          <p:cNvSpPr txBox="1">
            <a:spLocks noChangeArrowheads="1"/>
          </p:cNvSpPr>
          <p:nvPr/>
        </p:nvSpPr>
        <p:spPr bwMode="auto">
          <a:xfrm>
            <a:off x="755576" y="836712"/>
            <a:ext cx="1260475" cy="523220"/>
          </a:xfrm>
          <a:prstGeom prst="rect">
            <a:avLst/>
          </a:prstGeom>
          <a:noFill/>
          <a:ln w="9525">
            <a:noFill/>
            <a:miter lim="800000"/>
            <a:headEnd/>
            <a:tailEnd/>
          </a:ln>
        </p:spPr>
        <p:txBody>
          <a:bodyPr>
            <a:spAutoFit/>
          </a:bodyPr>
          <a:lstStyle/>
          <a:p>
            <a:pPr algn="ctr"/>
            <a:r>
              <a:rPr lang="en-US" sz="1400" b="1" dirty="0">
                <a:ea typeface="MS PGothic" pitchFamily="34" charset="-128"/>
              </a:rPr>
              <a:t>Price of </a:t>
            </a:r>
            <a:r>
              <a:rPr lang="en-US" sz="1400" b="1" dirty="0" smtClean="0">
                <a:ea typeface="MS PGothic" pitchFamily="34" charset="-128"/>
              </a:rPr>
              <a:t>cotton</a:t>
            </a:r>
            <a:endParaRPr lang="en-US" sz="1400" b="1" dirty="0">
              <a:ea typeface="MS PGothic" pitchFamily="34" charset="-128"/>
            </a:endParaRPr>
          </a:p>
        </p:txBody>
      </p:sp>
      <p:sp>
        <p:nvSpPr>
          <p:cNvPr id="548931" name="TextBox 30"/>
          <p:cNvSpPr txBox="1">
            <a:spLocks noChangeArrowheads="1"/>
          </p:cNvSpPr>
          <p:nvPr/>
        </p:nvSpPr>
        <p:spPr bwMode="auto">
          <a:xfrm>
            <a:off x="5576888" y="5692775"/>
            <a:ext cx="2185987" cy="307777"/>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a:t>
            </a:r>
            <a:endParaRPr lang="en-US" sz="1400" b="1" dirty="0">
              <a:ea typeface="MS PGothic" pitchFamily="34" charset="-128"/>
            </a:endParaRPr>
          </a:p>
        </p:txBody>
      </p:sp>
      <p:sp>
        <p:nvSpPr>
          <p:cNvPr id="2" name="TextBox 29"/>
          <p:cNvSpPr txBox="1">
            <a:spLocks noChangeArrowheads="1"/>
          </p:cNvSpPr>
          <p:nvPr/>
        </p:nvSpPr>
        <p:spPr bwMode="auto">
          <a:xfrm>
            <a:off x="935834" y="3176318"/>
            <a:ext cx="755650" cy="646331"/>
          </a:xfrm>
          <a:prstGeom prst="rect">
            <a:avLst/>
          </a:prstGeom>
          <a:noFill/>
          <a:ln w="9525">
            <a:noFill/>
            <a:miter lim="800000"/>
            <a:headEnd/>
            <a:tailEnd/>
          </a:ln>
        </p:spPr>
        <p:txBody>
          <a:bodyPr>
            <a:spAutoFit/>
          </a:bodyPr>
          <a:lstStyle/>
          <a:p>
            <a:pPr algn="ctr"/>
            <a:r>
              <a:rPr lang="en-US" i="1" dirty="0">
                <a:ea typeface="MS PGothic" pitchFamily="34" charset="-128"/>
              </a:rPr>
              <a:t>Price rises</a:t>
            </a:r>
          </a:p>
        </p:txBody>
      </p:sp>
      <p:sp>
        <p:nvSpPr>
          <p:cNvPr id="3" name="TextBox 29"/>
          <p:cNvSpPr txBox="1">
            <a:spLocks noChangeArrowheads="1"/>
          </p:cNvSpPr>
          <p:nvPr/>
        </p:nvSpPr>
        <p:spPr bwMode="auto">
          <a:xfrm>
            <a:off x="3983037" y="6053286"/>
            <a:ext cx="1260475" cy="646331"/>
          </a:xfrm>
          <a:prstGeom prst="rect">
            <a:avLst/>
          </a:prstGeom>
          <a:noFill/>
          <a:ln w="9525">
            <a:noFill/>
            <a:miter lim="800000"/>
            <a:headEnd/>
            <a:tailEnd/>
          </a:ln>
        </p:spPr>
        <p:txBody>
          <a:bodyPr>
            <a:spAutoFit/>
          </a:bodyPr>
          <a:lstStyle/>
          <a:p>
            <a:pPr algn="ctr"/>
            <a:r>
              <a:rPr lang="en-US" i="1" dirty="0">
                <a:ea typeface="MS PGothic" pitchFamily="34" charset="-128"/>
              </a:rPr>
              <a:t>Quantity falls</a:t>
            </a:r>
          </a:p>
        </p:txBody>
      </p:sp>
      <p:sp>
        <p:nvSpPr>
          <p:cNvPr id="4" name="TextBox 29"/>
          <p:cNvSpPr txBox="1">
            <a:spLocks noChangeArrowheads="1"/>
          </p:cNvSpPr>
          <p:nvPr/>
        </p:nvSpPr>
        <p:spPr bwMode="auto">
          <a:xfrm>
            <a:off x="6245238" y="1697722"/>
            <a:ext cx="1767854" cy="646331"/>
          </a:xfrm>
          <a:prstGeom prst="rect">
            <a:avLst/>
          </a:prstGeom>
          <a:noFill/>
          <a:ln w="9525">
            <a:noFill/>
            <a:miter lim="800000"/>
            <a:headEnd/>
            <a:tailEnd/>
          </a:ln>
        </p:spPr>
        <p:txBody>
          <a:bodyPr wrap="square" anchor="ctr">
            <a:spAutoFit/>
          </a:bodyPr>
          <a:lstStyle/>
          <a:p>
            <a:pPr algn="ctr"/>
            <a:r>
              <a:rPr lang="en-US" i="1" dirty="0">
                <a:ea typeface="MS PGothic" pitchFamily="34" charset="-128"/>
              </a:rPr>
              <a:t>A decrease in supply…</a:t>
            </a:r>
          </a:p>
        </p:txBody>
      </p:sp>
      <p:grpSp>
        <p:nvGrpSpPr>
          <p:cNvPr id="6" name="Group 149"/>
          <p:cNvGrpSpPr>
            <a:grpSpLocks noChangeAspect="1"/>
          </p:cNvGrpSpPr>
          <p:nvPr/>
        </p:nvGrpSpPr>
        <p:grpSpPr bwMode="auto">
          <a:xfrm>
            <a:off x="5881131" y="3095625"/>
            <a:ext cx="2984931" cy="1778432"/>
            <a:chOff x="2508" y="1861"/>
            <a:chExt cx="744" cy="603"/>
          </a:xfrm>
        </p:grpSpPr>
        <p:sp>
          <p:nvSpPr>
            <p:cNvPr id="596118" name="AutoShape 150"/>
            <p:cNvSpPr>
              <a:spLocks noChangeAspect="1" noChangeArrowheads="1" noTextEdit="1"/>
            </p:cNvSpPr>
            <p:nvPr/>
          </p:nvSpPr>
          <p:spPr bwMode="auto">
            <a:xfrm>
              <a:off x="2508" y="1861"/>
              <a:ext cx="744" cy="603"/>
            </a:xfrm>
            <a:prstGeom prst="rect">
              <a:avLst/>
            </a:prstGeom>
            <a:noFill/>
            <a:ln w="9525">
              <a:noFill/>
              <a:miter lim="800000"/>
              <a:headEnd/>
              <a:tailEnd/>
            </a:ln>
          </p:spPr>
          <p:txBody>
            <a:bodyPr/>
            <a:lstStyle/>
            <a:p>
              <a:endParaRPr lang="en-US" dirty="0"/>
            </a:p>
          </p:txBody>
        </p:sp>
        <p:sp>
          <p:nvSpPr>
            <p:cNvPr id="596119" name="Freeform 151"/>
            <p:cNvSpPr>
              <a:spLocks/>
            </p:cNvSpPr>
            <p:nvPr/>
          </p:nvSpPr>
          <p:spPr bwMode="auto">
            <a:xfrm>
              <a:off x="2510" y="1861"/>
              <a:ext cx="740" cy="601"/>
            </a:xfrm>
            <a:custGeom>
              <a:avLst/>
              <a:gdLst/>
              <a:ahLst/>
              <a:cxnLst>
                <a:cxn ang="0">
                  <a:pos x="313" y="235"/>
                </a:cxn>
                <a:cxn ang="0">
                  <a:pos x="296" y="254"/>
                </a:cxn>
                <a:cxn ang="0">
                  <a:pos x="18" y="254"/>
                </a:cxn>
                <a:cxn ang="0">
                  <a:pos x="0" y="235"/>
                </a:cxn>
                <a:cxn ang="0">
                  <a:pos x="0" y="19"/>
                </a:cxn>
                <a:cxn ang="0">
                  <a:pos x="18" y="0"/>
                </a:cxn>
                <a:cxn ang="0">
                  <a:pos x="296" y="0"/>
                </a:cxn>
                <a:cxn ang="0">
                  <a:pos x="313" y="19"/>
                </a:cxn>
                <a:cxn ang="0">
                  <a:pos x="313" y="235"/>
                </a:cxn>
              </a:cxnLst>
              <a:rect l="0" t="0" r="r" b="b"/>
              <a:pathLst>
                <a:path w="313" h="254">
                  <a:moveTo>
                    <a:pt x="313" y="235"/>
                  </a:moveTo>
                  <a:cubicBezTo>
                    <a:pt x="313" y="245"/>
                    <a:pt x="306" y="254"/>
                    <a:pt x="296" y="254"/>
                  </a:cubicBezTo>
                  <a:cubicBezTo>
                    <a:pt x="18" y="254"/>
                    <a:pt x="18" y="254"/>
                    <a:pt x="18" y="254"/>
                  </a:cubicBezTo>
                  <a:cubicBezTo>
                    <a:pt x="8" y="254"/>
                    <a:pt x="0" y="245"/>
                    <a:pt x="0" y="235"/>
                  </a:cubicBezTo>
                  <a:cubicBezTo>
                    <a:pt x="0" y="19"/>
                    <a:pt x="0" y="19"/>
                    <a:pt x="0" y="19"/>
                  </a:cubicBezTo>
                  <a:cubicBezTo>
                    <a:pt x="0" y="8"/>
                    <a:pt x="8" y="0"/>
                    <a:pt x="18" y="0"/>
                  </a:cubicBezTo>
                  <a:cubicBezTo>
                    <a:pt x="296" y="0"/>
                    <a:pt x="296" y="0"/>
                    <a:pt x="296" y="0"/>
                  </a:cubicBezTo>
                  <a:cubicBezTo>
                    <a:pt x="306" y="0"/>
                    <a:pt x="313" y="8"/>
                    <a:pt x="313" y="19"/>
                  </a:cubicBezTo>
                  <a:lnTo>
                    <a:pt x="313" y="235"/>
                  </a:lnTo>
                  <a:close/>
                </a:path>
              </a:pathLst>
            </a:custGeom>
            <a:solidFill>
              <a:srgbClr val="D6E2E0"/>
            </a:solidFill>
            <a:ln w="9525">
              <a:noFill/>
              <a:round/>
              <a:headEnd/>
              <a:tailEnd/>
            </a:ln>
          </p:spPr>
          <p:txBody>
            <a:bodyPr/>
            <a:lstStyle/>
            <a:p>
              <a:endParaRPr lang="en-US" dirty="0"/>
            </a:p>
          </p:txBody>
        </p:sp>
      </p:grpSp>
      <p:sp>
        <p:nvSpPr>
          <p:cNvPr id="5" name="TextBox 29"/>
          <p:cNvSpPr txBox="1">
            <a:spLocks noChangeArrowheads="1"/>
          </p:cNvSpPr>
          <p:nvPr/>
        </p:nvSpPr>
        <p:spPr bwMode="auto">
          <a:xfrm>
            <a:off x="6073775" y="3228499"/>
            <a:ext cx="2792288" cy="1477328"/>
          </a:xfrm>
          <a:prstGeom prst="rect">
            <a:avLst/>
          </a:prstGeom>
          <a:noFill/>
          <a:ln w="9525">
            <a:noFill/>
            <a:miter lim="800000"/>
            <a:headEnd/>
            <a:tailEnd/>
          </a:ln>
        </p:spPr>
        <p:txBody>
          <a:bodyPr wrap="square">
            <a:spAutoFit/>
          </a:bodyPr>
          <a:lstStyle/>
          <a:p>
            <a:pPr algn="ctr">
              <a:lnSpc>
                <a:spcPct val="100000"/>
              </a:lnSpc>
            </a:pPr>
            <a:r>
              <a:rPr lang="en-US" i="1" dirty="0">
                <a:ea typeface="MS PGothic" pitchFamily="34" charset="-128"/>
              </a:rPr>
              <a:t>… leads to a movement along the demand curve due to a higher equilibrium price and lower equilibrium </a:t>
            </a:r>
            <a:r>
              <a:rPr lang="en-US" i="1" dirty="0" smtClean="0">
                <a:ea typeface="MS PGothic" pitchFamily="34" charset="-128"/>
              </a:rPr>
              <a:t>quantity.</a:t>
            </a:r>
            <a:endParaRPr lang="en-US" i="1" dirty="0">
              <a:ea typeface="MS PGothic" pitchFamily="34" charset="-12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489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608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60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60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60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607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607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489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9606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960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609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609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609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608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608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610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610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609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609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96106"/>
                                        </p:tgtEl>
                                        <p:attrNameLst>
                                          <p:attrName>style.visibility</p:attrName>
                                        </p:attrNameLst>
                                      </p:cBhvr>
                                      <p:to>
                                        <p:strVal val="visible"/>
                                      </p:to>
                                    </p:set>
                                  </p:childTnLst>
                                </p:cTn>
                              </p:par>
                              <p:par>
                                <p:cTn id="47" presetID="22" presetClass="entr" presetSubtype="8"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59610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596075"/>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59607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9609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96095"/>
                                        </p:tgtEl>
                                        <p:attrNameLst>
                                          <p:attrName>style.visibility</p:attrName>
                                        </p:attrNameLst>
                                      </p:cBhvr>
                                      <p:to>
                                        <p:strVal val="visible"/>
                                      </p:to>
                                    </p:set>
                                  </p:childTnLst>
                                </p:cTn>
                              </p:par>
                            </p:childTnLst>
                          </p:cTn>
                        </p:par>
                        <p:par>
                          <p:cTn id="60" fill="hold">
                            <p:stCondLst>
                              <p:cond delay="500"/>
                            </p:stCondLst>
                            <p:childTnLst>
                              <p:par>
                                <p:cTn id="61" presetID="22" presetClass="entr" presetSubtype="2" fill="hold" grpId="0" nodeType="afterEffect">
                                  <p:stCondLst>
                                    <p:cond delay="0"/>
                                  </p:stCondLst>
                                  <p:childTnLst>
                                    <p:set>
                                      <p:cBhvr>
                                        <p:cTn id="62" dur="1" fill="hold">
                                          <p:stCondLst>
                                            <p:cond delay="0"/>
                                          </p:stCondLst>
                                        </p:cTn>
                                        <p:tgtEl>
                                          <p:spTgt spid="596100"/>
                                        </p:tgtEl>
                                        <p:attrNameLst>
                                          <p:attrName>style.visibility</p:attrName>
                                        </p:attrNameLst>
                                      </p:cBhvr>
                                      <p:to>
                                        <p:strVal val="visible"/>
                                      </p:to>
                                    </p:set>
                                    <p:animEffect transition="in" filter="wipe(right)">
                                      <p:cBhvr>
                                        <p:cTn id="63" dur="500"/>
                                        <p:tgtEl>
                                          <p:spTgt spid="596100"/>
                                        </p:tgtEl>
                                      </p:cBhvr>
                                    </p:animEffect>
                                  </p:childTnLst>
                                </p:cTn>
                              </p:par>
                              <p:par>
                                <p:cTn id="64" presetID="22" presetClass="entr" presetSubtype="4" fill="hold" nodeType="withEffect">
                                  <p:stCondLst>
                                    <p:cond delay="0"/>
                                  </p:stCondLst>
                                  <p:childTnLst>
                                    <p:set>
                                      <p:cBhvr>
                                        <p:cTn id="65" dur="1" fill="hold">
                                          <p:stCondLst>
                                            <p:cond delay="0"/>
                                          </p:stCondLst>
                                        </p:cTn>
                                        <p:tgtEl>
                                          <p:spTgt spid="596067"/>
                                        </p:tgtEl>
                                        <p:attrNameLst>
                                          <p:attrName>style.visibility</p:attrName>
                                        </p:attrNameLst>
                                      </p:cBhvr>
                                      <p:to>
                                        <p:strVal val="visible"/>
                                      </p:to>
                                    </p:set>
                                    <p:animEffect transition="in" filter="wipe(down)">
                                      <p:cBhvr>
                                        <p:cTn id="66" dur="500"/>
                                        <p:tgtEl>
                                          <p:spTgt spid="596067"/>
                                        </p:tgtEl>
                                      </p:cBhvr>
                                    </p:animEffect>
                                  </p:childTnLst>
                                </p:cTn>
                              </p:par>
                              <p:par>
                                <p:cTn id="67" presetID="22" presetClass="entr" presetSubtype="8" fill="hold" nodeType="withEffect">
                                  <p:stCondLst>
                                    <p:cond delay="0"/>
                                  </p:stCondLst>
                                  <p:childTnLst>
                                    <p:set>
                                      <p:cBhvr>
                                        <p:cTn id="68" dur="1" fill="hold">
                                          <p:stCondLst>
                                            <p:cond delay="0"/>
                                          </p:stCondLst>
                                        </p:cTn>
                                        <p:tgtEl>
                                          <p:spTgt spid="596066"/>
                                        </p:tgtEl>
                                        <p:attrNameLst>
                                          <p:attrName>style.visibility</p:attrName>
                                        </p:attrNameLst>
                                      </p:cBhvr>
                                      <p:to>
                                        <p:strVal val="visible"/>
                                      </p:to>
                                    </p:set>
                                    <p:animEffect transition="in" filter="wipe(left)">
                                      <p:cBhvr>
                                        <p:cTn id="69" dur="500"/>
                                        <p:tgtEl>
                                          <p:spTgt spid="596066"/>
                                        </p:tgtEl>
                                      </p:cBhvr>
                                    </p:animEffect>
                                  </p:childTnLst>
                                </p:cTn>
                              </p:par>
                              <p:par>
                                <p:cTn id="70" presetID="1" presetClass="entr" presetSubtype="0" fill="hold" grpId="0" nodeType="withEffect">
                                  <p:stCondLst>
                                    <p:cond delay="0"/>
                                  </p:stCondLst>
                                  <p:childTnLst>
                                    <p:set>
                                      <p:cBhvr>
                                        <p:cTn id="71" dur="1" fill="hold">
                                          <p:stCondLst>
                                            <p:cond delay="0"/>
                                          </p:stCondLst>
                                        </p:cTn>
                                        <p:tgtEl>
                                          <p:spTgt spid="596097"/>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96080"/>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9607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59607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3"/>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596089"/>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2"/>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960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96081"/>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96071"/>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6"/>
                                        </p:tgtEl>
                                        <p:attrNameLst>
                                          <p:attrName>style.visibility</p:attrName>
                                        </p:attrNameLst>
                                      </p:cBhvr>
                                      <p:to>
                                        <p:strVal val="visible"/>
                                      </p:to>
                                    </p:set>
                                  </p:childTnLst>
                                </p:cTn>
                              </p:par>
                              <p:par>
                                <p:cTn id="94" presetID="22" presetClass="entr" presetSubtype="8" fill="hold" grpId="0" nodeType="with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left)">
                                      <p:cBhvr>
                                        <p:cTn id="96" dur="500"/>
                                        <p:tgtEl>
                                          <p:spTgt spid="5"/>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59610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9610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9610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9610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96098"/>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96072"/>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596077"/>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9608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9608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9609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96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070" grpId="0" animBg="1"/>
      <p:bldP spid="596071" grpId="0"/>
      <p:bldP spid="596072" grpId="0"/>
      <p:bldP spid="596073" grpId="0"/>
      <p:bldP spid="596074" grpId="0"/>
      <p:bldP spid="596075" grpId="0" animBg="1"/>
      <p:bldP spid="596076" grpId="0" animBg="1"/>
      <p:bldP spid="596077" grpId="0"/>
      <p:bldP spid="596077" grpId="1"/>
      <p:bldP spid="596078" grpId="0"/>
      <p:bldP spid="596079" grpId="0"/>
      <p:bldP spid="596080" grpId="0"/>
      <p:bldP spid="596081" grpId="0" animBg="1"/>
      <p:bldP spid="596082" grpId="0" animBg="1"/>
      <p:bldP spid="596083" grpId="0" animBg="1"/>
      <p:bldP spid="596084" grpId="0" animBg="1"/>
      <p:bldP spid="596085" grpId="0" animBg="1"/>
      <p:bldP spid="596086" grpId="0" animBg="1"/>
      <p:bldP spid="596087" grpId="0" animBg="1"/>
      <p:bldP spid="596088" grpId="0"/>
      <p:bldP spid="596089" grpId="0" animBg="1"/>
      <p:bldP spid="596090" grpId="0"/>
      <p:bldP spid="596091" grpId="0"/>
      <p:bldP spid="596092" grpId="0"/>
      <p:bldP spid="596093" grpId="0"/>
      <p:bldP spid="596094" grpId="0"/>
      <p:bldP spid="596095" grpId="0"/>
      <p:bldP spid="596096" grpId="0"/>
      <p:bldP spid="596097" grpId="0"/>
      <p:bldP spid="596098" grpId="0" animBg="1"/>
      <p:bldP spid="596099" grpId="0" animBg="1"/>
      <p:bldP spid="596100" grpId="0" animBg="1"/>
      <p:bldP spid="596101" grpId="0" animBg="1"/>
      <p:bldP spid="596102" grpId="0" animBg="1"/>
      <p:bldP spid="596103" grpId="0" animBg="1"/>
      <p:bldP spid="596104" grpId="0" animBg="1"/>
      <p:bldP spid="596105" grpId="0" animBg="1"/>
      <p:bldP spid="596106" grpId="0" animBg="1"/>
      <p:bldP spid="596107" grpId="0" animBg="1"/>
      <p:bldP spid="596108" grpId="0" animBg="1"/>
      <p:bldP spid="596109" grpId="0" animBg="1"/>
      <p:bldP spid="548930" grpId="0"/>
      <p:bldP spid="548931" grpId="0"/>
      <p:bldP spid="2" grpId="0"/>
      <p:bldP spid="3" grpId="0"/>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8018" name="Rectangle 2"/>
          <p:cNvSpPr>
            <a:spLocks noGrp="1" noRot="1" noChangeArrowheads="1"/>
          </p:cNvSpPr>
          <p:nvPr>
            <p:ph type="title"/>
          </p:nvPr>
        </p:nvSpPr>
        <p:spPr>
          <a:xfrm>
            <a:off x="899593" y="60325"/>
            <a:ext cx="8250758" cy="555625"/>
          </a:xfrm>
        </p:spPr>
        <p:txBody>
          <a:bodyPr/>
          <a:lstStyle/>
          <a:p>
            <a:r>
              <a:rPr lang="en-US" dirty="0"/>
              <a:t>Technology Shifts of the Supply Curve</a:t>
            </a:r>
          </a:p>
        </p:txBody>
      </p:sp>
      <p:grpSp>
        <p:nvGrpSpPr>
          <p:cNvPr id="2" name="Group 3"/>
          <p:cNvGrpSpPr>
            <a:grpSpLocks/>
          </p:cNvGrpSpPr>
          <p:nvPr/>
        </p:nvGrpSpPr>
        <p:grpSpPr bwMode="auto">
          <a:xfrm>
            <a:off x="1960563" y="1509713"/>
            <a:ext cx="3906837" cy="3733800"/>
            <a:chOff x="611" y="951"/>
            <a:chExt cx="3138" cy="2352"/>
          </a:xfrm>
        </p:grpSpPr>
        <p:sp>
          <p:nvSpPr>
            <p:cNvPr id="598020" name="Line 4"/>
            <p:cNvSpPr>
              <a:spLocks noChangeShapeType="1"/>
            </p:cNvSpPr>
            <p:nvPr/>
          </p:nvSpPr>
          <p:spPr bwMode="auto">
            <a:xfrm>
              <a:off x="611" y="951"/>
              <a:ext cx="0" cy="2352"/>
            </a:xfrm>
            <a:prstGeom prst="line">
              <a:avLst/>
            </a:prstGeom>
            <a:noFill/>
            <a:ln w="9525">
              <a:solidFill>
                <a:schemeClr val="tx1"/>
              </a:solidFill>
              <a:round/>
              <a:headEnd/>
              <a:tailEnd/>
            </a:ln>
            <a:effectLst/>
          </p:spPr>
          <p:txBody>
            <a:bodyPr/>
            <a:lstStyle/>
            <a:p>
              <a:endParaRPr lang="en-US" dirty="0"/>
            </a:p>
          </p:txBody>
        </p:sp>
        <p:sp>
          <p:nvSpPr>
            <p:cNvPr id="598021" name="Line 5"/>
            <p:cNvSpPr>
              <a:spLocks noChangeShapeType="1"/>
            </p:cNvSpPr>
            <p:nvPr/>
          </p:nvSpPr>
          <p:spPr bwMode="auto">
            <a:xfrm>
              <a:off x="611" y="3303"/>
              <a:ext cx="3138" cy="0"/>
            </a:xfrm>
            <a:prstGeom prst="line">
              <a:avLst/>
            </a:prstGeom>
            <a:noFill/>
            <a:ln w="9525">
              <a:solidFill>
                <a:schemeClr val="tx1"/>
              </a:solidFill>
              <a:round/>
              <a:headEnd/>
              <a:tailEnd/>
            </a:ln>
            <a:effectLst/>
          </p:spPr>
          <p:txBody>
            <a:bodyPr/>
            <a:lstStyle/>
            <a:p>
              <a:endParaRPr lang="en-US" dirty="0"/>
            </a:p>
          </p:txBody>
        </p:sp>
      </p:grpSp>
      <p:sp>
        <p:nvSpPr>
          <p:cNvPr id="598022" name="Text Box 6"/>
          <p:cNvSpPr txBox="1">
            <a:spLocks noChangeArrowheads="1"/>
          </p:cNvSpPr>
          <p:nvPr/>
        </p:nvSpPr>
        <p:spPr bwMode="auto">
          <a:xfrm>
            <a:off x="762000" y="1066800"/>
            <a:ext cx="1143000" cy="473075"/>
          </a:xfrm>
          <a:prstGeom prst="rect">
            <a:avLst/>
          </a:prstGeom>
          <a:noFill/>
          <a:ln w="9525">
            <a:noFill/>
            <a:miter lim="800000"/>
            <a:headEnd/>
            <a:tailEnd/>
          </a:ln>
          <a:effectLst/>
        </p:spPr>
        <p:txBody>
          <a:bodyPr>
            <a:spAutoFit/>
          </a:bodyPr>
          <a:lstStyle/>
          <a:p>
            <a:pPr algn="ctr">
              <a:lnSpc>
                <a:spcPct val="100000"/>
              </a:lnSpc>
              <a:buClrTx/>
              <a:buSzTx/>
              <a:buFontTx/>
              <a:buNone/>
            </a:pPr>
            <a:r>
              <a:rPr lang="en-US" sz="2500" b="1" i="1" dirty="0"/>
              <a:t>Price</a:t>
            </a:r>
          </a:p>
        </p:txBody>
      </p:sp>
      <p:sp>
        <p:nvSpPr>
          <p:cNvPr id="598023" name="Text Box 7"/>
          <p:cNvSpPr txBox="1">
            <a:spLocks noChangeArrowheads="1"/>
          </p:cNvSpPr>
          <p:nvPr/>
        </p:nvSpPr>
        <p:spPr bwMode="auto">
          <a:xfrm>
            <a:off x="5129213" y="5226050"/>
            <a:ext cx="1728787" cy="473075"/>
          </a:xfrm>
          <a:prstGeom prst="rect">
            <a:avLst/>
          </a:prstGeom>
          <a:noFill/>
          <a:ln w="9525">
            <a:noFill/>
            <a:miter lim="800000"/>
            <a:headEnd/>
            <a:tailEnd/>
          </a:ln>
          <a:effectLst/>
        </p:spPr>
        <p:txBody>
          <a:bodyPr>
            <a:spAutoFit/>
          </a:bodyPr>
          <a:lstStyle/>
          <a:p>
            <a:pPr algn="ctr">
              <a:lnSpc>
                <a:spcPct val="100000"/>
              </a:lnSpc>
              <a:buClrTx/>
              <a:buSzTx/>
              <a:buFontTx/>
              <a:buNone/>
            </a:pPr>
            <a:r>
              <a:rPr lang="en-US" sz="2500" b="1" i="1" dirty="0"/>
              <a:t>Quantity</a:t>
            </a:r>
          </a:p>
        </p:txBody>
      </p:sp>
      <p:sp>
        <p:nvSpPr>
          <p:cNvPr id="598024" name="Line 8"/>
          <p:cNvSpPr>
            <a:spLocks noChangeShapeType="1"/>
          </p:cNvSpPr>
          <p:nvPr/>
        </p:nvSpPr>
        <p:spPr bwMode="auto">
          <a:xfrm flipH="1">
            <a:off x="2362200" y="1219200"/>
            <a:ext cx="1981200" cy="2971800"/>
          </a:xfrm>
          <a:prstGeom prst="line">
            <a:avLst/>
          </a:prstGeom>
          <a:noFill/>
          <a:ln w="38100">
            <a:solidFill>
              <a:srgbClr val="FF7C80"/>
            </a:solidFill>
            <a:round/>
            <a:headEnd/>
            <a:tailEnd/>
          </a:ln>
          <a:effectLst/>
        </p:spPr>
        <p:txBody>
          <a:bodyPr/>
          <a:lstStyle/>
          <a:p>
            <a:endParaRPr lang="en-US" dirty="0"/>
          </a:p>
        </p:txBody>
      </p:sp>
      <p:sp>
        <p:nvSpPr>
          <p:cNvPr id="598025" name="Text Box 9"/>
          <p:cNvSpPr txBox="1">
            <a:spLocks noChangeArrowheads="1"/>
          </p:cNvSpPr>
          <p:nvPr/>
        </p:nvSpPr>
        <p:spPr bwMode="auto">
          <a:xfrm flipH="1">
            <a:off x="4114800" y="762000"/>
            <a:ext cx="533400" cy="473075"/>
          </a:xfrm>
          <a:prstGeom prst="rect">
            <a:avLst/>
          </a:prstGeom>
          <a:noFill/>
          <a:ln w="38100">
            <a:noFill/>
            <a:miter lim="800000"/>
            <a:headEnd/>
            <a:tailEnd/>
          </a:ln>
          <a:effectLst/>
        </p:spPr>
        <p:txBody>
          <a:bodyPr>
            <a:spAutoFit/>
          </a:bodyPr>
          <a:lstStyle/>
          <a:p>
            <a:pPr>
              <a:lnSpc>
                <a:spcPct val="100000"/>
              </a:lnSpc>
              <a:buClrTx/>
              <a:buSzTx/>
              <a:buFontTx/>
              <a:buNone/>
            </a:pPr>
            <a:r>
              <a:rPr lang="en-US" sz="2500" b="1" i="1" dirty="0"/>
              <a:t>S</a:t>
            </a:r>
            <a:r>
              <a:rPr lang="en-US" sz="2500" b="1" i="1" baseline="-25000" dirty="0"/>
              <a:t>1</a:t>
            </a:r>
            <a:endParaRPr lang="en-US" sz="2500" baseline="-25000" dirty="0"/>
          </a:p>
        </p:txBody>
      </p:sp>
      <p:sp>
        <p:nvSpPr>
          <p:cNvPr id="598026" name="Line 10"/>
          <p:cNvSpPr>
            <a:spLocks noChangeShapeType="1"/>
          </p:cNvSpPr>
          <p:nvPr/>
        </p:nvSpPr>
        <p:spPr bwMode="auto">
          <a:xfrm>
            <a:off x="2133600" y="2057400"/>
            <a:ext cx="2435225" cy="2957513"/>
          </a:xfrm>
          <a:prstGeom prst="line">
            <a:avLst/>
          </a:prstGeom>
          <a:noFill/>
          <a:ln w="38100">
            <a:solidFill>
              <a:srgbClr val="3366FF"/>
            </a:solidFill>
            <a:round/>
            <a:headEnd/>
            <a:tailEnd/>
          </a:ln>
          <a:effectLst/>
        </p:spPr>
        <p:txBody>
          <a:bodyPr/>
          <a:lstStyle/>
          <a:p>
            <a:endParaRPr lang="en-US" dirty="0"/>
          </a:p>
        </p:txBody>
      </p:sp>
      <p:sp>
        <p:nvSpPr>
          <p:cNvPr id="598027" name="Text Box 11"/>
          <p:cNvSpPr txBox="1">
            <a:spLocks noChangeArrowheads="1"/>
          </p:cNvSpPr>
          <p:nvPr/>
        </p:nvSpPr>
        <p:spPr bwMode="auto">
          <a:xfrm>
            <a:off x="4495800" y="4648200"/>
            <a:ext cx="2692400" cy="457200"/>
          </a:xfrm>
          <a:prstGeom prst="rect">
            <a:avLst/>
          </a:prstGeom>
          <a:noFill/>
          <a:ln w="38100">
            <a:noFill/>
            <a:miter lim="800000"/>
            <a:headEnd/>
            <a:tailEnd/>
          </a:ln>
          <a:effectLst/>
        </p:spPr>
        <p:txBody>
          <a:bodyPr>
            <a:spAutoFit/>
          </a:bodyPr>
          <a:lstStyle/>
          <a:p>
            <a:pPr>
              <a:lnSpc>
                <a:spcPct val="100000"/>
              </a:lnSpc>
              <a:buClrTx/>
              <a:buSzTx/>
              <a:buFontTx/>
              <a:buNone/>
            </a:pPr>
            <a:r>
              <a:rPr lang="en-US" sz="2400" b="1" dirty="0"/>
              <a:t>Demand</a:t>
            </a:r>
            <a:endParaRPr lang="en-US" sz="2400" dirty="0"/>
          </a:p>
        </p:txBody>
      </p:sp>
      <p:sp>
        <p:nvSpPr>
          <p:cNvPr id="598028" name="Line 12"/>
          <p:cNvSpPr>
            <a:spLocks noChangeShapeType="1"/>
          </p:cNvSpPr>
          <p:nvPr/>
        </p:nvSpPr>
        <p:spPr bwMode="auto">
          <a:xfrm flipV="1">
            <a:off x="3810000" y="2209800"/>
            <a:ext cx="762000" cy="0"/>
          </a:xfrm>
          <a:prstGeom prst="line">
            <a:avLst/>
          </a:prstGeom>
          <a:noFill/>
          <a:ln w="38100">
            <a:solidFill>
              <a:schemeClr val="tx1"/>
            </a:solidFill>
            <a:round/>
            <a:headEnd/>
            <a:tailEnd type="triangle" w="lg" len="med"/>
          </a:ln>
          <a:effectLst/>
        </p:spPr>
        <p:txBody>
          <a:bodyPr/>
          <a:lstStyle/>
          <a:p>
            <a:endParaRPr lang="en-US" dirty="0"/>
          </a:p>
        </p:txBody>
      </p:sp>
      <p:sp>
        <p:nvSpPr>
          <p:cNvPr id="598029" name="Line 13"/>
          <p:cNvSpPr>
            <a:spLocks noChangeShapeType="1"/>
          </p:cNvSpPr>
          <p:nvPr/>
        </p:nvSpPr>
        <p:spPr bwMode="auto">
          <a:xfrm flipH="1">
            <a:off x="1982788" y="3884613"/>
            <a:ext cx="1673225" cy="0"/>
          </a:xfrm>
          <a:prstGeom prst="line">
            <a:avLst/>
          </a:prstGeom>
          <a:noFill/>
          <a:ln w="25400">
            <a:solidFill>
              <a:schemeClr val="tx1"/>
            </a:solidFill>
            <a:prstDash val="sysDot"/>
            <a:round/>
            <a:headEnd/>
            <a:tailEnd type="none" w="med" len="lg"/>
          </a:ln>
          <a:effectLst/>
        </p:spPr>
        <p:txBody>
          <a:bodyPr/>
          <a:lstStyle/>
          <a:p>
            <a:endParaRPr lang="en-US" dirty="0"/>
          </a:p>
        </p:txBody>
      </p:sp>
      <p:sp>
        <p:nvSpPr>
          <p:cNvPr id="598030" name="Line 14"/>
          <p:cNvSpPr>
            <a:spLocks noChangeShapeType="1"/>
          </p:cNvSpPr>
          <p:nvPr/>
        </p:nvSpPr>
        <p:spPr bwMode="auto">
          <a:xfrm>
            <a:off x="3657600" y="3886200"/>
            <a:ext cx="0" cy="1371600"/>
          </a:xfrm>
          <a:prstGeom prst="line">
            <a:avLst/>
          </a:prstGeom>
          <a:noFill/>
          <a:ln w="25400">
            <a:solidFill>
              <a:schemeClr val="tx1"/>
            </a:solidFill>
            <a:prstDash val="sysDot"/>
            <a:round/>
            <a:headEnd/>
            <a:tailEnd type="none" w="med" len="lg"/>
          </a:ln>
          <a:effectLst/>
        </p:spPr>
        <p:txBody>
          <a:bodyPr/>
          <a:lstStyle/>
          <a:p>
            <a:endParaRPr lang="en-US" dirty="0"/>
          </a:p>
        </p:txBody>
      </p:sp>
      <p:sp>
        <p:nvSpPr>
          <p:cNvPr id="598031" name="Line 15"/>
          <p:cNvSpPr>
            <a:spLocks noChangeShapeType="1"/>
          </p:cNvSpPr>
          <p:nvPr/>
        </p:nvSpPr>
        <p:spPr bwMode="auto">
          <a:xfrm>
            <a:off x="3048000" y="3200400"/>
            <a:ext cx="0" cy="2057400"/>
          </a:xfrm>
          <a:prstGeom prst="line">
            <a:avLst/>
          </a:prstGeom>
          <a:noFill/>
          <a:ln w="25400">
            <a:solidFill>
              <a:schemeClr val="tx1"/>
            </a:solidFill>
            <a:prstDash val="sysDot"/>
            <a:round/>
            <a:headEnd/>
            <a:tailEnd type="none" w="med" len="lg"/>
          </a:ln>
          <a:effectLst/>
        </p:spPr>
        <p:txBody>
          <a:bodyPr/>
          <a:lstStyle/>
          <a:p>
            <a:endParaRPr lang="en-US" dirty="0"/>
          </a:p>
        </p:txBody>
      </p:sp>
      <p:sp>
        <p:nvSpPr>
          <p:cNvPr id="598032" name="Line 16"/>
          <p:cNvSpPr>
            <a:spLocks noChangeShapeType="1"/>
          </p:cNvSpPr>
          <p:nvPr/>
        </p:nvSpPr>
        <p:spPr bwMode="auto">
          <a:xfrm flipH="1">
            <a:off x="1981200" y="3200400"/>
            <a:ext cx="1066800" cy="0"/>
          </a:xfrm>
          <a:prstGeom prst="line">
            <a:avLst/>
          </a:prstGeom>
          <a:noFill/>
          <a:ln w="25400">
            <a:solidFill>
              <a:schemeClr val="tx1"/>
            </a:solidFill>
            <a:prstDash val="sysDot"/>
            <a:round/>
            <a:headEnd/>
            <a:tailEnd type="none" w="med" len="lg"/>
          </a:ln>
          <a:effectLst/>
        </p:spPr>
        <p:txBody>
          <a:bodyPr/>
          <a:lstStyle/>
          <a:p>
            <a:endParaRPr lang="en-US" dirty="0"/>
          </a:p>
        </p:txBody>
      </p:sp>
      <p:sp>
        <p:nvSpPr>
          <p:cNvPr id="598033" name="Text Box 17"/>
          <p:cNvSpPr txBox="1">
            <a:spLocks noChangeArrowheads="1"/>
          </p:cNvSpPr>
          <p:nvPr/>
        </p:nvSpPr>
        <p:spPr bwMode="auto">
          <a:xfrm>
            <a:off x="2819400" y="2667000"/>
            <a:ext cx="533400" cy="336550"/>
          </a:xfrm>
          <a:prstGeom prst="rect">
            <a:avLst/>
          </a:prstGeom>
          <a:noFill/>
          <a:ln w="25400" algn="ctr">
            <a:noFill/>
            <a:prstDash val="sysDot"/>
            <a:miter lim="800000"/>
            <a:headEnd/>
            <a:tailEnd type="none" w="med" len="lg"/>
          </a:ln>
          <a:effectLst/>
        </p:spPr>
        <p:txBody>
          <a:bodyPr>
            <a:spAutoFit/>
          </a:bodyPr>
          <a:lstStyle/>
          <a:p>
            <a:pPr marL="1588" indent="-1588"/>
            <a:r>
              <a:rPr lang="en-US" dirty="0"/>
              <a:t>E</a:t>
            </a:r>
            <a:r>
              <a:rPr lang="en-US" baseline="-25000" dirty="0"/>
              <a:t>1</a:t>
            </a:r>
          </a:p>
        </p:txBody>
      </p:sp>
      <p:sp>
        <p:nvSpPr>
          <p:cNvPr id="598034" name="Text Box 18"/>
          <p:cNvSpPr txBox="1">
            <a:spLocks noChangeArrowheads="1"/>
          </p:cNvSpPr>
          <p:nvPr/>
        </p:nvSpPr>
        <p:spPr bwMode="auto">
          <a:xfrm>
            <a:off x="3657600" y="3645024"/>
            <a:ext cx="533400" cy="369332"/>
          </a:xfrm>
          <a:prstGeom prst="rect">
            <a:avLst/>
          </a:prstGeom>
          <a:noFill/>
          <a:ln w="25400" algn="ctr">
            <a:noFill/>
            <a:prstDash val="sysDot"/>
            <a:miter lim="800000"/>
            <a:headEnd/>
            <a:tailEnd type="none" w="med" len="lg"/>
          </a:ln>
          <a:effectLst/>
        </p:spPr>
        <p:txBody>
          <a:bodyPr>
            <a:spAutoFit/>
          </a:bodyPr>
          <a:lstStyle/>
          <a:p>
            <a:pPr marL="1588" indent="-1588" algn="ctr"/>
            <a:r>
              <a:rPr lang="en-US" dirty="0"/>
              <a:t>E</a:t>
            </a:r>
            <a:r>
              <a:rPr lang="en-US" baseline="-25000" dirty="0"/>
              <a:t>2</a:t>
            </a:r>
          </a:p>
        </p:txBody>
      </p:sp>
      <p:sp>
        <p:nvSpPr>
          <p:cNvPr id="598035" name="Text Box 19"/>
          <p:cNvSpPr txBox="1">
            <a:spLocks noChangeArrowheads="1"/>
          </p:cNvSpPr>
          <p:nvPr/>
        </p:nvSpPr>
        <p:spPr bwMode="auto">
          <a:xfrm>
            <a:off x="1691680" y="838201"/>
            <a:ext cx="2376264" cy="369332"/>
          </a:xfrm>
          <a:prstGeom prst="rect">
            <a:avLst/>
          </a:prstGeom>
          <a:solidFill>
            <a:srgbClr val="B7D4FF"/>
          </a:solidFill>
          <a:ln w="25400" algn="ctr">
            <a:noFill/>
            <a:prstDash val="sysDot"/>
            <a:miter lim="800000"/>
            <a:headEnd/>
            <a:tailEnd type="none" w="med" len="lg"/>
          </a:ln>
          <a:effectLst/>
        </p:spPr>
        <p:txBody>
          <a:bodyPr wrap="square">
            <a:spAutoFit/>
          </a:bodyPr>
          <a:lstStyle/>
          <a:p>
            <a:pPr marL="1588" indent="-1588" algn="ctr"/>
            <a:r>
              <a:rPr lang="en-US" i="1" dirty="0"/>
              <a:t>An increase in supply …</a:t>
            </a:r>
          </a:p>
        </p:txBody>
      </p:sp>
      <p:sp>
        <p:nvSpPr>
          <p:cNvPr id="598036" name="Line 20"/>
          <p:cNvSpPr>
            <a:spLocks noChangeShapeType="1"/>
          </p:cNvSpPr>
          <p:nvPr/>
        </p:nvSpPr>
        <p:spPr bwMode="auto">
          <a:xfrm>
            <a:off x="3250704" y="3140968"/>
            <a:ext cx="457200" cy="533400"/>
          </a:xfrm>
          <a:prstGeom prst="line">
            <a:avLst/>
          </a:prstGeom>
          <a:noFill/>
          <a:ln w="28575">
            <a:solidFill>
              <a:schemeClr val="tx1"/>
            </a:solidFill>
            <a:round/>
            <a:headEnd/>
            <a:tailEnd type="triangle" w="lg" len="med"/>
          </a:ln>
          <a:effectLst/>
        </p:spPr>
        <p:txBody>
          <a:bodyPr/>
          <a:lstStyle/>
          <a:p>
            <a:endParaRPr lang="en-US" dirty="0"/>
          </a:p>
        </p:txBody>
      </p:sp>
      <p:sp>
        <p:nvSpPr>
          <p:cNvPr id="598037" name="Text Box 21"/>
          <p:cNvSpPr txBox="1">
            <a:spLocks noChangeArrowheads="1"/>
          </p:cNvSpPr>
          <p:nvPr/>
        </p:nvSpPr>
        <p:spPr bwMode="auto">
          <a:xfrm>
            <a:off x="1524000" y="3733800"/>
            <a:ext cx="457200" cy="336550"/>
          </a:xfrm>
          <a:prstGeom prst="rect">
            <a:avLst/>
          </a:prstGeom>
          <a:noFill/>
          <a:ln w="25400" algn="ctr">
            <a:noFill/>
            <a:prstDash val="sysDot"/>
            <a:miter lim="800000"/>
            <a:headEnd/>
            <a:tailEnd type="none" w="med" len="lg"/>
          </a:ln>
          <a:effectLst/>
        </p:spPr>
        <p:txBody>
          <a:bodyPr>
            <a:spAutoFit/>
          </a:bodyPr>
          <a:lstStyle/>
          <a:p>
            <a:pPr marL="1588" indent="-1588"/>
            <a:r>
              <a:rPr lang="en-US" dirty="0"/>
              <a:t>P</a:t>
            </a:r>
            <a:r>
              <a:rPr lang="en-US" baseline="-25000" dirty="0"/>
              <a:t>2</a:t>
            </a:r>
          </a:p>
        </p:txBody>
      </p:sp>
      <p:sp>
        <p:nvSpPr>
          <p:cNvPr id="598038" name="Text Box 22"/>
          <p:cNvSpPr txBox="1">
            <a:spLocks noChangeArrowheads="1"/>
          </p:cNvSpPr>
          <p:nvPr/>
        </p:nvSpPr>
        <p:spPr bwMode="auto">
          <a:xfrm>
            <a:off x="1524000" y="3048000"/>
            <a:ext cx="457200" cy="336550"/>
          </a:xfrm>
          <a:prstGeom prst="rect">
            <a:avLst/>
          </a:prstGeom>
          <a:noFill/>
          <a:ln w="25400" algn="ctr">
            <a:noFill/>
            <a:prstDash val="sysDot"/>
            <a:miter lim="800000"/>
            <a:headEnd/>
            <a:tailEnd type="none" w="med" len="lg"/>
          </a:ln>
          <a:effectLst/>
        </p:spPr>
        <p:txBody>
          <a:bodyPr>
            <a:spAutoFit/>
          </a:bodyPr>
          <a:lstStyle/>
          <a:p>
            <a:pPr marL="1588" indent="-1588"/>
            <a:r>
              <a:rPr lang="en-US" dirty="0"/>
              <a:t>P</a:t>
            </a:r>
            <a:r>
              <a:rPr lang="en-US" baseline="-25000" dirty="0"/>
              <a:t>1</a:t>
            </a:r>
          </a:p>
        </p:txBody>
      </p:sp>
      <p:sp>
        <p:nvSpPr>
          <p:cNvPr id="598039" name="Text Box 23"/>
          <p:cNvSpPr txBox="1">
            <a:spLocks noChangeArrowheads="1"/>
          </p:cNvSpPr>
          <p:nvPr/>
        </p:nvSpPr>
        <p:spPr bwMode="auto">
          <a:xfrm>
            <a:off x="2806264" y="5334000"/>
            <a:ext cx="457200" cy="495300"/>
          </a:xfrm>
          <a:prstGeom prst="rect">
            <a:avLst/>
          </a:prstGeom>
          <a:noFill/>
          <a:ln w="25400" algn="ctr">
            <a:noFill/>
            <a:prstDash val="sysDot"/>
            <a:miter lim="800000"/>
            <a:headEnd/>
            <a:tailEnd type="none" w="med" len="lg"/>
          </a:ln>
          <a:effectLst/>
        </p:spPr>
        <p:txBody>
          <a:bodyPr>
            <a:spAutoFit/>
          </a:bodyPr>
          <a:lstStyle/>
          <a:p>
            <a:pPr marL="1588" indent="-1588"/>
            <a:r>
              <a:rPr lang="en-US" dirty="0"/>
              <a:t>Q</a:t>
            </a:r>
            <a:r>
              <a:rPr lang="en-US" baseline="-25000" dirty="0"/>
              <a:t>1</a:t>
            </a:r>
          </a:p>
        </p:txBody>
      </p:sp>
      <p:sp>
        <p:nvSpPr>
          <p:cNvPr id="598040" name="Text Box 24"/>
          <p:cNvSpPr txBox="1">
            <a:spLocks noChangeArrowheads="1"/>
          </p:cNvSpPr>
          <p:nvPr/>
        </p:nvSpPr>
        <p:spPr bwMode="auto">
          <a:xfrm>
            <a:off x="3444766" y="5334000"/>
            <a:ext cx="457200" cy="495300"/>
          </a:xfrm>
          <a:prstGeom prst="rect">
            <a:avLst/>
          </a:prstGeom>
          <a:noFill/>
          <a:ln w="25400" algn="ctr">
            <a:noFill/>
            <a:prstDash val="sysDot"/>
            <a:miter lim="800000"/>
            <a:headEnd/>
            <a:tailEnd type="none" w="med" len="lg"/>
          </a:ln>
          <a:effectLst/>
        </p:spPr>
        <p:txBody>
          <a:bodyPr>
            <a:spAutoFit/>
          </a:bodyPr>
          <a:lstStyle/>
          <a:p>
            <a:pPr marL="1588" indent="-1588"/>
            <a:r>
              <a:rPr lang="en-US" dirty="0"/>
              <a:t>Q</a:t>
            </a:r>
            <a:r>
              <a:rPr lang="en-US" baseline="-25000" dirty="0"/>
              <a:t>2</a:t>
            </a:r>
          </a:p>
        </p:txBody>
      </p:sp>
      <p:sp>
        <p:nvSpPr>
          <p:cNvPr id="598041" name="Text Box 25"/>
          <p:cNvSpPr txBox="1">
            <a:spLocks noChangeArrowheads="1"/>
          </p:cNvSpPr>
          <p:nvPr/>
        </p:nvSpPr>
        <p:spPr bwMode="auto">
          <a:xfrm>
            <a:off x="5486400" y="990600"/>
            <a:ext cx="3352800" cy="1200329"/>
          </a:xfrm>
          <a:prstGeom prst="rect">
            <a:avLst/>
          </a:prstGeom>
          <a:solidFill>
            <a:srgbClr val="B7D4FF"/>
          </a:solidFill>
          <a:ln w="25400" algn="ctr">
            <a:noFill/>
            <a:prstDash val="sysDot"/>
            <a:miter lim="800000"/>
            <a:headEnd/>
            <a:tailEnd type="none" w="med" len="lg"/>
          </a:ln>
          <a:effectLst/>
        </p:spPr>
        <p:txBody>
          <a:bodyPr>
            <a:spAutoFit/>
          </a:bodyPr>
          <a:lstStyle/>
          <a:p>
            <a:pPr marL="1588" indent="-1588" algn="ctr"/>
            <a:r>
              <a:rPr lang="en-US" i="1" dirty="0"/>
              <a:t>… leads to a movement along the demand curve to a lower equilibrium price and higher equilibrium quantity.</a:t>
            </a:r>
          </a:p>
        </p:txBody>
      </p:sp>
      <p:sp>
        <p:nvSpPr>
          <p:cNvPr id="598042" name="Line 26"/>
          <p:cNvSpPr>
            <a:spLocks noChangeShapeType="1"/>
          </p:cNvSpPr>
          <p:nvPr/>
        </p:nvSpPr>
        <p:spPr bwMode="auto">
          <a:xfrm>
            <a:off x="1547664" y="3356992"/>
            <a:ext cx="0" cy="533400"/>
          </a:xfrm>
          <a:prstGeom prst="line">
            <a:avLst/>
          </a:prstGeom>
          <a:noFill/>
          <a:ln w="25400">
            <a:solidFill>
              <a:schemeClr val="tx1"/>
            </a:solidFill>
            <a:round/>
            <a:headEnd/>
            <a:tailEnd type="triangle" w="med" len="lg"/>
          </a:ln>
          <a:effectLst/>
        </p:spPr>
        <p:txBody>
          <a:bodyPr/>
          <a:lstStyle/>
          <a:p>
            <a:endParaRPr lang="en-US" dirty="0"/>
          </a:p>
        </p:txBody>
      </p:sp>
      <p:sp>
        <p:nvSpPr>
          <p:cNvPr id="598043" name="Line 27"/>
          <p:cNvSpPr>
            <a:spLocks noChangeShapeType="1"/>
          </p:cNvSpPr>
          <p:nvPr/>
        </p:nvSpPr>
        <p:spPr bwMode="auto">
          <a:xfrm flipV="1">
            <a:off x="3124200" y="5410200"/>
            <a:ext cx="381000" cy="0"/>
          </a:xfrm>
          <a:prstGeom prst="line">
            <a:avLst/>
          </a:prstGeom>
          <a:noFill/>
          <a:ln w="25400">
            <a:solidFill>
              <a:schemeClr val="tx1"/>
            </a:solidFill>
            <a:round/>
            <a:headEnd/>
            <a:tailEnd type="triangle" w="med" len="lg"/>
          </a:ln>
          <a:effectLst/>
        </p:spPr>
        <p:txBody>
          <a:bodyPr/>
          <a:lstStyle/>
          <a:p>
            <a:endParaRPr lang="en-US" dirty="0"/>
          </a:p>
        </p:txBody>
      </p:sp>
      <p:sp>
        <p:nvSpPr>
          <p:cNvPr id="598044" name="Text Box 28"/>
          <p:cNvSpPr txBox="1">
            <a:spLocks noChangeArrowheads="1"/>
          </p:cNvSpPr>
          <p:nvPr/>
        </p:nvSpPr>
        <p:spPr bwMode="auto">
          <a:xfrm>
            <a:off x="827584" y="3284984"/>
            <a:ext cx="720080" cy="646331"/>
          </a:xfrm>
          <a:prstGeom prst="rect">
            <a:avLst/>
          </a:prstGeom>
          <a:noFill/>
          <a:ln w="25400" algn="ctr">
            <a:noFill/>
            <a:prstDash val="sysDot"/>
            <a:miter lim="800000"/>
            <a:headEnd/>
            <a:tailEnd type="none" w="med" len="lg"/>
          </a:ln>
          <a:effectLst/>
        </p:spPr>
        <p:txBody>
          <a:bodyPr wrap="square">
            <a:spAutoFit/>
          </a:bodyPr>
          <a:lstStyle/>
          <a:p>
            <a:pPr marL="1588" indent="-1588" algn="ctr"/>
            <a:r>
              <a:rPr lang="en-US" i="1" dirty="0"/>
              <a:t>Price falls</a:t>
            </a:r>
          </a:p>
        </p:txBody>
      </p:sp>
      <p:sp>
        <p:nvSpPr>
          <p:cNvPr id="598045" name="Text Box 29"/>
          <p:cNvSpPr txBox="1">
            <a:spLocks noChangeArrowheads="1"/>
          </p:cNvSpPr>
          <p:nvPr/>
        </p:nvSpPr>
        <p:spPr bwMode="auto">
          <a:xfrm>
            <a:off x="2057400" y="5733256"/>
            <a:ext cx="2514600" cy="369332"/>
          </a:xfrm>
          <a:prstGeom prst="rect">
            <a:avLst/>
          </a:prstGeom>
          <a:noFill/>
          <a:ln w="25400" algn="ctr">
            <a:noFill/>
            <a:prstDash val="sysDot"/>
            <a:miter lim="800000"/>
            <a:headEnd/>
            <a:tailEnd type="none" w="med" len="lg"/>
          </a:ln>
          <a:effectLst/>
        </p:spPr>
        <p:txBody>
          <a:bodyPr>
            <a:spAutoFit/>
          </a:bodyPr>
          <a:lstStyle/>
          <a:p>
            <a:pPr marL="1588" indent="-1588" algn="ctr"/>
            <a:r>
              <a:rPr lang="en-US" i="1" dirty="0"/>
              <a:t>Quantity increases</a:t>
            </a:r>
          </a:p>
        </p:txBody>
      </p:sp>
      <p:sp>
        <p:nvSpPr>
          <p:cNvPr id="598046" name="Line 30"/>
          <p:cNvSpPr>
            <a:spLocks noChangeShapeType="1"/>
          </p:cNvSpPr>
          <p:nvPr/>
        </p:nvSpPr>
        <p:spPr bwMode="auto">
          <a:xfrm flipH="1">
            <a:off x="2895600" y="1981200"/>
            <a:ext cx="1981200" cy="2971800"/>
          </a:xfrm>
          <a:prstGeom prst="line">
            <a:avLst/>
          </a:prstGeom>
          <a:noFill/>
          <a:ln w="38100">
            <a:solidFill>
              <a:srgbClr val="FF0000"/>
            </a:solidFill>
            <a:round/>
            <a:headEnd/>
            <a:tailEnd/>
          </a:ln>
          <a:effectLst/>
        </p:spPr>
        <p:txBody>
          <a:bodyPr/>
          <a:lstStyle/>
          <a:p>
            <a:endParaRPr lang="en-US" dirty="0"/>
          </a:p>
        </p:txBody>
      </p:sp>
      <p:sp>
        <p:nvSpPr>
          <p:cNvPr id="598047" name="Text Box 31"/>
          <p:cNvSpPr txBox="1">
            <a:spLocks noChangeArrowheads="1"/>
          </p:cNvSpPr>
          <p:nvPr/>
        </p:nvSpPr>
        <p:spPr bwMode="auto">
          <a:xfrm flipH="1">
            <a:off x="4876800" y="1676400"/>
            <a:ext cx="533400" cy="473075"/>
          </a:xfrm>
          <a:prstGeom prst="rect">
            <a:avLst/>
          </a:prstGeom>
          <a:noFill/>
          <a:ln w="38100">
            <a:noFill/>
            <a:miter lim="800000"/>
            <a:headEnd/>
            <a:tailEnd/>
          </a:ln>
          <a:effectLst/>
        </p:spPr>
        <p:txBody>
          <a:bodyPr>
            <a:spAutoFit/>
          </a:bodyPr>
          <a:lstStyle/>
          <a:p>
            <a:pPr>
              <a:lnSpc>
                <a:spcPct val="100000"/>
              </a:lnSpc>
              <a:buClrTx/>
              <a:buSzTx/>
              <a:buFontTx/>
              <a:buNone/>
            </a:pPr>
            <a:r>
              <a:rPr lang="en-US" sz="2500" b="1" i="1" dirty="0"/>
              <a:t>S</a:t>
            </a:r>
            <a:r>
              <a:rPr lang="en-US" sz="2500" b="1" i="1" baseline="-25000" dirty="0"/>
              <a:t>2</a:t>
            </a:r>
            <a:endParaRPr lang="en-US" sz="2500" baseline="-25000" dirty="0"/>
          </a:p>
        </p:txBody>
      </p:sp>
      <p:sp>
        <p:nvSpPr>
          <p:cNvPr id="598048" name="Rectangle 32"/>
          <p:cNvSpPr>
            <a:spLocks noChangeArrowheads="1"/>
          </p:cNvSpPr>
          <p:nvPr/>
        </p:nvSpPr>
        <p:spPr bwMode="auto">
          <a:xfrm>
            <a:off x="4606925" y="2503488"/>
            <a:ext cx="4495800" cy="1477328"/>
          </a:xfrm>
          <a:prstGeom prst="rect">
            <a:avLst/>
          </a:prstGeom>
          <a:solidFill>
            <a:schemeClr val="accent5">
              <a:lumMod val="20000"/>
              <a:lumOff val="80000"/>
            </a:schemeClr>
          </a:solidFill>
          <a:ln w="25400" algn="ctr">
            <a:noFill/>
            <a:prstDash val="sysDot"/>
            <a:miter lim="800000"/>
            <a:headEnd/>
            <a:tailEnd type="none" w="med" len="lg"/>
          </a:ln>
          <a:effectLst/>
        </p:spPr>
        <p:txBody>
          <a:bodyPr>
            <a:spAutoFit/>
          </a:bodyPr>
          <a:lstStyle/>
          <a:p>
            <a:pPr marL="1588" indent="-1588" algn="ctr">
              <a:lnSpc>
                <a:spcPct val="100000"/>
              </a:lnSpc>
              <a:spcBef>
                <a:spcPct val="20000"/>
              </a:spcBef>
            </a:pPr>
            <a:r>
              <a:rPr lang="en-US" u="sng" dirty="0"/>
              <a:t>Technological innovation</a:t>
            </a:r>
            <a:r>
              <a:rPr lang="en-US" dirty="0"/>
              <a:t>: In the early 1970s, engineers learned how to put microscopic electronic components onto a silicon chip; progress in the technique has allowed ever more components to be put on each chip.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98048"/>
                                        </p:tgtEl>
                                        <p:attrNameLst>
                                          <p:attrName>style.visibility</p:attrName>
                                        </p:attrNameLst>
                                      </p:cBhvr>
                                      <p:to>
                                        <p:strVal val="visible"/>
                                      </p:to>
                                    </p:set>
                                    <p:animEffect transition="in" filter="box(in)">
                                      <p:cBhvr>
                                        <p:cTn id="7" dur="500"/>
                                        <p:tgtEl>
                                          <p:spTgt spid="5980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8035"/>
                                        </p:tgtEl>
                                        <p:attrNameLst>
                                          <p:attrName>style.visibility</p:attrName>
                                        </p:attrNameLst>
                                      </p:cBhvr>
                                      <p:to>
                                        <p:strVal val="visible"/>
                                      </p:to>
                                    </p:set>
                                    <p:animEffect transition="in" filter="wipe(left)">
                                      <p:cBhvr>
                                        <p:cTn id="12" dur="500"/>
                                        <p:tgtEl>
                                          <p:spTgt spid="59803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98028"/>
                                        </p:tgtEl>
                                        <p:attrNameLst>
                                          <p:attrName>style.visibility</p:attrName>
                                        </p:attrNameLst>
                                      </p:cBhvr>
                                      <p:to>
                                        <p:strVal val="visible"/>
                                      </p:to>
                                    </p:set>
                                    <p:animEffect transition="in" filter="wipe(left)">
                                      <p:cBhvr>
                                        <p:cTn id="16" dur="500"/>
                                        <p:tgtEl>
                                          <p:spTgt spid="59802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98046"/>
                                        </p:tgtEl>
                                        <p:attrNameLst>
                                          <p:attrName>style.visibility</p:attrName>
                                        </p:attrNameLst>
                                      </p:cBhvr>
                                      <p:to>
                                        <p:strVal val="visible"/>
                                      </p:to>
                                    </p:set>
                                    <p:animEffect transition="in" filter="wipe(left)">
                                      <p:cBhvr>
                                        <p:cTn id="20" dur="500"/>
                                        <p:tgtEl>
                                          <p:spTgt spid="59804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98047"/>
                                        </p:tgtEl>
                                        <p:attrNameLst>
                                          <p:attrName>style.visibility</p:attrName>
                                        </p:attrNameLst>
                                      </p:cBhvr>
                                      <p:to>
                                        <p:strVal val="visible"/>
                                      </p:to>
                                    </p:set>
                                    <p:animEffect transition="in" filter="wipe(left)">
                                      <p:cBhvr>
                                        <p:cTn id="24" dur="500"/>
                                        <p:tgtEl>
                                          <p:spTgt spid="59804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98041"/>
                                        </p:tgtEl>
                                        <p:attrNameLst>
                                          <p:attrName>style.visibility</p:attrName>
                                        </p:attrNameLst>
                                      </p:cBhvr>
                                      <p:to>
                                        <p:strVal val="visible"/>
                                      </p:to>
                                    </p:set>
                                    <p:animEffect transition="in" filter="wipe(left)">
                                      <p:cBhvr>
                                        <p:cTn id="29" dur="500"/>
                                        <p:tgtEl>
                                          <p:spTgt spid="598041"/>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598036"/>
                                        </p:tgtEl>
                                        <p:attrNameLst>
                                          <p:attrName>style.visibility</p:attrName>
                                        </p:attrNameLst>
                                      </p:cBhvr>
                                      <p:to>
                                        <p:strVal val="visible"/>
                                      </p:to>
                                    </p:set>
                                    <p:animEffect transition="in" filter="fade">
                                      <p:cBhvr>
                                        <p:cTn id="33" dur="500"/>
                                        <p:tgtEl>
                                          <p:spTgt spid="598036"/>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598034"/>
                                        </p:tgtEl>
                                        <p:attrNameLst>
                                          <p:attrName>style.visibility</p:attrName>
                                        </p:attrNameLst>
                                      </p:cBhvr>
                                      <p:to>
                                        <p:strVal val="visible"/>
                                      </p:to>
                                    </p:set>
                                    <p:animEffect transition="in" filter="fade">
                                      <p:cBhvr>
                                        <p:cTn id="37" dur="500"/>
                                        <p:tgtEl>
                                          <p:spTgt spid="598034"/>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598029"/>
                                        </p:tgtEl>
                                        <p:attrNameLst>
                                          <p:attrName>style.visibility</p:attrName>
                                        </p:attrNameLst>
                                      </p:cBhvr>
                                      <p:to>
                                        <p:strVal val="visible"/>
                                      </p:to>
                                    </p:set>
                                    <p:animEffect transition="in" filter="fade">
                                      <p:cBhvr>
                                        <p:cTn id="41" dur="500"/>
                                        <p:tgtEl>
                                          <p:spTgt spid="598029"/>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598037"/>
                                        </p:tgtEl>
                                        <p:attrNameLst>
                                          <p:attrName>style.visibility</p:attrName>
                                        </p:attrNameLst>
                                      </p:cBhvr>
                                      <p:to>
                                        <p:strVal val="visible"/>
                                      </p:to>
                                    </p:set>
                                    <p:animEffect transition="in" filter="fade">
                                      <p:cBhvr>
                                        <p:cTn id="45" dur="500"/>
                                        <p:tgtEl>
                                          <p:spTgt spid="598037"/>
                                        </p:tgtEl>
                                      </p:cBhvr>
                                    </p:animEffec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598042"/>
                                        </p:tgtEl>
                                        <p:attrNameLst>
                                          <p:attrName>style.visibility</p:attrName>
                                        </p:attrNameLst>
                                      </p:cBhvr>
                                      <p:to>
                                        <p:strVal val="visible"/>
                                      </p:to>
                                    </p:set>
                                    <p:animEffect transition="in" filter="fade">
                                      <p:cBhvr>
                                        <p:cTn id="49" dur="500"/>
                                        <p:tgtEl>
                                          <p:spTgt spid="598042"/>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598044"/>
                                        </p:tgtEl>
                                        <p:attrNameLst>
                                          <p:attrName>style.visibility</p:attrName>
                                        </p:attrNameLst>
                                      </p:cBhvr>
                                      <p:to>
                                        <p:strVal val="visible"/>
                                      </p:to>
                                    </p:set>
                                    <p:animEffect transition="in" filter="fade">
                                      <p:cBhvr>
                                        <p:cTn id="53" dur="500"/>
                                        <p:tgtEl>
                                          <p:spTgt spid="598044"/>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598030"/>
                                        </p:tgtEl>
                                        <p:attrNameLst>
                                          <p:attrName>style.visibility</p:attrName>
                                        </p:attrNameLst>
                                      </p:cBhvr>
                                      <p:to>
                                        <p:strVal val="visible"/>
                                      </p:to>
                                    </p:set>
                                    <p:animEffect transition="in" filter="fade">
                                      <p:cBhvr>
                                        <p:cTn id="57" dur="500"/>
                                        <p:tgtEl>
                                          <p:spTgt spid="598030"/>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598040"/>
                                        </p:tgtEl>
                                        <p:attrNameLst>
                                          <p:attrName>style.visibility</p:attrName>
                                        </p:attrNameLst>
                                      </p:cBhvr>
                                      <p:to>
                                        <p:strVal val="visible"/>
                                      </p:to>
                                    </p:set>
                                    <p:animEffect transition="in" filter="fade">
                                      <p:cBhvr>
                                        <p:cTn id="61" dur="500"/>
                                        <p:tgtEl>
                                          <p:spTgt spid="598040"/>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598043"/>
                                        </p:tgtEl>
                                        <p:attrNameLst>
                                          <p:attrName>style.visibility</p:attrName>
                                        </p:attrNameLst>
                                      </p:cBhvr>
                                      <p:to>
                                        <p:strVal val="visible"/>
                                      </p:to>
                                    </p:set>
                                    <p:animEffect transition="in" filter="fade">
                                      <p:cBhvr>
                                        <p:cTn id="65" dur="500"/>
                                        <p:tgtEl>
                                          <p:spTgt spid="598043"/>
                                        </p:tgtEl>
                                      </p:cBhvr>
                                    </p:animEffec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598045"/>
                                        </p:tgtEl>
                                        <p:attrNameLst>
                                          <p:attrName>style.visibility</p:attrName>
                                        </p:attrNameLst>
                                      </p:cBhvr>
                                      <p:to>
                                        <p:strVal val="visible"/>
                                      </p:to>
                                    </p:set>
                                    <p:animEffect transition="in" filter="fade">
                                      <p:cBhvr>
                                        <p:cTn id="69" dur="500"/>
                                        <p:tgtEl>
                                          <p:spTgt spid="598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028" grpId="0" animBg="1"/>
      <p:bldP spid="598029" grpId="0" animBg="1"/>
      <p:bldP spid="598030" grpId="0" animBg="1"/>
      <p:bldP spid="598034" grpId="0"/>
      <p:bldP spid="598035" grpId="0" animBg="1"/>
      <p:bldP spid="598036" grpId="0" animBg="1"/>
      <p:bldP spid="598037" grpId="0"/>
      <p:bldP spid="598040" grpId="0"/>
      <p:bldP spid="598041" grpId="0" animBg="1"/>
      <p:bldP spid="598042" grpId="0" animBg="1"/>
      <p:bldP spid="598043" grpId="0" animBg="1"/>
      <p:bldP spid="598044" grpId="0"/>
      <p:bldP spid="598045" grpId="0"/>
      <p:bldP spid="598046" grpId="0" animBg="1"/>
      <p:bldP spid="598047" grpId="0"/>
      <p:bldP spid="598048"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2354" name="Rectangle 2"/>
          <p:cNvSpPr>
            <a:spLocks noGrp="1" noRot="1" noChangeArrowheads="1"/>
          </p:cNvSpPr>
          <p:nvPr>
            <p:ph type="title"/>
          </p:nvPr>
        </p:nvSpPr>
        <p:spPr>
          <a:xfrm>
            <a:off x="827585" y="60325"/>
            <a:ext cx="8322766" cy="555625"/>
          </a:xfrm>
        </p:spPr>
        <p:txBody>
          <a:bodyPr/>
          <a:lstStyle/>
          <a:p>
            <a:r>
              <a:rPr lang="en-US" sz="3200" dirty="0"/>
              <a:t>Simultaneous Shifts of Supply and Demand</a:t>
            </a:r>
          </a:p>
        </p:txBody>
      </p:sp>
      <p:sp>
        <p:nvSpPr>
          <p:cNvPr id="612388" name="Text Box 36"/>
          <p:cNvSpPr txBox="1">
            <a:spLocks noChangeArrowheads="1"/>
          </p:cNvSpPr>
          <p:nvPr/>
        </p:nvSpPr>
        <p:spPr bwMode="auto">
          <a:xfrm>
            <a:off x="6156176" y="3081734"/>
            <a:ext cx="2819400" cy="923330"/>
          </a:xfrm>
          <a:prstGeom prst="rect">
            <a:avLst/>
          </a:prstGeom>
          <a:solidFill>
            <a:schemeClr val="accent5">
              <a:lumMod val="20000"/>
              <a:lumOff val="80000"/>
            </a:schemeClr>
          </a:solidFill>
          <a:ln w="25400" algn="ctr">
            <a:noFill/>
            <a:prstDash val="sysDot"/>
            <a:miter lim="800000"/>
            <a:headEnd/>
            <a:tailEnd type="none" w="med" len="lg"/>
          </a:ln>
          <a:effectLst/>
        </p:spPr>
        <p:txBody>
          <a:bodyPr>
            <a:spAutoFit/>
          </a:bodyPr>
          <a:lstStyle/>
          <a:p>
            <a:pPr marL="1588" indent="-1588" algn="ctr">
              <a:lnSpc>
                <a:spcPct val="100000"/>
              </a:lnSpc>
              <a:spcBef>
                <a:spcPct val="20000"/>
              </a:spcBef>
            </a:pPr>
            <a:r>
              <a:rPr lang="en-US" dirty="0"/>
              <a:t>Two opposing forces determining the equilibrium quantity.</a:t>
            </a:r>
          </a:p>
        </p:txBody>
      </p:sp>
      <p:sp>
        <p:nvSpPr>
          <p:cNvPr id="612479" name="Text Box 127"/>
          <p:cNvSpPr txBox="1">
            <a:spLocks noChangeArrowheads="1"/>
          </p:cNvSpPr>
          <p:nvPr/>
        </p:nvSpPr>
        <p:spPr bwMode="auto">
          <a:xfrm>
            <a:off x="6165701" y="3066452"/>
            <a:ext cx="2819400" cy="923330"/>
          </a:xfrm>
          <a:prstGeom prst="rect">
            <a:avLst/>
          </a:prstGeom>
          <a:solidFill>
            <a:schemeClr val="accent5">
              <a:lumMod val="20000"/>
              <a:lumOff val="80000"/>
            </a:schemeClr>
          </a:solidFill>
          <a:ln w="25400" algn="ctr">
            <a:noFill/>
            <a:prstDash val="sysDot"/>
            <a:miter lim="800000"/>
            <a:headEnd/>
            <a:tailEnd type="none" w="med" len="lg"/>
          </a:ln>
          <a:effectLst/>
        </p:spPr>
        <p:txBody>
          <a:bodyPr>
            <a:spAutoFit/>
          </a:bodyPr>
          <a:lstStyle/>
          <a:p>
            <a:pPr marL="1588" indent="-1588" algn="ctr">
              <a:lnSpc>
                <a:spcPct val="100000"/>
              </a:lnSpc>
              <a:spcBef>
                <a:spcPct val="20000"/>
              </a:spcBef>
            </a:pPr>
            <a:r>
              <a:rPr lang="en-US" dirty="0"/>
              <a:t>The increase in demand dominates the decrease in supply.</a:t>
            </a:r>
          </a:p>
        </p:txBody>
      </p:sp>
      <p:sp>
        <p:nvSpPr>
          <p:cNvPr id="548931" name="TextBox 30"/>
          <p:cNvSpPr txBox="1">
            <a:spLocks noChangeArrowheads="1"/>
          </p:cNvSpPr>
          <p:nvPr/>
        </p:nvSpPr>
        <p:spPr bwMode="auto">
          <a:xfrm>
            <a:off x="6477000" y="6019800"/>
            <a:ext cx="1981200" cy="307777"/>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a:t>
            </a:r>
            <a:endParaRPr lang="en-US" sz="1400" b="1" dirty="0">
              <a:ea typeface="MS PGothic" pitchFamily="34" charset="-128"/>
            </a:endParaRPr>
          </a:p>
        </p:txBody>
      </p:sp>
      <p:cxnSp>
        <p:nvCxnSpPr>
          <p:cNvPr id="612530" name="Straight Connector 86"/>
          <p:cNvCxnSpPr>
            <a:cxnSpLocks noChangeShapeType="1"/>
          </p:cNvCxnSpPr>
          <p:nvPr/>
        </p:nvCxnSpPr>
        <p:spPr bwMode="auto">
          <a:xfrm>
            <a:off x="2300288" y="4502150"/>
            <a:ext cx="1993900" cy="7938"/>
          </a:xfrm>
          <a:prstGeom prst="line">
            <a:avLst/>
          </a:prstGeom>
          <a:noFill/>
          <a:ln w="22225">
            <a:solidFill>
              <a:srgbClr val="9C9C9C"/>
            </a:solidFill>
            <a:prstDash val="sysDot"/>
            <a:round/>
            <a:headEnd/>
            <a:tailEnd type="none" w="med" len="lg"/>
          </a:ln>
        </p:spPr>
      </p:cxnSp>
      <p:cxnSp>
        <p:nvCxnSpPr>
          <p:cNvPr id="612531" name="Straight Connector 86"/>
          <p:cNvCxnSpPr>
            <a:cxnSpLocks noChangeShapeType="1"/>
          </p:cNvCxnSpPr>
          <p:nvPr/>
        </p:nvCxnSpPr>
        <p:spPr bwMode="auto">
          <a:xfrm>
            <a:off x="2300288" y="3259138"/>
            <a:ext cx="2754312" cy="11112"/>
          </a:xfrm>
          <a:prstGeom prst="line">
            <a:avLst/>
          </a:prstGeom>
          <a:noFill/>
          <a:ln w="22225">
            <a:solidFill>
              <a:srgbClr val="9C9C9C"/>
            </a:solidFill>
            <a:prstDash val="sysDot"/>
            <a:round/>
            <a:headEnd/>
            <a:tailEnd type="none" w="med" len="lg"/>
          </a:ln>
        </p:spPr>
      </p:cxnSp>
      <p:sp>
        <p:nvSpPr>
          <p:cNvPr id="612532" name="Rectangle 180"/>
          <p:cNvSpPr>
            <a:spLocks noChangeArrowheads="1"/>
          </p:cNvSpPr>
          <p:nvPr/>
        </p:nvSpPr>
        <p:spPr bwMode="auto">
          <a:xfrm>
            <a:off x="4953000" y="6096000"/>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612533" name="Rectangle 181"/>
          <p:cNvSpPr>
            <a:spLocks noChangeArrowheads="1"/>
          </p:cNvSpPr>
          <p:nvPr/>
        </p:nvSpPr>
        <p:spPr bwMode="auto">
          <a:xfrm>
            <a:off x="5113338" y="6148388"/>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2534" name="Rectangle 182"/>
          <p:cNvSpPr>
            <a:spLocks noChangeArrowheads="1"/>
          </p:cNvSpPr>
          <p:nvPr/>
        </p:nvSpPr>
        <p:spPr bwMode="auto">
          <a:xfrm>
            <a:off x="4186238" y="6035675"/>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612535" name="Rectangle 183"/>
          <p:cNvSpPr>
            <a:spLocks noChangeArrowheads="1"/>
          </p:cNvSpPr>
          <p:nvPr/>
        </p:nvSpPr>
        <p:spPr bwMode="auto">
          <a:xfrm>
            <a:off x="4379913" y="6148388"/>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2536" name="Rectangle 184"/>
          <p:cNvSpPr>
            <a:spLocks noChangeArrowheads="1"/>
          </p:cNvSpPr>
          <p:nvPr/>
        </p:nvSpPr>
        <p:spPr bwMode="auto">
          <a:xfrm>
            <a:off x="1839913" y="3108325"/>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612537" name="Rectangle 185"/>
          <p:cNvSpPr>
            <a:spLocks noChangeArrowheads="1"/>
          </p:cNvSpPr>
          <p:nvPr/>
        </p:nvSpPr>
        <p:spPr bwMode="auto">
          <a:xfrm>
            <a:off x="1989138" y="3221038"/>
            <a:ext cx="96837"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2538" name="Rectangle 186"/>
          <p:cNvSpPr>
            <a:spLocks noChangeArrowheads="1"/>
          </p:cNvSpPr>
          <p:nvPr/>
        </p:nvSpPr>
        <p:spPr bwMode="auto">
          <a:xfrm>
            <a:off x="1839913" y="436403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612539" name="Rectangle 187"/>
          <p:cNvSpPr>
            <a:spLocks noChangeArrowheads="1"/>
          </p:cNvSpPr>
          <p:nvPr/>
        </p:nvSpPr>
        <p:spPr bwMode="auto">
          <a:xfrm>
            <a:off x="1989138" y="4475163"/>
            <a:ext cx="96837"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2540" name="Rectangle 188"/>
          <p:cNvSpPr>
            <a:spLocks noChangeArrowheads="1"/>
          </p:cNvSpPr>
          <p:nvPr/>
        </p:nvSpPr>
        <p:spPr bwMode="auto">
          <a:xfrm>
            <a:off x="5938838" y="202723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612541" name="Rectangle 189"/>
          <p:cNvSpPr>
            <a:spLocks noChangeArrowheads="1"/>
          </p:cNvSpPr>
          <p:nvPr/>
        </p:nvSpPr>
        <p:spPr bwMode="auto">
          <a:xfrm>
            <a:off x="6076950" y="2141538"/>
            <a:ext cx="96838"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2542" name="Rectangle 190"/>
          <p:cNvSpPr>
            <a:spLocks noChangeArrowheads="1"/>
          </p:cNvSpPr>
          <p:nvPr/>
        </p:nvSpPr>
        <p:spPr bwMode="auto">
          <a:xfrm>
            <a:off x="6507163" y="4887913"/>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612543" name="Rectangle 191"/>
          <p:cNvSpPr>
            <a:spLocks noChangeArrowheads="1"/>
          </p:cNvSpPr>
          <p:nvPr/>
        </p:nvSpPr>
        <p:spPr bwMode="auto">
          <a:xfrm>
            <a:off x="6694488" y="5005388"/>
            <a:ext cx="100012"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2544" name="Rectangle 192"/>
          <p:cNvSpPr>
            <a:spLocks noChangeArrowheads="1"/>
          </p:cNvSpPr>
          <p:nvPr/>
        </p:nvSpPr>
        <p:spPr bwMode="auto">
          <a:xfrm>
            <a:off x="4664075" y="5095875"/>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612545" name="Rectangle 193"/>
          <p:cNvSpPr>
            <a:spLocks noChangeArrowheads="1"/>
          </p:cNvSpPr>
          <p:nvPr/>
        </p:nvSpPr>
        <p:spPr bwMode="auto">
          <a:xfrm>
            <a:off x="4854575" y="5213350"/>
            <a:ext cx="98425"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2546" name="Rectangle 194"/>
          <p:cNvSpPr>
            <a:spLocks noChangeArrowheads="1"/>
          </p:cNvSpPr>
          <p:nvPr/>
        </p:nvSpPr>
        <p:spPr bwMode="auto">
          <a:xfrm>
            <a:off x="6534150" y="202723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612547" name="Rectangle 195"/>
          <p:cNvSpPr>
            <a:spLocks noChangeArrowheads="1"/>
          </p:cNvSpPr>
          <p:nvPr/>
        </p:nvSpPr>
        <p:spPr bwMode="auto">
          <a:xfrm>
            <a:off x="6675438" y="2141538"/>
            <a:ext cx="98425" cy="171450"/>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2548" name="Rectangle 196"/>
          <p:cNvSpPr>
            <a:spLocks noChangeArrowheads="1"/>
          </p:cNvSpPr>
          <p:nvPr/>
        </p:nvSpPr>
        <p:spPr bwMode="auto">
          <a:xfrm>
            <a:off x="4179888" y="405923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612549" name="Rectangle 197"/>
          <p:cNvSpPr>
            <a:spLocks noChangeArrowheads="1"/>
          </p:cNvSpPr>
          <p:nvPr/>
        </p:nvSpPr>
        <p:spPr bwMode="auto">
          <a:xfrm>
            <a:off x="4318000" y="4170363"/>
            <a:ext cx="9683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2550" name="Rectangle 198"/>
          <p:cNvSpPr>
            <a:spLocks noChangeArrowheads="1"/>
          </p:cNvSpPr>
          <p:nvPr/>
        </p:nvSpPr>
        <p:spPr bwMode="auto">
          <a:xfrm>
            <a:off x="4916488" y="27828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612551" name="Rectangle 199"/>
          <p:cNvSpPr>
            <a:spLocks noChangeArrowheads="1"/>
          </p:cNvSpPr>
          <p:nvPr/>
        </p:nvSpPr>
        <p:spPr bwMode="auto">
          <a:xfrm>
            <a:off x="5056188" y="2900363"/>
            <a:ext cx="100012" cy="168275"/>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2552" name="Line 200"/>
          <p:cNvSpPr>
            <a:spLocks noChangeShapeType="1"/>
          </p:cNvSpPr>
          <p:nvPr/>
        </p:nvSpPr>
        <p:spPr bwMode="auto">
          <a:xfrm flipH="1">
            <a:off x="5734050" y="2813050"/>
            <a:ext cx="252413" cy="0"/>
          </a:xfrm>
          <a:prstGeom prst="line">
            <a:avLst/>
          </a:prstGeom>
          <a:noFill/>
          <a:ln w="44450">
            <a:solidFill>
              <a:srgbClr val="000000"/>
            </a:solidFill>
            <a:miter lim="800000"/>
            <a:headEnd/>
            <a:tailEnd/>
          </a:ln>
        </p:spPr>
        <p:txBody>
          <a:bodyPr/>
          <a:lstStyle/>
          <a:p>
            <a:endParaRPr lang="en-US" dirty="0"/>
          </a:p>
        </p:txBody>
      </p:sp>
      <p:sp>
        <p:nvSpPr>
          <p:cNvPr id="612553" name="Freeform 201"/>
          <p:cNvSpPr>
            <a:spLocks/>
          </p:cNvSpPr>
          <p:nvPr/>
        </p:nvSpPr>
        <p:spPr bwMode="auto">
          <a:xfrm>
            <a:off x="5583238" y="2759075"/>
            <a:ext cx="204787" cy="107950"/>
          </a:xfrm>
          <a:custGeom>
            <a:avLst/>
            <a:gdLst/>
            <a:ahLst/>
            <a:cxnLst>
              <a:cxn ang="0">
                <a:pos x="23" y="9"/>
              </a:cxn>
              <a:cxn ang="0">
                <a:pos x="29" y="17"/>
              </a:cxn>
              <a:cxn ang="0">
                <a:pos x="28" y="18"/>
              </a:cxn>
              <a:cxn ang="0">
                <a:pos x="14" y="12"/>
              </a:cxn>
              <a:cxn ang="0">
                <a:pos x="0" y="9"/>
              </a:cxn>
              <a:cxn ang="0">
                <a:pos x="14" y="6"/>
              </a:cxn>
              <a:cxn ang="0">
                <a:pos x="28" y="0"/>
              </a:cxn>
              <a:cxn ang="0">
                <a:pos x="29" y="0"/>
              </a:cxn>
              <a:cxn ang="0">
                <a:pos x="23" y="9"/>
              </a:cxn>
            </a:cxnLst>
            <a:rect l="0" t="0" r="r" b="b"/>
            <a:pathLst>
              <a:path w="29" h="18">
                <a:moveTo>
                  <a:pt x="23" y="9"/>
                </a:moveTo>
                <a:cubicBezTo>
                  <a:pt x="29" y="17"/>
                  <a:pt x="29" y="17"/>
                  <a:pt x="29" y="17"/>
                </a:cubicBezTo>
                <a:cubicBezTo>
                  <a:pt x="28" y="18"/>
                  <a:pt x="28" y="18"/>
                  <a:pt x="28" y="18"/>
                </a:cubicBezTo>
                <a:cubicBezTo>
                  <a:pt x="14" y="12"/>
                  <a:pt x="14" y="12"/>
                  <a:pt x="14" y="12"/>
                </a:cubicBezTo>
                <a:cubicBezTo>
                  <a:pt x="9" y="11"/>
                  <a:pt x="4" y="10"/>
                  <a:pt x="0" y="9"/>
                </a:cubicBezTo>
                <a:cubicBezTo>
                  <a:pt x="4" y="8"/>
                  <a:pt x="9" y="7"/>
                  <a:pt x="14" y="6"/>
                </a:cubicBezTo>
                <a:cubicBezTo>
                  <a:pt x="28" y="0"/>
                  <a:pt x="28" y="0"/>
                  <a:pt x="28" y="0"/>
                </a:cubicBezTo>
                <a:cubicBezTo>
                  <a:pt x="29" y="0"/>
                  <a:pt x="29" y="0"/>
                  <a:pt x="29" y="0"/>
                </a:cubicBezTo>
                <a:lnTo>
                  <a:pt x="23" y="9"/>
                </a:lnTo>
                <a:close/>
              </a:path>
            </a:pathLst>
          </a:custGeom>
          <a:solidFill>
            <a:srgbClr val="000000"/>
          </a:solidFill>
          <a:ln w="9525">
            <a:noFill/>
            <a:round/>
            <a:headEnd/>
            <a:tailEnd/>
          </a:ln>
        </p:spPr>
        <p:txBody>
          <a:bodyPr/>
          <a:lstStyle/>
          <a:p>
            <a:endParaRPr lang="en-US" dirty="0"/>
          </a:p>
        </p:txBody>
      </p:sp>
      <p:sp>
        <p:nvSpPr>
          <p:cNvPr id="612554" name="Freeform 202"/>
          <p:cNvSpPr>
            <a:spLocks/>
          </p:cNvSpPr>
          <p:nvPr/>
        </p:nvSpPr>
        <p:spPr bwMode="auto">
          <a:xfrm>
            <a:off x="2206625" y="1601788"/>
            <a:ext cx="5337175" cy="4410075"/>
          </a:xfrm>
          <a:custGeom>
            <a:avLst/>
            <a:gdLst/>
            <a:ahLst/>
            <a:cxnLst>
              <a:cxn ang="0">
                <a:pos x="2697" y="2606"/>
              </a:cxn>
              <a:cxn ang="0">
                <a:pos x="0" y="2606"/>
              </a:cxn>
              <a:cxn ang="0">
                <a:pos x="0" y="0"/>
              </a:cxn>
            </a:cxnLst>
            <a:rect l="0" t="0" r="r" b="b"/>
            <a:pathLst>
              <a:path w="2697" h="2606">
                <a:moveTo>
                  <a:pt x="2697" y="2606"/>
                </a:moveTo>
                <a:lnTo>
                  <a:pt x="0" y="2606"/>
                </a:lnTo>
                <a:lnTo>
                  <a:pt x="0" y="0"/>
                </a:lnTo>
              </a:path>
            </a:pathLst>
          </a:custGeom>
          <a:noFill/>
          <a:ln w="11113" cap="flat">
            <a:solidFill>
              <a:srgbClr val="000000"/>
            </a:solidFill>
            <a:prstDash val="solid"/>
            <a:miter lim="800000"/>
            <a:headEnd/>
            <a:tailEnd/>
          </a:ln>
        </p:spPr>
        <p:txBody>
          <a:bodyPr/>
          <a:lstStyle/>
          <a:p>
            <a:endParaRPr lang="en-US" dirty="0"/>
          </a:p>
        </p:txBody>
      </p:sp>
      <p:sp>
        <p:nvSpPr>
          <p:cNvPr id="612555" name="Line 203"/>
          <p:cNvSpPr>
            <a:spLocks noChangeShapeType="1"/>
          </p:cNvSpPr>
          <p:nvPr/>
        </p:nvSpPr>
        <p:spPr bwMode="auto">
          <a:xfrm flipH="1" flipV="1">
            <a:off x="2349500" y="2649538"/>
            <a:ext cx="2562225" cy="2435225"/>
          </a:xfrm>
          <a:prstGeom prst="line">
            <a:avLst/>
          </a:prstGeom>
          <a:noFill/>
          <a:ln w="44450">
            <a:solidFill>
              <a:srgbClr val="AEC5E7"/>
            </a:solidFill>
            <a:miter lim="800000"/>
            <a:headEnd/>
            <a:tailEnd/>
          </a:ln>
        </p:spPr>
        <p:txBody>
          <a:bodyPr/>
          <a:lstStyle/>
          <a:p>
            <a:endParaRPr lang="en-US" dirty="0"/>
          </a:p>
        </p:txBody>
      </p:sp>
      <p:sp>
        <p:nvSpPr>
          <p:cNvPr id="612556" name="Line 204"/>
          <p:cNvSpPr>
            <a:spLocks noChangeShapeType="1"/>
          </p:cNvSpPr>
          <p:nvPr/>
        </p:nvSpPr>
        <p:spPr bwMode="auto">
          <a:xfrm flipV="1">
            <a:off x="2744788" y="2346325"/>
            <a:ext cx="3241675" cy="3082925"/>
          </a:xfrm>
          <a:prstGeom prst="line">
            <a:avLst/>
          </a:prstGeom>
          <a:noFill/>
          <a:ln w="44450">
            <a:solidFill>
              <a:srgbClr val="EE313C"/>
            </a:solidFill>
            <a:miter lim="800000"/>
            <a:headEnd/>
            <a:tailEnd/>
          </a:ln>
        </p:spPr>
        <p:txBody>
          <a:bodyPr/>
          <a:lstStyle/>
          <a:p>
            <a:endParaRPr lang="en-US" dirty="0"/>
          </a:p>
        </p:txBody>
      </p:sp>
      <p:sp>
        <p:nvSpPr>
          <p:cNvPr id="612557" name="Line 205"/>
          <p:cNvSpPr>
            <a:spLocks noChangeShapeType="1"/>
          </p:cNvSpPr>
          <p:nvPr/>
        </p:nvSpPr>
        <p:spPr bwMode="auto">
          <a:xfrm flipV="1">
            <a:off x="3284538" y="2346325"/>
            <a:ext cx="3289300" cy="3132138"/>
          </a:xfrm>
          <a:prstGeom prst="line">
            <a:avLst/>
          </a:prstGeom>
          <a:noFill/>
          <a:ln w="44450">
            <a:solidFill>
              <a:srgbClr val="FAC0BF"/>
            </a:solidFill>
            <a:miter lim="800000"/>
            <a:headEnd/>
            <a:tailEnd/>
          </a:ln>
        </p:spPr>
        <p:txBody>
          <a:bodyPr/>
          <a:lstStyle/>
          <a:p>
            <a:endParaRPr lang="en-US" dirty="0"/>
          </a:p>
        </p:txBody>
      </p:sp>
      <p:sp>
        <p:nvSpPr>
          <p:cNvPr id="612558" name="Oval 206"/>
          <p:cNvSpPr>
            <a:spLocks noChangeArrowheads="1"/>
          </p:cNvSpPr>
          <p:nvPr/>
        </p:nvSpPr>
        <p:spPr bwMode="auto">
          <a:xfrm>
            <a:off x="4232275" y="4448175"/>
            <a:ext cx="141288" cy="122238"/>
          </a:xfrm>
          <a:prstGeom prst="ellipse">
            <a:avLst/>
          </a:prstGeom>
          <a:solidFill>
            <a:srgbClr val="000000"/>
          </a:solidFill>
          <a:ln w="9525">
            <a:noFill/>
            <a:round/>
            <a:headEnd/>
            <a:tailEnd/>
          </a:ln>
        </p:spPr>
        <p:txBody>
          <a:bodyPr/>
          <a:lstStyle/>
          <a:p>
            <a:endParaRPr lang="en-US" dirty="0"/>
          </a:p>
        </p:txBody>
      </p:sp>
      <p:sp>
        <p:nvSpPr>
          <p:cNvPr id="612559" name="Line 207"/>
          <p:cNvSpPr>
            <a:spLocks noChangeShapeType="1"/>
          </p:cNvSpPr>
          <p:nvPr/>
        </p:nvSpPr>
        <p:spPr bwMode="auto">
          <a:xfrm>
            <a:off x="5392738" y="2238375"/>
            <a:ext cx="439737" cy="490538"/>
          </a:xfrm>
          <a:prstGeom prst="line">
            <a:avLst/>
          </a:prstGeom>
          <a:noFill/>
          <a:ln w="11113">
            <a:solidFill>
              <a:srgbClr val="000000"/>
            </a:solidFill>
            <a:miter lim="800000"/>
            <a:headEnd/>
            <a:tailEnd/>
          </a:ln>
        </p:spPr>
        <p:txBody>
          <a:bodyPr/>
          <a:lstStyle/>
          <a:p>
            <a:endParaRPr lang="en-US" dirty="0"/>
          </a:p>
        </p:txBody>
      </p:sp>
      <p:sp>
        <p:nvSpPr>
          <p:cNvPr id="612560" name="Line 208"/>
          <p:cNvSpPr>
            <a:spLocks noChangeShapeType="1"/>
          </p:cNvSpPr>
          <p:nvPr/>
        </p:nvSpPr>
        <p:spPr bwMode="auto">
          <a:xfrm>
            <a:off x="4719638" y="4757738"/>
            <a:ext cx="1614487" cy="0"/>
          </a:xfrm>
          <a:prstGeom prst="line">
            <a:avLst/>
          </a:prstGeom>
          <a:noFill/>
          <a:ln w="44450">
            <a:solidFill>
              <a:srgbClr val="000000"/>
            </a:solidFill>
            <a:miter lim="800000"/>
            <a:headEnd/>
            <a:tailEnd/>
          </a:ln>
        </p:spPr>
        <p:txBody>
          <a:bodyPr/>
          <a:lstStyle/>
          <a:p>
            <a:endParaRPr lang="en-US" dirty="0"/>
          </a:p>
        </p:txBody>
      </p:sp>
      <p:sp>
        <p:nvSpPr>
          <p:cNvPr id="612561" name="Freeform 209"/>
          <p:cNvSpPr>
            <a:spLocks/>
          </p:cNvSpPr>
          <p:nvPr/>
        </p:nvSpPr>
        <p:spPr bwMode="auto">
          <a:xfrm>
            <a:off x="6276975" y="4703763"/>
            <a:ext cx="212725" cy="101600"/>
          </a:xfrm>
          <a:custGeom>
            <a:avLst/>
            <a:gdLst/>
            <a:ahLst/>
            <a:cxnLst>
              <a:cxn ang="0">
                <a:pos x="6" y="9"/>
              </a:cxn>
              <a:cxn ang="0">
                <a:pos x="0" y="0"/>
              </a:cxn>
              <a:cxn ang="0">
                <a:pos x="1" y="0"/>
              </a:cxn>
              <a:cxn ang="0">
                <a:pos x="15" y="5"/>
              </a:cxn>
              <a:cxn ang="0">
                <a:pos x="30" y="9"/>
              </a:cxn>
              <a:cxn ang="0">
                <a:pos x="15" y="12"/>
              </a:cxn>
              <a:cxn ang="0">
                <a:pos x="1" y="17"/>
              </a:cxn>
              <a:cxn ang="0">
                <a:pos x="0" y="17"/>
              </a:cxn>
              <a:cxn ang="0">
                <a:pos x="6" y="9"/>
              </a:cxn>
            </a:cxnLst>
            <a:rect l="0" t="0" r="r" b="b"/>
            <a:pathLst>
              <a:path w="30" h="17">
                <a:moveTo>
                  <a:pt x="6" y="9"/>
                </a:moveTo>
                <a:cubicBezTo>
                  <a:pt x="0" y="0"/>
                  <a:pt x="0" y="0"/>
                  <a:pt x="0" y="0"/>
                </a:cubicBezTo>
                <a:cubicBezTo>
                  <a:pt x="1" y="0"/>
                  <a:pt x="1" y="0"/>
                  <a:pt x="1" y="0"/>
                </a:cubicBezTo>
                <a:cubicBezTo>
                  <a:pt x="15" y="5"/>
                  <a:pt x="15" y="5"/>
                  <a:pt x="15" y="5"/>
                </a:cubicBezTo>
                <a:cubicBezTo>
                  <a:pt x="20" y="6"/>
                  <a:pt x="25" y="7"/>
                  <a:pt x="30" y="9"/>
                </a:cubicBezTo>
                <a:cubicBezTo>
                  <a:pt x="25" y="10"/>
                  <a:pt x="20" y="11"/>
                  <a:pt x="15" y="12"/>
                </a:cubicBezTo>
                <a:cubicBezTo>
                  <a:pt x="1" y="17"/>
                  <a:pt x="1" y="17"/>
                  <a:pt x="1" y="17"/>
                </a:cubicBezTo>
                <a:cubicBezTo>
                  <a:pt x="0" y="17"/>
                  <a:pt x="0" y="17"/>
                  <a:pt x="0" y="17"/>
                </a:cubicBezTo>
                <a:lnTo>
                  <a:pt x="6" y="9"/>
                </a:lnTo>
                <a:close/>
              </a:path>
            </a:pathLst>
          </a:custGeom>
          <a:solidFill>
            <a:srgbClr val="000000"/>
          </a:solidFill>
          <a:ln w="9525">
            <a:noFill/>
            <a:round/>
            <a:headEnd/>
            <a:tailEnd/>
          </a:ln>
        </p:spPr>
        <p:txBody>
          <a:bodyPr/>
          <a:lstStyle/>
          <a:p>
            <a:endParaRPr lang="en-US" dirty="0"/>
          </a:p>
        </p:txBody>
      </p:sp>
      <p:sp>
        <p:nvSpPr>
          <p:cNvPr id="612562" name="Line 210"/>
          <p:cNvSpPr>
            <a:spLocks noChangeShapeType="1"/>
          </p:cNvSpPr>
          <p:nvPr/>
        </p:nvSpPr>
        <p:spPr bwMode="auto">
          <a:xfrm>
            <a:off x="5335588" y="4835525"/>
            <a:ext cx="128587" cy="455613"/>
          </a:xfrm>
          <a:prstGeom prst="line">
            <a:avLst/>
          </a:prstGeom>
          <a:noFill/>
          <a:ln w="11113">
            <a:solidFill>
              <a:srgbClr val="000000"/>
            </a:solidFill>
            <a:miter lim="800000"/>
            <a:headEnd/>
            <a:tailEnd/>
          </a:ln>
        </p:spPr>
        <p:txBody>
          <a:bodyPr/>
          <a:lstStyle/>
          <a:p>
            <a:endParaRPr lang="en-US" dirty="0"/>
          </a:p>
        </p:txBody>
      </p:sp>
      <p:sp>
        <p:nvSpPr>
          <p:cNvPr id="612563" name="Rectangle 211"/>
          <p:cNvSpPr>
            <a:spLocks noChangeArrowheads="1"/>
          </p:cNvSpPr>
          <p:nvPr/>
        </p:nvSpPr>
        <p:spPr bwMode="auto">
          <a:xfrm>
            <a:off x="1828800" y="914400"/>
            <a:ext cx="5105400" cy="215444"/>
          </a:xfrm>
          <a:prstGeom prst="rect">
            <a:avLst/>
          </a:prstGeom>
          <a:noFill/>
          <a:ln w="9525">
            <a:noFill/>
            <a:miter lim="800000"/>
            <a:headEnd/>
            <a:tailEnd/>
          </a:ln>
        </p:spPr>
        <p:txBody>
          <a:bodyPr lIns="0" tIns="0" rIns="0" bIns="0">
            <a:spAutoFit/>
          </a:bodyPr>
          <a:lstStyle/>
          <a:p>
            <a:pPr marL="1588" indent="-1588"/>
            <a:r>
              <a:rPr lang="en-US" sz="1400" b="1" dirty="0">
                <a:solidFill>
                  <a:srgbClr val="000000"/>
                </a:solidFill>
                <a:latin typeface="Myriad Roman" charset="0"/>
              </a:rPr>
              <a:t>(a) One </a:t>
            </a:r>
            <a:r>
              <a:rPr lang="en-US" sz="1400" b="1" dirty="0" smtClean="0">
                <a:solidFill>
                  <a:srgbClr val="000000"/>
                </a:solidFill>
                <a:latin typeface="Myriad Roman" charset="0"/>
              </a:rPr>
              <a:t>Possible Outcome</a:t>
            </a:r>
            <a:r>
              <a:rPr lang="en-US" sz="1400" b="1" dirty="0">
                <a:solidFill>
                  <a:srgbClr val="000000"/>
                </a:solidFill>
                <a:latin typeface="Myriad Roman" charset="0"/>
              </a:rPr>
              <a:t>: Price Rises, Quantity Rises</a:t>
            </a:r>
            <a:endParaRPr lang="en-US" sz="1400" b="1" dirty="0"/>
          </a:p>
        </p:txBody>
      </p:sp>
      <p:sp>
        <p:nvSpPr>
          <p:cNvPr id="612564" name="Freeform 212"/>
          <p:cNvSpPr>
            <a:spLocks/>
          </p:cNvSpPr>
          <p:nvPr/>
        </p:nvSpPr>
        <p:spPr bwMode="auto">
          <a:xfrm>
            <a:off x="5151438" y="5260975"/>
            <a:ext cx="2137469" cy="690563"/>
          </a:xfrm>
          <a:custGeom>
            <a:avLst/>
            <a:gdLst/>
            <a:ahLst/>
            <a:cxnLst>
              <a:cxn ang="0">
                <a:pos x="221" y="79"/>
              </a:cxn>
              <a:cxn ang="0">
                <a:pos x="205" y="95"/>
              </a:cxn>
              <a:cxn ang="0">
                <a:pos x="16" y="95"/>
              </a:cxn>
              <a:cxn ang="0">
                <a:pos x="0" y="79"/>
              </a:cxn>
              <a:cxn ang="0">
                <a:pos x="0" y="16"/>
              </a:cxn>
              <a:cxn ang="0">
                <a:pos x="16" y="0"/>
              </a:cxn>
              <a:cxn ang="0">
                <a:pos x="205" y="0"/>
              </a:cxn>
              <a:cxn ang="0">
                <a:pos x="221" y="16"/>
              </a:cxn>
              <a:cxn ang="0">
                <a:pos x="221" y="79"/>
              </a:cxn>
            </a:cxnLst>
            <a:rect l="0" t="0" r="r" b="b"/>
            <a:pathLst>
              <a:path w="221" h="95">
                <a:moveTo>
                  <a:pt x="221" y="79"/>
                </a:moveTo>
                <a:cubicBezTo>
                  <a:pt x="221" y="87"/>
                  <a:pt x="214" y="95"/>
                  <a:pt x="205" y="95"/>
                </a:cubicBezTo>
                <a:cubicBezTo>
                  <a:pt x="16" y="95"/>
                  <a:pt x="16" y="95"/>
                  <a:pt x="16" y="95"/>
                </a:cubicBezTo>
                <a:cubicBezTo>
                  <a:pt x="7" y="95"/>
                  <a:pt x="0" y="87"/>
                  <a:pt x="0" y="79"/>
                </a:cubicBezTo>
                <a:cubicBezTo>
                  <a:pt x="0" y="16"/>
                  <a:pt x="0" y="16"/>
                  <a:pt x="0" y="16"/>
                </a:cubicBezTo>
                <a:cubicBezTo>
                  <a:pt x="0" y="7"/>
                  <a:pt x="7" y="0"/>
                  <a:pt x="16" y="0"/>
                </a:cubicBezTo>
                <a:cubicBezTo>
                  <a:pt x="205" y="0"/>
                  <a:pt x="205" y="0"/>
                  <a:pt x="205" y="0"/>
                </a:cubicBezTo>
                <a:cubicBezTo>
                  <a:pt x="214" y="0"/>
                  <a:pt x="221" y="7"/>
                  <a:pt x="221" y="16"/>
                </a:cubicBezTo>
                <a:lnTo>
                  <a:pt x="221" y="79"/>
                </a:lnTo>
                <a:close/>
              </a:path>
            </a:pathLst>
          </a:custGeom>
          <a:solidFill>
            <a:srgbClr val="D6E2E0"/>
          </a:solidFill>
          <a:ln w="9525">
            <a:noFill/>
            <a:round/>
            <a:headEnd/>
            <a:tailEnd/>
          </a:ln>
        </p:spPr>
        <p:txBody>
          <a:bodyPr/>
          <a:lstStyle/>
          <a:p>
            <a:endParaRPr lang="en-US" dirty="0"/>
          </a:p>
        </p:txBody>
      </p:sp>
      <p:sp>
        <p:nvSpPr>
          <p:cNvPr id="612565" name="Line 213"/>
          <p:cNvSpPr>
            <a:spLocks noChangeShapeType="1"/>
          </p:cNvSpPr>
          <p:nvPr/>
        </p:nvSpPr>
        <p:spPr bwMode="auto">
          <a:xfrm flipH="1" flipV="1">
            <a:off x="3616325" y="1905000"/>
            <a:ext cx="3078163" cy="2925763"/>
          </a:xfrm>
          <a:prstGeom prst="line">
            <a:avLst/>
          </a:prstGeom>
          <a:noFill/>
          <a:ln w="44450">
            <a:solidFill>
              <a:srgbClr val="3C5DAA"/>
            </a:solidFill>
            <a:miter lim="800000"/>
            <a:headEnd/>
            <a:tailEnd/>
          </a:ln>
        </p:spPr>
        <p:txBody>
          <a:bodyPr/>
          <a:lstStyle/>
          <a:p>
            <a:endParaRPr lang="en-US" dirty="0"/>
          </a:p>
        </p:txBody>
      </p:sp>
      <p:sp>
        <p:nvSpPr>
          <p:cNvPr id="612566" name="Oval 214"/>
          <p:cNvSpPr>
            <a:spLocks noChangeArrowheads="1"/>
          </p:cNvSpPr>
          <p:nvPr/>
        </p:nvSpPr>
        <p:spPr bwMode="auto">
          <a:xfrm>
            <a:off x="4967288" y="3194050"/>
            <a:ext cx="142875" cy="122238"/>
          </a:xfrm>
          <a:prstGeom prst="ellipse">
            <a:avLst/>
          </a:prstGeom>
          <a:solidFill>
            <a:srgbClr val="000000"/>
          </a:solidFill>
          <a:ln w="9525">
            <a:noFill/>
            <a:round/>
            <a:headEnd/>
            <a:tailEnd/>
          </a:ln>
        </p:spPr>
        <p:txBody>
          <a:bodyPr/>
          <a:lstStyle/>
          <a:p>
            <a:endParaRPr lang="en-US" dirty="0"/>
          </a:p>
        </p:txBody>
      </p:sp>
      <p:sp>
        <p:nvSpPr>
          <p:cNvPr id="612567" name="Line 215"/>
          <p:cNvSpPr>
            <a:spLocks noChangeShapeType="1"/>
          </p:cNvSpPr>
          <p:nvPr/>
        </p:nvSpPr>
        <p:spPr bwMode="auto">
          <a:xfrm flipV="1">
            <a:off x="1973263" y="3522663"/>
            <a:ext cx="0" cy="847725"/>
          </a:xfrm>
          <a:prstGeom prst="line">
            <a:avLst/>
          </a:prstGeom>
          <a:noFill/>
          <a:ln w="17463">
            <a:solidFill>
              <a:srgbClr val="000000"/>
            </a:solidFill>
            <a:miter lim="800000"/>
            <a:headEnd/>
            <a:tailEnd/>
          </a:ln>
        </p:spPr>
        <p:txBody>
          <a:bodyPr/>
          <a:lstStyle/>
          <a:p>
            <a:endParaRPr lang="en-US" dirty="0"/>
          </a:p>
        </p:txBody>
      </p:sp>
      <p:sp>
        <p:nvSpPr>
          <p:cNvPr id="612568" name="Freeform 216"/>
          <p:cNvSpPr>
            <a:spLocks/>
          </p:cNvSpPr>
          <p:nvPr/>
        </p:nvSpPr>
        <p:spPr bwMode="auto">
          <a:xfrm>
            <a:off x="1924050" y="3435350"/>
            <a:ext cx="100013" cy="115888"/>
          </a:xfrm>
          <a:custGeom>
            <a:avLst/>
            <a:gdLst/>
            <a:ahLst/>
            <a:cxnLst>
              <a:cxn ang="0">
                <a:pos x="7" y="16"/>
              </a:cxn>
              <a:cxn ang="0">
                <a:pos x="1" y="19"/>
              </a:cxn>
              <a:cxn ang="0">
                <a:pos x="0" y="19"/>
              </a:cxn>
              <a:cxn ang="0">
                <a:pos x="5" y="10"/>
              </a:cxn>
              <a:cxn ang="0">
                <a:pos x="7" y="0"/>
              </a:cxn>
              <a:cxn ang="0">
                <a:pos x="9" y="10"/>
              </a:cxn>
              <a:cxn ang="0">
                <a:pos x="14" y="19"/>
              </a:cxn>
              <a:cxn ang="0">
                <a:pos x="14" y="19"/>
              </a:cxn>
              <a:cxn ang="0">
                <a:pos x="7" y="16"/>
              </a:cxn>
            </a:cxnLst>
            <a:rect l="0" t="0" r="r" b="b"/>
            <a:pathLst>
              <a:path w="14" h="19">
                <a:moveTo>
                  <a:pt x="7" y="16"/>
                </a:moveTo>
                <a:cubicBezTo>
                  <a:pt x="1" y="19"/>
                  <a:pt x="1" y="19"/>
                  <a:pt x="1" y="19"/>
                </a:cubicBezTo>
                <a:cubicBezTo>
                  <a:pt x="0" y="19"/>
                  <a:pt x="0" y="19"/>
                  <a:pt x="0" y="19"/>
                </a:cubicBezTo>
                <a:cubicBezTo>
                  <a:pt x="5" y="10"/>
                  <a:pt x="5" y="10"/>
                  <a:pt x="5" y="10"/>
                </a:cubicBezTo>
                <a:cubicBezTo>
                  <a:pt x="5" y="6"/>
                  <a:pt x="6" y="3"/>
                  <a:pt x="7" y="0"/>
                </a:cubicBezTo>
                <a:cubicBezTo>
                  <a:pt x="8" y="3"/>
                  <a:pt x="9" y="6"/>
                  <a:pt x="9" y="10"/>
                </a:cubicBezTo>
                <a:cubicBezTo>
                  <a:pt x="14" y="19"/>
                  <a:pt x="14" y="19"/>
                  <a:pt x="14" y="19"/>
                </a:cubicBezTo>
                <a:cubicBezTo>
                  <a:pt x="14" y="19"/>
                  <a:pt x="14" y="19"/>
                  <a:pt x="14" y="19"/>
                </a:cubicBezTo>
                <a:lnTo>
                  <a:pt x="7" y="16"/>
                </a:lnTo>
                <a:close/>
              </a:path>
            </a:pathLst>
          </a:custGeom>
          <a:solidFill>
            <a:srgbClr val="000000"/>
          </a:solidFill>
          <a:ln w="9525">
            <a:noFill/>
            <a:round/>
            <a:headEnd/>
            <a:tailEnd/>
          </a:ln>
        </p:spPr>
        <p:txBody>
          <a:bodyPr/>
          <a:lstStyle/>
          <a:p>
            <a:endParaRPr lang="en-US" dirty="0"/>
          </a:p>
        </p:txBody>
      </p:sp>
      <p:sp>
        <p:nvSpPr>
          <p:cNvPr id="612569" name="Line 217"/>
          <p:cNvSpPr>
            <a:spLocks noChangeShapeType="1"/>
          </p:cNvSpPr>
          <p:nvPr/>
        </p:nvSpPr>
        <p:spPr bwMode="auto">
          <a:xfrm>
            <a:off x="4473575" y="6181725"/>
            <a:ext cx="381000" cy="0"/>
          </a:xfrm>
          <a:prstGeom prst="line">
            <a:avLst/>
          </a:prstGeom>
          <a:noFill/>
          <a:ln w="17463">
            <a:solidFill>
              <a:srgbClr val="000000"/>
            </a:solidFill>
            <a:miter lim="800000"/>
            <a:headEnd/>
            <a:tailEnd/>
          </a:ln>
        </p:spPr>
        <p:txBody>
          <a:bodyPr/>
          <a:lstStyle/>
          <a:p>
            <a:endParaRPr lang="en-US" dirty="0"/>
          </a:p>
        </p:txBody>
      </p:sp>
      <p:sp>
        <p:nvSpPr>
          <p:cNvPr id="612570" name="Freeform 218"/>
          <p:cNvSpPr>
            <a:spLocks/>
          </p:cNvSpPr>
          <p:nvPr/>
        </p:nvSpPr>
        <p:spPr bwMode="auto">
          <a:xfrm>
            <a:off x="4756150" y="6138863"/>
            <a:ext cx="155575" cy="84137"/>
          </a:xfrm>
          <a:custGeom>
            <a:avLst/>
            <a:gdLst/>
            <a:ahLst/>
            <a:cxnLst>
              <a:cxn ang="0">
                <a:pos x="4" y="7"/>
              </a:cxn>
              <a:cxn ang="0">
                <a:pos x="0" y="1"/>
              </a:cxn>
              <a:cxn ang="0">
                <a:pos x="0" y="0"/>
              </a:cxn>
              <a:cxn ang="0">
                <a:pos x="11" y="5"/>
              </a:cxn>
              <a:cxn ang="0">
                <a:pos x="22" y="7"/>
              </a:cxn>
              <a:cxn ang="0">
                <a:pos x="11" y="10"/>
              </a:cxn>
              <a:cxn ang="0">
                <a:pos x="0" y="14"/>
              </a:cxn>
              <a:cxn ang="0">
                <a:pos x="0" y="14"/>
              </a:cxn>
              <a:cxn ang="0">
                <a:pos x="4" y="7"/>
              </a:cxn>
            </a:cxnLst>
            <a:rect l="0" t="0" r="r" b="b"/>
            <a:pathLst>
              <a:path w="22" h="14">
                <a:moveTo>
                  <a:pt x="4" y="7"/>
                </a:moveTo>
                <a:cubicBezTo>
                  <a:pt x="0" y="1"/>
                  <a:pt x="0" y="1"/>
                  <a:pt x="0" y="1"/>
                </a:cubicBezTo>
                <a:cubicBezTo>
                  <a:pt x="0" y="0"/>
                  <a:pt x="0" y="0"/>
                  <a:pt x="0" y="0"/>
                </a:cubicBezTo>
                <a:cubicBezTo>
                  <a:pt x="11" y="5"/>
                  <a:pt x="11" y="5"/>
                  <a:pt x="11" y="5"/>
                </a:cubicBezTo>
                <a:cubicBezTo>
                  <a:pt x="14" y="5"/>
                  <a:pt x="18" y="6"/>
                  <a:pt x="22" y="7"/>
                </a:cubicBezTo>
                <a:cubicBezTo>
                  <a:pt x="18" y="8"/>
                  <a:pt x="14" y="9"/>
                  <a:pt x="11" y="10"/>
                </a:cubicBezTo>
                <a:cubicBezTo>
                  <a:pt x="0" y="14"/>
                  <a:pt x="0" y="14"/>
                  <a:pt x="0" y="14"/>
                </a:cubicBezTo>
                <a:cubicBezTo>
                  <a:pt x="0" y="14"/>
                  <a:pt x="0" y="14"/>
                  <a:pt x="0" y="14"/>
                </a:cubicBezTo>
                <a:lnTo>
                  <a:pt x="4" y="7"/>
                </a:lnTo>
                <a:close/>
              </a:path>
            </a:pathLst>
          </a:custGeom>
          <a:solidFill>
            <a:srgbClr val="000000"/>
          </a:solidFill>
          <a:ln w="9525">
            <a:noFill/>
            <a:round/>
            <a:headEnd/>
            <a:tailEnd/>
          </a:ln>
        </p:spPr>
        <p:txBody>
          <a:bodyPr/>
          <a:lstStyle/>
          <a:p>
            <a:endParaRPr lang="en-US" dirty="0"/>
          </a:p>
        </p:txBody>
      </p:sp>
      <p:sp>
        <p:nvSpPr>
          <p:cNvPr id="612571" name="Freeform 219"/>
          <p:cNvSpPr>
            <a:spLocks/>
          </p:cNvSpPr>
          <p:nvPr/>
        </p:nvSpPr>
        <p:spPr bwMode="auto">
          <a:xfrm>
            <a:off x="4191000" y="1389658"/>
            <a:ext cx="1669256" cy="821730"/>
          </a:xfrm>
          <a:custGeom>
            <a:avLst/>
            <a:gdLst/>
            <a:ahLst/>
            <a:cxnLst>
              <a:cxn ang="0">
                <a:pos x="174" y="118"/>
              </a:cxn>
              <a:cxn ang="0">
                <a:pos x="158" y="134"/>
              </a:cxn>
              <a:cxn ang="0">
                <a:pos x="16" y="134"/>
              </a:cxn>
              <a:cxn ang="0">
                <a:pos x="0" y="118"/>
              </a:cxn>
              <a:cxn ang="0">
                <a:pos x="0" y="16"/>
              </a:cxn>
              <a:cxn ang="0">
                <a:pos x="16" y="0"/>
              </a:cxn>
              <a:cxn ang="0">
                <a:pos x="158" y="0"/>
              </a:cxn>
              <a:cxn ang="0">
                <a:pos x="174" y="16"/>
              </a:cxn>
              <a:cxn ang="0">
                <a:pos x="174" y="118"/>
              </a:cxn>
            </a:cxnLst>
            <a:rect l="0" t="0" r="r" b="b"/>
            <a:pathLst>
              <a:path w="174" h="134">
                <a:moveTo>
                  <a:pt x="174" y="118"/>
                </a:moveTo>
                <a:cubicBezTo>
                  <a:pt x="174" y="127"/>
                  <a:pt x="167" y="134"/>
                  <a:pt x="158" y="134"/>
                </a:cubicBezTo>
                <a:cubicBezTo>
                  <a:pt x="16" y="134"/>
                  <a:pt x="16" y="134"/>
                  <a:pt x="16" y="134"/>
                </a:cubicBezTo>
                <a:cubicBezTo>
                  <a:pt x="7" y="134"/>
                  <a:pt x="0" y="127"/>
                  <a:pt x="0" y="118"/>
                </a:cubicBezTo>
                <a:cubicBezTo>
                  <a:pt x="0" y="16"/>
                  <a:pt x="0" y="16"/>
                  <a:pt x="0" y="16"/>
                </a:cubicBezTo>
                <a:cubicBezTo>
                  <a:pt x="0" y="8"/>
                  <a:pt x="7" y="0"/>
                  <a:pt x="16" y="0"/>
                </a:cubicBezTo>
                <a:cubicBezTo>
                  <a:pt x="158" y="0"/>
                  <a:pt x="158" y="0"/>
                  <a:pt x="158" y="0"/>
                </a:cubicBezTo>
                <a:cubicBezTo>
                  <a:pt x="167" y="0"/>
                  <a:pt x="174" y="8"/>
                  <a:pt x="174" y="16"/>
                </a:cubicBezTo>
                <a:lnTo>
                  <a:pt x="174" y="118"/>
                </a:lnTo>
                <a:close/>
              </a:path>
            </a:pathLst>
          </a:custGeom>
          <a:solidFill>
            <a:srgbClr val="D6E2E0"/>
          </a:solidFill>
          <a:ln w="9525">
            <a:noFill/>
            <a:round/>
            <a:headEnd/>
            <a:tailEnd/>
          </a:ln>
        </p:spPr>
        <p:txBody>
          <a:bodyPr/>
          <a:lstStyle/>
          <a:p>
            <a:endParaRPr lang="en-US" dirty="0"/>
          </a:p>
        </p:txBody>
      </p:sp>
      <p:sp>
        <p:nvSpPr>
          <p:cNvPr id="548930" name="TextBox 29"/>
          <p:cNvSpPr txBox="1">
            <a:spLocks noChangeArrowheads="1"/>
          </p:cNvSpPr>
          <p:nvPr/>
        </p:nvSpPr>
        <p:spPr bwMode="auto">
          <a:xfrm>
            <a:off x="771748" y="1563688"/>
            <a:ext cx="1423988" cy="307777"/>
          </a:xfrm>
          <a:prstGeom prst="rect">
            <a:avLst/>
          </a:prstGeom>
          <a:noFill/>
          <a:ln w="9525">
            <a:noFill/>
            <a:miter lim="800000"/>
            <a:headEnd/>
            <a:tailEnd/>
          </a:ln>
        </p:spPr>
        <p:txBody>
          <a:bodyPr>
            <a:spAutoFit/>
          </a:bodyPr>
          <a:lstStyle/>
          <a:p>
            <a:pPr algn="ctr"/>
            <a:r>
              <a:rPr lang="en-US" sz="1400" b="1" dirty="0">
                <a:ea typeface="MS PGothic" pitchFamily="34" charset="-128"/>
              </a:rPr>
              <a:t>Price of </a:t>
            </a:r>
            <a:r>
              <a:rPr lang="en-US" sz="1400" b="1" dirty="0" smtClean="0">
                <a:ea typeface="MS PGothic" pitchFamily="34" charset="-128"/>
              </a:rPr>
              <a:t>cotton</a:t>
            </a:r>
            <a:endParaRPr lang="en-US" sz="1400" b="1" dirty="0">
              <a:ea typeface="MS PGothic" pitchFamily="34" charset="-128"/>
            </a:endParaRPr>
          </a:p>
        </p:txBody>
      </p:sp>
      <p:sp>
        <p:nvSpPr>
          <p:cNvPr id="2" name="TextBox 29"/>
          <p:cNvSpPr txBox="1">
            <a:spLocks noChangeArrowheads="1"/>
          </p:cNvSpPr>
          <p:nvPr/>
        </p:nvSpPr>
        <p:spPr bwMode="auto">
          <a:xfrm>
            <a:off x="4240001" y="1338858"/>
            <a:ext cx="1482725" cy="923330"/>
          </a:xfrm>
          <a:prstGeom prst="rect">
            <a:avLst/>
          </a:prstGeom>
          <a:noFill/>
          <a:ln w="9525">
            <a:noFill/>
            <a:miter lim="800000"/>
            <a:headEnd/>
            <a:tailEnd/>
          </a:ln>
        </p:spPr>
        <p:txBody>
          <a:bodyPr>
            <a:spAutoFit/>
          </a:bodyPr>
          <a:lstStyle/>
          <a:p>
            <a:pPr algn="ctr"/>
            <a:r>
              <a:rPr lang="en-US" i="1" dirty="0">
                <a:ea typeface="MS PGothic" pitchFamily="34" charset="-128"/>
              </a:rPr>
              <a:t>Small decrease in supply</a:t>
            </a:r>
          </a:p>
        </p:txBody>
      </p:sp>
      <p:sp>
        <p:nvSpPr>
          <p:cNvPr id="3" name="TextBox 29"/>
          <p:cNvSpPr txBox="1">
            <a:spLocks noChangeArrowheads="1"/>
          </p:cNvSpPr>
          <p:nvPr/>
        </p:nvSpPr>
        <p:spPr bwMode="auto">
          <a:xfrm>
            <a:off x="5265043" y="5299075"/>
            <a:ext cx="2023864" cy="646331"/>
          </a:xfrm>
          <a:prstGeom prst="rect">
            <a:avLst/>
          </a:prstGeom>
          <a:noFill/>
          <a:ln w="9525">
            <a:noFill/>
            <a:miter lim="800000"/>
            <a:headEnd/>
            <a:tailEnd/>
          </a:ln>
        </p:spPr>
        <p:txBody>
          <a:bodyPr wrap="square">
            <a:spAutoFit/>
          </a:bodyPr>
          <a:lstStyle/>
          <a:p>
            <a:pPr algn="ctr"/>
            <a:r>
              <a:rPr lang="en-US" i="1" dirty="0">
                <a:ea typeface="MS PGothic" pitchFamily="34" charset="-128"/>
              </a:rPr>
              <a:t>Large increase in demand</a:t>
            </a:r>
          </a:p>
        </p:txBody>
      </p:sp>
      <p:cxnSp>
        <p:nvCxnSpPr>
          <p:cNvPr id="612575" name="Straight Connector 86"/>
          <p:cNvCxnSpPr>
            <a:cxnSpLocks noChangeShapeType="1"/>
          </p:cNvCxnSpPr>
          <p:nvPr/>
        </p:nvCxnSpPr>
        <p:spPr bwMode="auto">
          <a:xfrm>
            <a:off x="5032375" y="3270250"/>
            <a:ext cx="0" cy="2681288"/>
          </a:xfrm>
          <a:prstGeom prst="line">
            <a:avLst/>
          </a:prstGeom>
          <a:noFill/>
          <a:ln w="22225">
            <a:solidFill>
              <a:srgbClr val="9C9C9C"/>
            </a:solidFill>
            <a:prstDash val="sysDot"/>
            <a:round/>
            <a:headEnd/>
            <a:tailEnd type="none" w="med" len="lg"/>
          </a:ln>
        </p:spPr>
      </p:cxnSp>
      <p:cxnSp>
        <p:nvCxnSpPr>
          <p:cNvPr id="612576" name="Straight Connector 86"/>
          <p:cNvCxnSpPr>
            <a:cxnSpLocks noChangeShapeType="1"/>
          </p:cNvCxnSpPr>
          <p:nvPr/>
        </p:nvCxnSpPr>
        <p:spPr bwMode="auto">
          <a:xfrm>
            <a:off x="4294188" y="4570413"/>
            <a:ext cx="0" cy="1381125"/>
          </a:xfrm>
          <a:prstGeom prst="line">
            <a:avLst/>
          </a:prstGeom>
          <a:noFill/>
          <a:ln w="22225">
            <a:solidFill>
              <a:srgbClr val="9C9C9C"/>
            </a:solidFill>
            <a:prstDash val="sysDot"/>
            <a:round/>
            <a:headEnd/>
            <a:tailEnd type="none" w="med" len="lg"/>
          </a:ln>
        </p:spPr>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489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25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25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25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25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25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89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25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255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25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25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255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25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25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1255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25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25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125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253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12388"/>
                                        </p:tgtEl>
                                        <p:attrNameLst>
                                          <p:attrName>style.visibility</p:attrName>
                                        </p:attrNameLst>
                                      </p:cBhvr>
                                      <p:to>
                                        <p:strVal val="visible"/>
                                      </p:to>
                                    </p:set>
                                    <p:animEffect transition="in" filter="wipe(left)">
                                      <p:cBhvr>
                                        <p:cTn id="47" dur="500"/>
                                        <p:tgtEl>
                                          <p:spTgt spid="612388"/>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612542"/>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612543"/>
                                        </p:tgtEl>
                                        <p:attrNameLst>
                                          <p:attrName>style.visibility</p:attrName>
                                        </p:attrNameLst>
                                      </p:cBhvr>
                                      <p:to>
                                        <p:strVal val="visible"/>
                                      </p:to>
                                    </p:set>
                                  </p:childTnLst>
                                </p:cTn>
                              </p:par>
                              <p:par>
                                <p:cTn id="54" presetID="22" presetClass="entr" presetSubtype="8" fill="hold" grpId="0" nodeType="withEffect">
                                  <p:stCondLst>
                                    <p:cond delay="0"/>
                                  </p:stCondLst>
                                  <p:childTnLst>
                                    <p:set>
                                      <p:cBhvr>
                                        <p:cTn id="55" dur="1" fill="hold">
                                          <p:stCondLst>
                                            <p:cond delay="0"/>
                                          </p:stCondLst>
                                        </p:cTn>
                                        <p:tgtEl>
                                          <p:spTgt spid="612565"/>
                                        </p:tgtEl>
                                        <p:attrNameLst>
                                          <p:attrName>style.visibility</p:attrName>
                                        </p:attrNameLst>
                                      </p:cBhvr>
                                      <p:to>
                                        <p:strVal val="visible"/>
                                      </p:to>
                                    </p:set>
                                    <p:animEffect transition="in" filter="wipe(left)">
                                      <p:cBhvr>
                                        <p:cTn id="56" dur="500"/>
                                        <p:tgtEl>
                                          <p:spTgt spid="612565"/>
                                        </p:tgtEl>
                                      </p:cBhvr>
                                    </p:animEffect>
                                  </p:childTnLst>
                                </p:cTn>
                              </p:par>
                              <p:par>
                                <p:cTn id="57" presetID="1" presetClass="entr" presetSubtype="0" fill="hold" grpId="0" nodeType="withEffect">
                                  <p:stCondLst>
                                    <p:cond delay="0"/>
                                  </p:stCondLst>
                                  <p:childTnLst>
                                    <p:set>
                                      <p:cBhvr>
                                        <p:cTn id="58" dur="1" fill="hold">
                                          <p:stCondLst>
                                            <p:cond delay="0"/>
                                          </p:stCondLst>
                                        </p:cTn>
                                        <p:tgtEl>
                                          <p:spTgt spid="61256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1256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1256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125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125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255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125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1257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1255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1255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1254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612567"/>
                                        </p:tgtEl>
                                        <p:attrNameLst>
                                          <p:attrName>style.visibility</p:attrName>
                                        </p:attrNameLst>
                                      </p:cBhvr>
                                      <p:to>
                                        <p:strVal val="visible"/>
                                      </p:to>
                                    </p:set>
                                  </p:childTnLst>
                                </p:cTn>
                              </p:par>
                              <p:par>
                                <p:cTn id="89" presetID="22" presetClass="entr" presetSubtype="1" fill="hold" nodeType="withEffect">
                                  <p:stCondLst>
                                    <p:cond delay="0"/>
                                  </p:stCondLst>
                                  <p:childTnLst>
                                    <p:set>
                                      <p:cBhvr>
                                        <p:cTn id="90" dur="1" fill="hold">
                                          <p:stCondLst>
                                            <p:cond delay="0"/>
                                          </p:stCondLst>
                                        </p:cTn>
                                        <p:tgtEl>
                                          <p:spTgt spid="612575"/>
                                        </p:tgtEl>
                                        <p:attrNameLst>
                                          <p:attrName>style.visibility</p:attrName>
                                        </p:attrNameLst>
                                      </p:cBhvr>
                                      <p:to>
                                        <p:strVal val="visible"/>
                                      </p:to>
                                    </p:set>
                                    <p:animEffect transition="in" filter="wipe(up)">
                                      <p:cBhvr>
                                        <p:cTn id="91" dur="500"/>
                                        <p:tgtEl>
                                          <p:spTgt spid="612575"/>
                                        </p:tgtEl>
                                      </p:cBhvr>
                                    </p:animEffect>
                                  </p:childTnLst>
                                </p:cTn>
                              </p:par>
                              <p:par>
                                <p:cTn id="92" presetID="22" presetClass="entr" presetSubtype="8" fill="hold" nodeType="withEffect">
                                  <p:stCondLst>
                                    <p:cond delay="0"/>
                                  </p:stCondLst>
                                  <p:childTnLst>
                                    <p:set>
                                      <p:cBhvr>
                                        <p:cTn id="93" dur="1" fill="hold">
                                          <p:stCondLst>
                                            <p:cond delay="0"/>
                                          </p:stCondLst>
                                        </p:cTn>
                                        <p:tgtEl>
                                          <p:spTgt spid="612531"/>
                                        </p:tgtEl>
                                        <p:attrNameLst>
                                          <p:attrName>style.visibility</p:attrName>
                                        </p:attrNameLst>
                                      </p:cBhvr>
                                      <p:to>
                                        <p:strVal val="visible"/>
                                      </p:to>
                                    </p:set>
                                    <p:animEffect transition="in" filter="wipe(left)">
                                      <p:cBhvr>
                                        <p:cTn id="94" dur="500"/>
                                        <p:tgtEl>
                                          <p:spTgt spid="612531"/>
                                        </p:tgtEl>
                                      </p:cBhvr>
                                    </p:animEffect>
                                  </p:childTnLst>
                                </p:cTn>
                              </p:par>
                              <p:par>
                                <p:cTn id="95" presetID="1" presetClass="entr" presetSubtype="0" fill="hold" grpId="0" nodeType="withEffect">
                                  <p:stCondLst>
                                    <p:cond delay="0"/>
                                  </p:stCondLst>
                                  <p:childTnLst>
                                    <p:set>
                                      <p:cBhvr>
                                        <p:cTn id="96" dur="1" fill="hold">
                                          <p:stCondLst>
                                            <p:cond delay="0"/>
                                          </p:stCondLst>
                                        </p:cTn>
                                        <p:tgtEl>
                                          <p:spTgt spid="61253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1256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12569"/>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12536"/>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1255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1255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1253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1253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1256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12570"/>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612479"/>
                                        </p:tgtEl>
                                        <p:attrNameLst>
                                          <p:attrName>style.visibility</p:attrName>
                                        </p:attrNameLst>
                                      </p:cBhvr>
                                      <p:to>
                                        <p:strVal val="visible"/>
                                      </p:to>
                                    </p:set>
                                    <p:animEffect transition="in" filter="wipe(left)">
                                      <p:cBhvr>
                                        <p:cTn id="119" dur="500"/>
                                        <p:tgtEl>
                                          <p:spTgt spid="612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88" grpId="0" animBg="1"/>
      <p:bldP spid="612479" grpId="0" animBg="1"/>
      <p:bldP spid="548931" grpId="0"/>
      <p:bldP spid="612532" grpId="0"/>
      <p:bldP spid="612533" grpId="0"/>
      <p:bldP spid="612534" grpId="0"/>
      <p:bldP spid="612535" grpId="0"/>
      <p:bldP spid="612537" grpId="0"/>
      <p:bldP spid="612538" grpId="0"/>
      <p:bldP spid="612539" grpId="0"/>
      <p:bldP spid="612540" grpId="0"/>
      <p:bldP spid="612541" grpId="0"/>
      <p:bldP spid="612542" grpId="0"/>
      <p:bldP spid="612543" grpId="0"/>
      <p:bldP spid="612544" grpId="0"/>
      <p:bldP spid="612545" grpId="0"/>
      <p:bldP spid="612546" grpId="0"/>
      <p:bldP spid="612547" grpId="0"/>
      <p:bldP spid="612548" grpId="0"/>
      <p:bldP spid="612549" grpId="0"/>
      <p:bldP spid="612550" grpId="0"/>
      <p:bldP spid="612551" grpId="0"/>
      <p:bldP spid="612552" grpId="0" animBg="1"/>
      <p:bldP spid="612553" grpId="0" animBg="1"/>
      <p:bldP spid="612554" grpId="0" animBg="1"/>
      <p:bldP spid="612555" grpId="0" animBg="1"/>
      <p:bldP spid="612556" grpId="0" animBg="1"/>
      <p:bldP spid="612557" grpId="0" animBg="1"/>
      <p:bldP spid="612558" grpId="0" animBg="1"/>
      <p:bldP spid="612559" grpId="0" animBg="1"/>
      <p:bldP spid="612560" grpId="0" animBg="1"/>
      <p:bldP spid="612561" grpId="0" animBg="1"/>
      <p:bldP spid="612562" grpId="0" animBg="1"/>
      <p:bldP spid="612563" grpId="0"/>
      <p:bldP spid="612564" grpId="0" animBg="1"/>
      <p:bldP spid="612565" grpId="0" animBg="1"/>
      <p:bldP spid="612566" grpId="0" animBg="1"/>
      <p:bldP spid="612567" grpId="0" animBg="1"/>
      <p:bldP spid="612568" grpId="0" animBg="1"/>
      <p:bldP spid="612569" grpId="0" animBg="1"/>
      <p:bldP spid="612570" grpId="0" animBg="1"/>
      <p:bldP spid="612571" grpId="0" animBg="1"/>
      <p:bldP spid="548930"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02" name="Rectangle 2"/>
          <p:cNvSpPr>
            <a:spLocks noGrp="1" noRot="1" noChangeArrowheads="1"/>
          </p:cNvSpPr>
          <p:nvPr>
            <p:ph type="title"/>
          </p:nvPr>
        </p:nvSpPr>
        <p:spPr>
          <a:xfrm>
            <a:off x="827585" y="60325"/>
            <a:ext cx="8322766" cy="555625"/>
          </a:xfrm>
        </p:spPr>
        <p:txBody>
          <a:bodyPr/>
          <a:lstStyle/>
          <a:p>
            <a:r>
              <a:rPr lang="en-US" sz="3200" dirty="0"/>
              <a:t>Simultaneous Shifts of Supply and Demand</a:t>
            </a:r>
          </a:p>
        </p:txBody>
      </p:sp>
      <p:sp>
        <p:nvSpPr>
          <p:cNvPr id="614515" name="Text Box 115"/>
          <p:cNvSpPr txBox="1">
            <a:spLocks noChangeArrowheads="1"/>
          </p:cNvSpPr>
          <p:nvPr/>
        </p:nvSpPr>
        <p:spPr bwMode="auto">
          <a:xfrm>
            <a:off x="6326445" y="2425824"/>
            <a:ext cx="2667000" cy="923330"/>
          </a:xfrm>
          <a:prstGeom prst="rect">
            <a:avLst/>
          </a:prstGeom>
          <a:solidFill>
            <a:schemeClr val="accent5">
              <a:lumMod val="20000"/>
              <a:lumOff val="80000"/>
            </a:schemeClr>
          </a:solidFill>
          <a:ln w="25400" algn="ctr">
            <a:noFill/>
            <a:prstDash val="sysDot"/>
            <a:miter lim="800000"/>
            <a:headEnd/>
            <a:tailEnd type="none" w="med" len="lg"/>
          </a:ln>
          <a:effectLst/>
        </p:spPr>
        <p:txBody>
          <a:bodyPr>
            <a:spAutoFit/>
          </a:bodyPr>
          <a:lstStyle/>
          <a:p>
            <a:pPr marL="1588" indent="-1588" algn="ctr">
              <a:lnSpc>
                <a:spcPct val="100000"/>
              </a:lnSpc>
              <a:spcBef>
                <a:spcPct val="20000"/>
              </a:spcBef>
            </a:pPr>
            <a:r>
              <a:rPr lang="en-US" dirty="0"/>
              <a:t>Two opposing forces determining the equilibrium quantity.</a:t>
            </a:r>
          </a:p>
        </p:txBody>
      </p:sp>
      <p:sp>
        <p:nvSpPr>
          <p:cNvPr id="614565" name="AutoShape 165"/>
          <p:cNvSpPr>
            <a:spLocks noChangeAspect="1" noChangeArrowheads="1" noTextEdit="1"/>
          </p:cNvSpPr>
          <p:nvPr/>
        </p:nvSpPr>
        <p:spPr bwMode="auto">
          <a:xfrm>
            <a:off x="6324600" y="7239000"/>
            <a:ext cx="1495425" cy="630238"/>
          </a:xfrm>
          <a:prstGeom prst="rect">
            <a:avLst/>
          </a:prstGeom>
          <a:noFill/>
          <a:ln w="9525">
            <a:noFill/>
            <a:miter lim="800000"/>
            <a:headEnd/>
            <a:tailEnd/>
          </a:ln>
        </p:spPr>
        <p:txBody>
          <a:bodyPr/>
          <a:lstStyle/>
          <a:p>
            <a:endParaRPr lang="en-US" dirty="0"/>
          </a:p>
        </p:txBody>
      </p:sp>
      <p:cxnSp>
        <p:nvCxnSpPr>
          <p:cNvPr id="614566" name="Straight Connector 86"/>
          <p:cNvCxnSpPr>
            <a:cxnSpLocks noChangeShapeType="1"/>
          </p:cNvCxnSpPr>
          <p:nvPr/>
        </p:nvCxnSpPr>
        <p:spPr bwMode="auto">
          <a:xfrm>
            <a:off x="3894138" y="3275013"/>
            <a:ext cx="0" cy="2655887"/>
          </a:xfrm>
          <a:prstGeom prst="line">
            <a:avLst/>
          </a:prstGeom>
          <a:noFill/>
          <a:ln w="22225">
            <a:solidFill>
              <a:srgbClr val="9C9C9C"/>
            </a:solidFill>
            <a:prstDash val="sysDot"/>
            <a:round/>
            <a:headEnd/>
            <a:tailEnd type="none" w="med" len="lg"/>
          </a:ln>
        </p:spPr>
      </p:cxnSp>
      <p:cxnSp>
        <p:nvCxnSpPr>
          <p:cNvPr id="614567" name="Straight Connector 86"/>
          <p:cNvCxnSpPr>
            <a:cxnSpLocks noChangeShapeType="1"/>
          </p:cNvCxnSpPr>
          <p:nvPr/>
        </p:nvCxnSpPr>
        <p:spPr bwMode="auto">
          <a:xfrm>
            <a:off x="1895475" y="3265488"/>
            <a:ext cx="1998663" cy="9525"/>
          </a:xfrm>
          <a:prstGeom prst="line">
            <a:avLst/>
          </a:prstGeom>
          <a:noFill/>
          <a:ln w="22225">
            <a:solidFill>
              <a:srgbClr val="9C9C9C"/>
            </a:solidFill>
            <a:prstDash val="sysDot"/>
            <a:round/>
            <a:headEnd/>
            <a:tailEnd type="none" w="med" len="lg"/>
          </a:ln>
        </p:spPr>
      </p:cxnSp>
      <p:cxnSp>
        <p:nvCxnSpPr>
          <p:cNvPr id="614568" name="Straight Connector 86"/>
          <p:cNvCxnSpPr>
            <a:cxnSpLocks noChangeShapeType="1"/>
          </p:cNvCxnSpPr>
          <p:nvPr/>
        </p:nvCxnSpPr>
        <p:spPr bwMode="auto">
          <a:xfrm>
            <a:off x="4292600" y="4291013"/>
            <a:ext cx="0" cy="1639887"/>
          </a:xfrm>
          <a:prstGeom prst="line">
            <a:avLst/>
          </a:prstGeom>
          <a:noFill/>
          <a:ln w="22225">
            <a:solidFill>
              <a:srgbClr val="9C9C9C"/>
            </a:solidFill>
            <a:prstDash val="sysDot"/>
            <a:round/>
            <a:headEnd/>
            <a:tailEnd type="none" w="med" len="lg"/>
          </a:ln>
        </p:spPr>
      </p:cxnSp>
      <p:cxnSp>
        <p:nvCxnSpPr>
          <p:cNvPr id="614569" name="Straight Connector 86"/>
          <p:cNvCxnSpPr>
            <a:cxnSpLocks noChangeShapeType="1"/>
          </p:cNvCxnSpPr>
          <p:nvPr/>
        </p:nvCxnSpPr>
        <p:spPr bwMode="auto">
          <a:xfrm>
            <a:off x="1974850" y="4291013"/>
            <a:ext cx="2317750" cy="11112"/>
          </a:xfrm>
          <a:prstGeom prst="line">
            <a:avLst/>
          </a:prstGeom>
          <a:noFill/>
          <a:ln w="22225">
            <a:solidFill>
              <a:srgbClr val="9C9C9C"/>
            </a:solidFill>
            <a:prstDash val="sysDot"/>
            <a:round/>
            <a:headEnd/>
            <a:tailEnd type="none" w="med" len="lg"/>
          </a:ln>
        </p:spPr>
      </p:cxnSp>
      <p:sp>
        <p:nvSpPr>
          <p:cNvPr id="614570" name="Rectangle 170"/>
          <p:cNvSpPr>
            <a:spLocks noChangeArrowheads="1"/>
          </p:cNvSpPr>
          <p:nvPr/>
        </p:nvSpPr>
        <p:spPr bwMode="auto">
          <a:xfrm>
            <a:off x="4267200" y="6096000"/>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614571" name="Rectangle 171"/>
          <p:cNvSpPr>
            <a:spLocks noChangeArrowheads="1"/>
          </p:cNvSpPr>
          <p:nvPr/>
        </p:nvSpPr>
        <p:spPr bwMode="auto">
          <a:xfrm>
            <a:off x="4419600" y="624840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4572" name="Rectangle 172"/>
          <p:cNvSpPr>
            <a:spLocks noChangeArrowheads="1"/>
          </p:cNvSpPr>
          <p:nvPr/>
        </p:nvSpPr>
        <p:spPr bwMode="auto">
          <a:xfrm>
            <a:off x="3810000" y="6096000"/>
            <a:ext cx="139462"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Q</a:t>
            </a:r>
            <a:endParaRPr lang="en-US" sz="1400" i="1" dirty="0"/>
          </a:p>
        </p:txBody>
      </p:sp>
      <p:sp>
        <p:nvSpPr>
          <p:cNvPr id="614573" name="Rectangle 173"/>
          <p:cNvSpPr>
            <a:spLocks noChangeArrowheads="1"/>
          </p:cNvSpPr>
          <p:nvPr/>
        </p:nvSpPr>
        <p:spPr bwMode="auto">
          <a:xfrm>
            <a:off x="3886200" y="624840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4574" name="Rectangle 174"/>
          <p:cNvSpPr>
            <a:spLocks noChangeArrowheads="1"/>
          </p:cNvSpPr>
          <p:nvPr/>
        </p:nvSpPr>
        <p:spPr bwMode="auto">
          <a:xfrm>
            <a:off x="1503363" y="3108325"/>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614575" name="Rectangle 175"/>
          <p:cNvSpPr>
            <a:spLocks noChangeArrowheads="1"/>
          </p:cNvSpPr>
          <p:nvPr/>
        </p:nvSpPr>
        <p:spPr bwMode="auto">
          <a:xfrm>
            <a:off x="1639888" y="32289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4576" name="Rectangle 176"/>
          <p:cNvSpPr>
            <a:spLocks noChangeArrowheads="1"/>
          </p:cNvSpPr>
          <p:nvPr/>
        </p:nvSpPr>
        <p:spPr bwMode="auto">
          <a:xfrm>
            <a:off x="1503363" y="4149725"/>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P</a:t>
            </a:r>
            <a:endParaRPr lang="en-US" sz="1400" i="1" dirty="0"/>
          </a:p>
        </p:txBody>
      </p:sp>
      <p:sp>
        <p:nvSpPr>
          <p:cNvPr id="614577" name="Rectangle 177"/>
          <p:cNvSpPr>
            <a:spLocks noChangeArrowheads="1"/>
          </p:cNvSpPr>
          <p:nvPr/>
        </p:nvSpPr>
        <p:spPr bwMode="auto">
          <a:xfrm>
            <a:off x="1639888" y="4268788"/>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4578" name="Rectangle 178"/>
          <p:cNvSpPr>
            <a:spLocks noChangeArrowheads="1"/>
          </p:cNvSpPr>
          <p:nvPr/>
        </p:nvSpPr>
        <p:spPr bwMode="auto">
          <a:xfrm>
            <a:off x="4976813" y="1778000"/>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614579" name="Rectangle 179"/>
          <p:cNvSpPr>
            <a:spLocks noChangeArrowheads="1"/>
          </p:cNvSpPr>
          <p:nvPr/>
        </p:nvSpPr>
        <p:spPr bwMode="auto">
          <a:xfrm>
            <a:off x="5103813" y="1897063"/>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4580" name="Rectangle 180"/>
          <p:cNvSpPr>
            <a:spLocks noChangeArrowheads="1"/>
          </p:cNvSpPr>
          <p:nvPr/>
        </p:nvSpPr>
        <p:spPr bwMode="auto">
          <a:xfrm>
            <a:off x="5568950" y="5170488"/>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614581" name="Rectangle 181"/>
          <p:cNvSpPr>
            <a:spLocks noChangeArrowheads="1"/>
          </p:cNvSpPr>
          <p:nvPr/>
        </p:nvSpPr>
        <p:spPr bwMode="auto">
          <a:xfrm>
            <a:off x="5738813" y="5291138"/>
            <a:ext cx="98425"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4582" name="Rectangle 182"/>
          <p:cNvSpPr>
            <a:spLocks noChangeArrowheads="1"/>
          </p:cNvSpPr>
          <p:nvPr/>
        </p:nvSpPr>
        <p:spPr bwMode="auto">
          <a:xfrm>
            <a:off x="5187950" y="5438775"/>
            <a:ext cx="129844"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D</a:t>
            </a:r>
            <a:endParaRPr lang="en-US" sz="1400" i="1" dirty="0"/>
          </a:p>
        </p:txBody>
      </p:sp>
      <p:sp>
        <p:nvSpPr>
          <p:cNvPr id="614583" name="Rectangle 183"/>
          <p:cNvSpPr>
            <a:spLocks noChangeArrowheads="1"/>
          </p:cNvSpPr>
          <p:nvPr/>
        </p:nvSpPr>
        <p:spPr bwMode="auto">
          <a:xfrm>
            <a:off x="5359400" y="5557838"/>
            <a:ext cx="96838" cy="169862"/>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4584" name="Rectangle 184"/>
          <p:cNvSpPr>
            <a:spLocks noChangeArrowheads="1"/>
          </p:cNvSpPr>
          <p:nvPr/>
        </p:nvSpPr>
        <p:spPr bwMode="auto">
          <a:xfrm>
            <a:off x="5772150" y="2312988"/>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S</a:t>
            </a:r>
            <a:endParaRPr lang="en-US" sz="1400" i="1" dirty="0"/>
          </a:p>
        </p:txBody>
      </p:sp>
      <p:sp>
        <p:nvSpPr>
          <p:cNvPr id="614585" name="Rectangle 185"/>
          <p:cNvSpPr>
            <a:spLocks noChangeArrowheads="1"/>
          </p:cNvSpPr>
          <p:nvPr/>
        </p:nvSpPr>
        <p:spPr bwMode="auto">
          <a:xfrm>
            <a:off x="5897563" y="24288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4586" name="Rectangle 186"/>
          <p:cNvSpPr>
            <a:spLocks noChangeArrowheads="1"/>
          </p:cNvSpPr>
          <p:nvPr/>
        </p:nvSpPr>
        <p:spPr bwMode="auto">
          <a:xfrm>
            <a:off x="4175125" y="3833813"/>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614587" name="Rectangle 187"/>
          <p:cNvSpPr>
            <a:spLocks noChangeArrowheads="1"/>
          </p:cNvSpPr>
          <p:nvPr/>
        </p:nvSpPr>
        <p:spPr bwMode="auto">
          <a:xfrm>
            <a:off x="4302125" y="3952875"/>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1</a:t>
            </a:r>
            <a:endParaRPr lang="en-US" sz="1400" dirty="0"/>
          </a:p>
        </p:txBody>
      </p:sp>
      <p:sp>
        <p:nvSpPr>
          <p:cNvPr id="614588" name="Rectangle 188"/>
          <p:cNvSpPr>
            <a:spLocks noChangeArrowheads="1"/>
          </p:cNvSpPr>
          <p:nvPr/>
        </p:nvSpPr>
        <p:spPr bwMode="auto">
          <a:xfrm>
            <a:off x="3775075" y="2781300"/>
            <a:ext cx="120226" cy="215444"/>
          </a:xfrm>
          <a:prstGeom prst="rect">
            <a:avLst/>
          </a:prstGeom>
          <a:noFill/>
          <a:ln w="9525">
            <a:noFill/>
            <a:miter lim="800000"/>
            <a:headEnd/>
            <a:tailEnd/>
          </a:ln>
        </p:spPr>
        <p:txBody>
          <a:bodyPr wrap="none" lIns="0" tIns="0" rIns="0" bIns="0">
            <a:spAutoFit/>
          </a:bodyPr>
          <a:lstStyle/>
          <a:p>
            <a:pPr marL="1588" indent="-1588"/>
            <a:r>
              <a:rPr lang="en-US" sz="1400" i="1" dirty="0">
                <a:solidFill>
                  <a:srgbClr val="000000"/>
                </a:solidFill>
                <a:latin typeface="Myriad Roman" charset="0"/>
              </a:rPr>
              <a:t>E</a:t>
            </a:r>
            <a:endParaRPr lang="en-US" sz="1400" i="1" dirty="0"/>
          </a:p>
        </p:txBody>
      </p:sp>
      <p:sp>
        <p:nvSpPr>
          <p:cNvPr id="614589" name="Rectangle 189"/>
          <p:cNvSpPr>
            <a:spLocks noChangeArrowheads="1"/>
          </p:cNvSpPr>
          <p:nvPr/>
        </p:nvSpPr>
        <p:spPr bwMode="auto">
          <a:xfrm>
            <a:off x="3902075" y="2901950"/>
            <a:ext cx="98425" cy="169863"/>
          </a:xfrm>
          <a:prstGeom prst="rect">
            <a:avLst/>
          </a:prstGeom>
          <a:noFill/>
          <a:ln w="9525">
            <a:noFill/>
            <a:miter lim="800000"/>
            <a:headEnd/>
            <a:tailEnd/>
          </a:ln>
        </p:spPr>
        <p:txBody>
          <a:bodyPr wrap="none" lIns="0" tIns="0" rIns="0" bIns="0">
            <a:spAutoFit/>
          </a:bodyPr>
          <a:lstStyle/>
          <a:p>
            <a:pPr marL="1588" indent="-1588"/>
            <a:r>
              <a:rPr lang="en-US" sz="1400" dirty="0">
                <a:solidFill>
                  <a:srgbClr val="000000"/>
                </a:solidFill>
                <a:latin typeface="Myriad Roman" charset="0"/>
              </a:rPr>
              <a:t>2</a:t>
            </a:r>
            <a:endParaRPr lang="en-US" sz="1400" dirty="0"/>
          </a:p>
        </p:txBody>
      </p:sp>
      <p:sp>
        <p:nvSpPr>
          <p:cNvPr id="614590" name="Line 190"/>
          <p:cNvSpPr>
            <a:spLocks noChangeShapeType="1"/>
          </p:cNvSpPr>
          <p:nvPr/>
        </p:nvSpPr>
        <p:spPr bwMode="auto">
          <a:xfrm>
            <a:off x="4899025" y="4859338"/>
            <a:ext cx="230188" cy="0"/>
          </a:xfrm>
          <a:prstGeom prst="line">
            <a:avLst/>
          </a:prstGeom>
          <a:noFill/>
          <a:ln w="49213">
            <a:solidFill>
              <a:srgbClr val="000000"/>
            </a:solidFill>
            <a:miter lim="800000"/>
            <a:headEnd/>
            <a:tailEnd/>
          </a:ln>
        </p:spPr>
        <p:txBody>
          <a:bodyPr/>
          <a:lstStyle/>
          <a:p>
            <a:endParaRPr lang="en-US" dirty="0"/>
          </a:p>
        </p:txBody>
      </p:sp>
      <p:sp>
        <p:nvSpPr>
          <p:cNvPr id="614591" name="Freeform 191"/>
          <p:cNvSpPr>
            <a:spLocks/>
          </p:cNvSpPr>
          <p:nvPr/>
        </p:nvSpPr>
        <p:spPr bwMode="auto">
          <a:xfrm>
            <a:off x="5084763" y="4802188"/>
            <a:ext cx="185737" cy="111125"/>
          </a:xfrm>
          <a:custGeom>
            <a:avLst/>
            <a:gdLst/>
            <a:ahLst/>
            <a:cxnLst>
              <a:cxn ang="0">
                <a:pos x="5" y="9"/>
              </a:cxn>
              <a:cxn ang="0">
                <a:pos x="0" y="0"/>
              </a:cxn>
              <a:cxn ang="0">
                <a:pos x="0" y="0"/>
              </a:cxn>
              <a:cxn ang="0">
                <a:pos x="14" y="5"/>
              </a:cxn>
              <a:cxn ang="0">
                <a:pos x="29" y="9"/>
              </a:cxn>
              <a:cxn ang="0">
                <a:pos x="14" y="12"/>
              </a:cxn>
              <a:cxn ang="0">
                <a:pos x="0" y="18"/>
              </a:cxn>
              <a:cxn ang="0">
                <a:pos x="0" y="17"/>
              </a:cxn>
              <a:cxn ang="0">
                <a:pos x="5" y="9"/>
              </a:cxn>
            </a:cxnLst>
            <a:rect l="0" t="0" r="r" b="b"/>
            <a:pathLst>
              <a:path w="29" h="18">
                <a:moveTo>
                  <a:pt x="5" y="9"/>
                </a:moveTo>
                <a:cubicBezTo>
                  <a:pt x="0" y="0"/>
                  <a:pt x="0" y="0"/>
                  <a:pt x="0" y="0"/>
                </a:cubicBezTo>
                <a:cubicBezTo>
                  <a:pt x="0" y="0"/>
                  <a:pt x="0" y="0"/>
                  <a:pt x="0" y="0"/>
                </a:cubicBezTo>
                <a:cubicBezTo>
                  <a:pt x="14" y="5"/>
                  <a:pt x="14" y="5"/>
                  <a:pt x="14" y="5"/>
                </a:cubicBezTo>
                <a:cubicBezTo>
                  <a:pt x="19" y="7"/>
                  <a:pt x="24" y="8"/>
                  <a:pt x="29" y="9"/>
                </a:cubicBezTo>
                <a:cubicBezTo>
                  <a:pt x="24" y="10"/>
                  <a:pt x="19" y="11"/>
                  <a:pt x="14" y="12"/>
                </a:cubicBezTo>
                <a:cubicBezTo>
                  <a:pt x="0" y="18"/>
                  <a:pt x="0" y="18"/>
                  <a:pt x="0" y="18"/>
                </a:cubicBezTo>
                <a:cubicBezTo>
                  <a:pt x="0" y="17"/>
                  <a:pt x="0" y="17"/>
                  <a:pt x="0" y="17"/>
                </a:cubicBezTo>
                <a:lnTo>
                  <a:pt x="5" y="9"/>
                </a:lnTo>
                <a:close/>
              </a:path>
            </a:pathLst>
          </a:custGeom>
          <a:solidFill>
            <a:srgbClr val="000000"/>
          </a:solidFill>
          <a:ln w="9525">
            <a:noFill/>
            <a:round/>
            <a:headEnd/>
            <a:tailEnd/>
          </a:ln>
        </p:spPr>
        <p:txBody>
          <a:bodyPr/>
          <a:lstStyle/>
          <a:p>
            <a:endParaRPr lang="en-US" dirty="0"/>
          </a:p>
        </p:txBody>
      </p:sp>
      <p:sp>
        <p:nvSpPr>
          <p:cNvPr id="614592" name="Freeform 192"/>
          <p:cNvSpPr>
            <a:spLocks/>
          </p:cNvSpPr>
          <p:nvPr/>
        </p:nvSpPr>
        <p:spPr bwMode="auto">
          <a:xfrm>
            <a:off x="1835150" y="1479550"/>
            <a:ext cx="4826000" cy="4562475"/>
          </a:xfrm>
          <a:custGeom>
            <a:avLst/>
            <a:gdLst/>
            <a:ahLst/>
            <a:cxnLst>
              <a:cxn ang="0">
                <a:pos x="2898" y="2803"/>
              </a:cxn>
              <a:cxn ang="0">
                <a:pos x="0" y="2803"/>
              </a:cxn>
              <a:cxn ang="0">
                <a:pos x="0" y="0"/>
              </a:cxn>
            </a:cxnLst>
            <a:rect l="0" t="0" r="r" b="b"/>
            <a:pathLst>
              <a:path w="2898" h="2803">
                <a:moveTo>
                  <a:pt x="2898" y="2803"/>
                </a:moveTo>
                <a:lnTo>
                  <a:pt x="0" y="2803"/>
                </a:lnTo>
                <a:lnTo>
                  <a:pt x="0" y="0"/>
                </a:lnTo>
              </a:path>
            </a:pathLst>
          </a:custGeom>
          <a:noFill/>
          <a:ln w="12700" cap="flat">
            <a:solidFill>
              <a:srgbClr val="000000"/>
            </a:solidFill>
            <a:prstDash val="solid"/>
            <a:miter lim="800000"/>
            <a:headEnd/>
            <a:tailEnd/>
          </a:ln>
        </p:spPr>
        <p:txBody>
          <a:bodyPr/>
          <a:lstStyle/>
          <a:p>
            <a:endParaRPr lang="en-US" dirty="0"/>
          </a:p>
        </p:txBody>
      </p:sp>
      <p:sp>
        <p:nvSpPr>
          <p:cNvPr id="614593" name="Line 193"/>
          <p:cNvSpPr>
            <a:spLocks noChangeShapeType="1"/>
          </p:cNvSpPr>
          <p:nvPr/>
        </p:nvSpPr>
        <p:spPr bwMode="auto">
          <a:xfrm flipH="1" flipV="1">
            <a:off x="2449513" y="2289175"/>
            <a:ext cx="2841625" cy="3082925"/>
          </a:xfrm>
          <a:prstGeom prst="line">
            <a:avLst/>
          </a:prstGeom>
          <a:noFill/>
          <a:ln w="49213">
            <a:solidFill>
              <a:srgbClr val="AEC5E7"/>
            </a:solidFill>
            <a:miter lim="800000"/>
            <a:headEnd/>
            <a:tailEnd/>
          </a:ln>
        </p:spPr>
        <p:txBody>
          <a:bodyPr/>
          <a:lstStyle/>
          <a:p>
            <a:endParaRPr lang="en-US" dirty="0"/>
          </a:p>
        </p:txBody>
      </p:sp>
      <p:sp>
        <p:nvSpPr>
          <p:cNvPr id="614594" name="Line 194"/>
          <p:cNvSpPr>
            <a:spLocks noChangeShapeType="1"/>
          </p:cNvSpPr>
          <p:nvPr/>
        </p:nvSpPr>
        <p:spPr bwMode="auto">
          <a:xfrm flipV="1">
            <a:off x="2341563" y="2100263"/>
            <a:ext cx="2627312" cy="2851150"/>
          </a:xfrm>
          <a:prstGeom prst="line">
            <a:avLst/>
          </a:prstGeom>
          <a:noFill/>
          <a:ln w="49213">
            <a:solidFill>
              <a:srgbClr val="EE313C"/>
            </a:solidFill>
            <a:miter lim="800000"/>
            <a:headEnd/>
            <a:tailEnd/>
          </a:ln>
        </p:spPr>
        <p:txBody>
          <a:bodyPr/>
          <a:lstStyle/>
          <a:p>
            <a:endParaRPr lang="en-US" dirty="0"/>
          </a:p>
        </p:txBody>
      </p:sp>
      <p:sp>
        <p:nvSpPr>
          <p:cNvPr id="614595" name="Line 195"/>
          <p:cNvSpPr>
            <a:spLocks noChangeShapeType="1"/>
          </p:cNvSpPr>
          <p:nvPr/>
        </p:nvSpPr>
        <p:spPr bwMode="auto">
          <a:xfrm flipV="1">
            <a:off x="3181350" y="2638425"/>
            <a:ext cx="2646363" cy="2878138"/>
          </a:xfrm>
          <a:prstGeom prst="line">
            <a:avLst/>
          </a:prstGeom>
          <a:noFill/>
          <a:ln w="49213">
            <a:solidFill>
              <a:srgbClr val="FAC0BF"/>
            </a:solidFill>
            <a:miter lim="800000"/>
            <a:headEnd/>
            <a:tailEnd/>
          </a:ln>
        </p:spPr>
        <p:txBody>
          <a:bodyPr/>
          <a:lstStyle/>
          <a:p>
            <a:endParaRPr lang="en-US" dirty="0"/>
          </a:p>
        </p:txBody>
      </p:sp>
      <p:sp>
        <p:nvSpPr>
          <p:cNvPr id="614596" name="Line 196"/>
          <p:cNvSpPr>
            <a:spLocks noChangeShapeType="1"/>
          </p:cNvSpPr>
          <p:nvPr/>
        </p:nvSpPr>
        <p:spPr bwMode="auto">
          <a:xfrm>
            <a:off x="4206875" y="2157413"/>
            <a:ext cx="762000" cy="638175"/>
          </a:xfrm>
          <a:prstGeom prst="line">
            <a:avLst/>
          </a:prstGeom>
          <a:noFill/>
          <a:ln w="12700">
            <a:solidFill>
              <a:srgbClr val="000000"/>
            </a:solidFill>
            <a:miter lim="800000"/>
            <a:headEnd/>
            <a:tailEnd/>
          </a:ln>
        </p:spPr>
        <p:txBody>
          <a:bodyPr/>
          <a:lstStyle/>
          <a:p>
            <a:endParaRPr lang="en-US" dirty="0"/>
          </a:p>
        </p:txBody>
      </p:sp>
      <p:sp>
        <p:nvSpPr>
          <p:cNvPr id="614597" name="Line 197"/>
          <p:cNvSpPr>
            <a:spLocks noChangeShapeType="1"/>
          </p:cNvSpPr>
          <p:nvPr/>
        </p:nvSpPr>
        <p:spPr bwMode="auto">
          <a:xfrm flipH="1">
            <a:off x="4597400" y="2884488"/>
            <a:ext cx="871538" cy="0"/>
          </a:xfrm>
          <a:prstGeom prst="line">
            <a:avLst/>
          </a:prstGeom>
          <a:noFill/>
          <a:ln w="49213">
            <a:solidFill>
              <a:srgbClr val="000000"/>
            </a:solidFill>
            <a:miter lim="800000"/>
            <a:headEnd/>
            <a:tailEnd/>
          </a:ln>
        </p:spPr>
        <p:txBody>
          <a:bodyPr/>
          <a:lstStyle/>
          <a:p>
            <a:endParaRPr lang="en-US" dirty="0"/>
          </a:p>
        </p:txBody>
      </p:sp>
      <p:sp>
        <p:nvSpPr>
          <p:cNvPr id="614598" name="Freeform 198"/>
          <p:cNvSpPr>
            <a:spLocks/>
          </p:cNvSpPr>
          <p:nvPr/>
        </p:nvSpPr>
        <p:spPr bwMode="auto">
          <a:xfrm>
            <a:off x="4462463" y="2827338"/>
            <a:ext cx="187325" cy="112712"/>
          </a:xfrm>
          <a:custGeom>
            <a:avLst/>
            <a:gdLst/>
            <a:ahLst/>
            <a:cxnLst>
              <a:cxn ang="0">
                <a:pos x="24" y="9"/>
              </a:cxn>
              <a:cxn ang="0">
                <a:pos x="29" y="18"/>
              </a:cxn>
              <a:cxn ang="0">
                <a:pos x="29" y="18"/>
              </a:cxn>
              <a:cxn ang="0">
                <a:pos x="15" y="12"/>
              </a:cxn>
              <a:cxn ang="0">
                <a:pos x="0" y="9"/>
              </a:cxn>
              <a:cxn ang="0">
                <a:pos x="15" y="6"/>
              </a:cxn>
              <a:cxn ang="0">
                <a:pos x="29" y="0"/>
              </a:cxn>
              <a:cxn ang="0">
                <a:pos x="29" y="0"/>
              </a:cxn>
              <a:cxn ang="0">
                <a:pos x="24" y="9"/>
              </a:cxn>
            </a:cxnLst>
            <a:rect l="0" t="0" r="r" b="b"/>
            <a:pathLst>
              <a:path w="29" h="18">
                <a:moveTo>
                  <a:pt x="24" y="9"/>
                </a:moveTo>
                <a:cubicBezTo>
                  <a:pt x="29" y="18"/>
                  <a:pt x="29" y="18"/>
                  <a:pt x="29" y="18"/>
                </a:cubicBezTo>
                <a:cubicBezTo>
                  <a:pt x="29" y="18"/>
                  <a:pt x="29" y="18"/>
                  <a:pt x="29" y="18"/>
                </a:cubicBezTo>
                <a:cubicBezTo>
                  <a:pt x="15" y="12"/>
                  <a:pt x="15" y="12"/>
                  <a:pt x="15" y="12"/>
                </a:cubicBezTo>
                <a:cubicBezTo>
                  <a:pt x="10" y="11"/>
                  <a:pt x="5" y="10"/>
                  <a:pt x="0" y="9"/>
                </a:cubicBezTo>
                <a:cubicBezTo>
                  <a:pt x="5" y="8"/>
                  <a:pt x="10" y="7"/>
                  <a:pt x="15" y="6"/>
                </a:cubicBezTo>
                <a:cubicBezTo>
                  <a:pt x="29" y="0"/>
                  <a:pt x="29" y="0"/>
                  <a:pt x="29" y="0"/>
                </a:cubicBezTo>
                <a:cubicBezTo>
                  <a:pt x="29" y="0"/>
                  <a:pt x="29" y="0"/>
                  <a:pt x="29" y="0"/>
                </a:cubicBezTo>
                <a:lnTo>
                  <a:pt x="24" y="9"/>
                </a:lnTo>
                <a:close/>
              </a:path>
            </a:pathLst>
          </a:custGeom>
          <a:solidFill>
            <a:srgbClr val="000000"/>
          </a:solidFill>
          <a:ln w="9525">
            <a:noFill/>
            <a:round/>
            <a:headEnd/>
            <a:tailEnd/>
          </a:ln>
        </p:spPr>
        <p:txBody>
          <a:bodyPr/>
          <a:lstStyle/>
          <a:p>
            <a:endParaRPr lang="en-US" dirty="0"/>
          </a:p>
        </p:txBody>
      </p:sp>
      <p:sp>
        <p:nvSpPr>
          <p:cNvPr id="614599" name="Rectangle 199"/>
          <p:cNvSpPr>
            <a:spLocks noChangeArrowheads="1"/>
          </p:cNvSpPr>
          <p:nvPr/>
        </p:nvSpPr>
        <p:spPr bwMode="auto">
          <a:xfrm>
            <a:off x="1524000" y="838200"/>
            <a:ext cx="6172200" cy="215444"/>
          </a:xfrm>
          <a:prstGeom prst="rect">
            <a:avLst/>
          </a:prstGeom>
          <a:noFill/>
          <a:ln w="9525">
            <a:noFill/>
            <a:miter lim="800000"/>
            <a:headEnd/>
            <a:tailEnd/>
          </a:ln>
        </p:spPr>
        <p:txBody>
          <a:bodyPr lIns="0" tIns="0" rIns="0" bIns="0">
            <a:spAutoFit/>
          </a:bodyPr>
          <a:lstStyle/>
          <a:p>
            <a:pPr marL="1588" indent="-1588"/>
            <a:r>
              <a:rPr lang="en-US" sz="1400" b="1" dirty="0">
                <a:solidFill>
                  <a:srgbClr val="000000"/>
                </a:solidFill>
                <a:latin typeface="Myriad Roman" charset="0"/>
              </a:rPr>
              <a:t>(b) Another </a:t>
            </a:r>
            <a:r>
              <a:rPr lang="en-US" sz="1400" b="1" dirty="0" smtClean="0">
                <a:solidFill>
                  <a:srgbClr val="000000"/>
                </a:solidFill>
                <a:latin typeface="Myriad Roman" charset="0"/>
              </a:rPr>
              <a:t>Possible </a:t>
            </a:r>
            <a:r>
              <a:rPr lang="en-US" sz="1400" b="1" dirty="0">
                <a:solidFill>
                  <a:srgbClr val="000000"/>
                </a:solidFill>
                <a:latin typeface="Myriad Roman" charset="0"/>
              </a:rPr>
              <a:t>Outcome: Price Rises, Quantity Falls</a:t>
            </a:r>
            <a:endParaRPr lang="en-US" sz="1400" b="1" dirty="0"/>
          </a:p>
        </p:txBody>
      </p:sp>
      <p:sp>
        <p:nvSpPr>
          <p:cNvPr id="614600" name="Oval 200"/>
          <p:cNvSpPr>
            <a:spLocks noChangeArrowheads="1"/>
          </p:cNvSpPr>
          <p:nvPr/>
        </p:nvSpPr>
        <p:spPr bwMode="auto">
          <a:xfrm>
            <a:off x="4232275" y="4237038"/>
            <a:ext cx="127000" cy="125412"/>
          </a:xfrm>
          <a:prstGeom prst="ellipse">
            <a:avLst/>
          </a:prstGeom>
          <a:solidFill>
            <a:srgbClr val="000000"/>
          </a:solidFill>
          <a:ln w="9525">
            <a:noFill/>
            <a:round/>
            <a:headEnd/>
            <a:tailEnd/>
          </a:ln>
        </p:spPr>
        <p:txBody>
          <a:bodyPr/>
          <a:lstStyle/>
          <a:p>
            <a:endParaRPr lang="en-US" dirty="0"/>
          </a:p>
        </p:txBody>
      </p:sp>
      <p:sp>
        <p:nvSpPr>
          <p:cNvPr id="614601" name="Line 201"/>
          <p:cNvSpPr>
            <a:spLocks noChangeShapeType="1"/>
          </p:cNvSpPr>
          <p:nvPr/>
        </p:nvSpPr>
        <p:spPr bwMode="auto">
          <a:xfrm flipH="1" flipV="1">
            <a:off x="2784475" y="2044700"/>
            <a:ext cx="2819400" cy="3063875"/>
          </a:xfrm>
          <a:prstGeom prst="line">
            <a:avLst/>
          </a:prstGeom>
          <a:noFill/>
          <a:ln w="49213">
            <a:solidFill>
              <a:srgbClr val="3C5DAA"/>
            </a:solidFill>
            <a:miter lim="800000"/>
            <a:headEnd/>
            <a:tailEnd/>
          </a:ln>
        </p:spPr>
        <p:txBody>
          <a:bodyPr/>
          <a:lstStyle/>
          <a:p>
            <a:endParaRPr lang="en-US" dirty="0"/>
          </a:p>
        </p:txBody>
      </p:sp>
      <p:sp>
        <p:nvSpPr>
          <p:cNvPr id="614602" name="Oval 202"/>
          <p:cNvSpPr>
            <a:spLocks noChangeArrowheads="1"/>
          </p:cNvSpPr>
          <p:nvPr/>
        </p:nvSpPr>
        <p:spPr bwMode="auto">
          <a:xfrm>
            <a:off x="3835400" y="3197225"/>
            <a:ext cx="128588" cy="125413"/>
          </a:xfrm>
          <a:prstGeom prst="ellipse">
            <a:avLst/>
          </a:prstGeom>
          <a:solidFill>
            <a:srgbClr val="000000"/>
          </a:solidFill>
          <a:ln w="9525">
            <a:noFill/>
            <a:round/>
            <a:headEnd/>
            <a:tailEnd/>
          </a:ln>
        </p:spPr>
        <p:txBody>
          <a:bodyPr/>
          <a:lstStyle/>
          <a:p>
            <a:endParaRPr lang="en-US" dirty="0"/>
          </a:p>
        </p:txBody>
      </p:sp>
      <p:sp>
        <p:nvSpPr>
          <p:cNvPr id="614603" name="Line 203"/>
          <p:cNvSpPr>
            <a:spLocks noChangeShapeType="1"/>
          </p:cNvSpPr>
          <p:nvPr/>
        </p:nvSpPr>
        <p:spPr bwMode="auto">
          <a:xfrm flipV="1">
            <a:off x="1624013" y="3516313"/>
            <a:ext cx="0" cy="639762"/>
          </a:xfrm>
          <a:prstGeom prst="line">
            <a:avLst/>
          </a:prstGeom>
          <a:noFill/>
          <a:ln w="19050">
            <a:solidFill>
              <a:srgbClr val="000000"/>
            </a:solidFill>
            <a:miter lim="800000"/>
            <a:headEnd/>
            <a:tailEnd/>
          </a:ln>
        </p:spPr>
        <p:txBody>
          <a:bodyPr/>
          <a:lstStyle/>
          <a:p>
            <a:endParaRPr lang="en-US" dirty="0"/>
          </a:p>
        </p:txBody>
      </p:sp>
      <p:sp>
        <p:nvSpPr>
          <p:cNvPr id="614604" name="Freeform 204"/>
          <p:cNvSpPr>
            <a:spLocks/>
          </p:cNvSpPr>
          <p:nvPr/>
        </p:nvSpPr>
        <p:spPr bwMode="auto">
          <a:xfrm>
            <a:off x="1579563" y="3429000"/>
            <a:ext cx="90487" cy="125413"/>
          </a:xfrm>
          <a:custGeom>
            <a:avLst/>
            <a:gdLst/>
            <a:ahLst/>
            <a:cxnLst>
              <a:cxn ang="0">
                <a:pos x="7" y="16"/>
              </a:cxn>
              <a:cxn ang="0">
                <a:pos x="1" y="20"/>
              </a:cxn>
              <a:cxn ang="0">
                <a:pos x="0" y="19"/>
              </a:cxn>
              <a:cxn ang="0">
                <a:pos x="5" y="10"/>
              </a:cxn>
              <a:cxn ang="0">
                <a:pos x="7" y="0"/>
              </a:cxn>
              <a:cxn ang="0">
                <a:pos x="9" y="10"/>
              </a:cxn>
              <a:cxn ang="0">
                <a:pos x="14" y="19"/>
              </a:cxn>
              <a:cxn ang="0">
                <a:pos x="14" y="20"/>
              </a:cxn>
              <a:cxn ang="0">
                <a:pos x="7" y="16"/>
              </a:cxn>
            </a:cxnLst>
            <a:rect l="0" t="0" r="r" b="b"/>
            <a:pathLst>
              <a:path w="14" h="20">
                <a:moveTo>
                  <a:pt x="7" y="16"/>
                </a:moveTo>
                <a:cubicBezTo>
                  <a:pt x="1" y="20"/>
                  <a:pt x="1" y="20"/>
                  <a:pt x="1" y="20"/>
                </a:cubicBezTo>
                <a:cubicBezTo>
                  <a:pt x="0" y="19"/>
                  <a:pt x="0" y="19"/>
                  <a:pt x="0" y="19"/>
                </a:cubicBezTo>
                <a:cubicBezTo>
                  <a:pt x="5" y="10"/>
                  <a:pt x="5" y="10"/>
                  <a:pt x="5" y="10"/>
                </a:cubicBezTo>
                <a:cubicBezTo>
                  <a:pt x="5" y="7"/>
                  <a:pt x="6" y="3"/>
                  <a:pt x="7" y="0"/>
                </a:cubicBezTo>
                <a:cubicBezTo>
                  <a:pt x="8" y="3"/>
                  <a:pt x="9" y="7"/>
                  <a:pt x="9" y="10"/>
                </a:cubicBezTo>
                <a:cubicBezTo>
                  <a:pt x="14" y="19"/>
                  <a:pt x="14" y="19"/>
                  <a:pt x="14" y="19"/>
                </a:cubicBezTo>
                <a:cubicBezTo>
                  <a:pt x="14" y="20"/>
                  <a:pt x="14" y="20"/>
                  <a:pt x="14" y="20"/>
                </a:cubicBezTo>
                <a:lnTo>
                  <a:pt x="7" y="16"/>
                </a:lnTo>
                <a:close/>
              </a:path>
            </a:pathLst>
          </a:custGeom>
          <a:solidFill>
            <a:srgbClr val="000000"/>
          </a:solidFill>
          <a:ln w="9525">
            <a:noFill/>
            <a:round/>
            <a:headEnd/>
            <a:tailEnd/>
          </a:ln>
        </p:spPr>
        <p:txBody>
          <a:bodyPr/>
          <a:lstStyle/>
          <a:p>
            <a:endParaRPr lang="en-US" dirty="0"/>
          </a:p>
        </p:txBody>
      </p:sp>
      <p:sp>
        <p:nvSpPr>
          <p:cNvPr id="614605" name="Line 205"/>
          <p:cNvSpPr>
            <a:spLocks noChangeShapeType="1"/>
          </p:cNvSpPr>
          <p:nvPr/>
        </p:nvSpPr>
        <p:spPr bwMode="auto">
          <a:xfrm flipH="1">
            <a:off x="4040188" y="6218238"/>
            <a:ext cx="211137" cy="0"/>
          </a:xfrm>
          <a:prstGeom prst="line">
            <a:avLst/>
          </a:prstGeom>
          <a:noFill/>
          <a:ln w="19050">
            <a:solidFill>
              <a:srgbClr val="000000"/>
            </a:solidFill>
            <a:miter lim="800000"/>
            <a:headEnd/>
            <a:tailEnd/>
          </a:ln>
        </p:spPr>
        <p:txBody>
          <a:bodyPr/>
          <a:lstStyle/>
          <a:p>
            <a:endParaRPr lang="en-US" dirty="0"/>
          </a:p>
        </p:txBody>
      </p:sp>
      <p:sp>
        <p:nvSpPr>
          <p:cNvPr id="614606" name="Freeform 206"/>
          <p:cNvSpPr>
            <a:spLocks/>
          </p:cNvSpPr>
          <p:nvPr/>
        </p:nvSpPr>
        <p:spPr bwMode="auto">
          <a:xfrm>
            <a:off x="3981450" y="6173788"/>
            <a:ext cx="141288" cy="87312"/>
          </a:xfrm>
          <a:custGeom>
            <a:avLst/>
            <a:gdLst/>
            <a:ahLst/>
            <a:cxnLst>
              <a:cxn ang="0">
                <a:pos x="18" y="7"/>
              </a:cxn>
              <a:cxn ang="0">
                <a:pos x="22" y="14"/>
              </a:cxn>
              <a:cxn ang="0">
                <a:pos x="22" y="14"/>
              </a:cxn>
              <a:cxn ang="0">
                <a:pos x="12" y="10"/>
              </a:cxn>
              <a:cxn ang="0">
                <a:pos x="0" y="7"/>
              </a:cxn>
              <a:cxn ang="0">
                <a:pos x="12" y="5"/>
              </a:cxn>
              <a:cxn ang="0">
                <a:pos x="22" y="0"/>
              </a:cxn>
              <a:cxn ang="0">
                <a:pos x="22" y="1"/>
              </a:cxn>
              <a:cxn ang="0">
                <a:pos x="18" y="7"/>
              </a:cxn>
            </a:cxnLst>
            <a:rect l="0" t="0" r="r" b="b"/>
            <a:pathLst>
              <a:path w="22" h="14">
                <a:moveTo>
                  <a:pt x="18" y="7"/>
                </a:moveTo>
                <a:cubicBezTo>
                  <a:pt x="22" y="14"/>
                  <a:pt x="22" y="14"/>
                  <a:pt x="22" y="14"/>
                </a:cubicBezTo>
                <a:cubicBezTo>
                  <a:pt x="22" y="14"/>
                  <a:pt x="22" y="14"/>
                  <a:pt x="22" y="14"/>
                </a:cubicBezTo>
                <a:cubicBezTo>
                  <a:pt x="12" y="10"/>
                  <a:pt x="12" y="10"/>
                  <a:pt x="12" y="10"/>
                </a:cubicBezTo>
                <a:cubicBezTo>
                  <a:pt x="8" y="9"/>
                  <a:pt x="4" y="8"/>
                  <a:pt x="0" y="7"/>
                </a:cubicBezTo>
                <a:cubicBezTo>
                  <a:pt x="4" y="6"/>
                  <a:pt x="8" y="5"/>
                  <a:pt x="12" y="5"/>
                </a:cubicBezTo>
                <a:cubicBezTo>
                  <a:pt x="22" y="0"/>
                  <a:pt x="22" y="0"/>
                  <a:pt x="22" y="0"/>
                </a:cubicBezTo>
                <a:cubicBezTo>
                  <a:pt x="22" y="1"/>
                  <a:pt x="22" y="1"/>
                  <a:pt x="22" y="1"/>
                </a:cubicBezTo>
                <a:lnTo>
                  <a:pt x="18" y="7"/>
                </a:lnTo>
                <a:close/>
              </a:path>
            </a:pathLst>
          </a:custGeom>
          <a:solidFill>
            <a:srgbClr val="000000"/>
          </a:solidFill>
          <a:ln w="9525">
            <a:noFill/>
            <a:round/>
            <a:headEnd/>
            <a:tailEnd/>
          </a:ln>
        </p:spPr>
        <p:txBody>
          <a:bodyPr/>
          <a:lstStyle/>
          <a:p>
            <a:endParaRPr lang="en-US" dirty="0"/>
          </a:p>
        </p:txBody>
      </p:sp>
      <p:sp>
        <p:nvSpPr>
          <p:cNvPr id="614607" name="Line 207"/>
          <p:cNvSpPr>
            <a:spLocks noChangeShapeType="1"/>
          </p:cNvSpPr>
          <p:nvPr/>
        </p:nvSpPr>
        <p:spPr bwMode="auto">
          <a:xfrm flipV="1">
            <a:off x="5006975" y="4353719"/>
            <a:ext cx="369740" cy="421481"/>
          </a:xfrm>
          <a:prstGeom prst="line">
            <a:avLst/>
          </a:prstGeom>
          <a:noFill/>
          <a:ln w="12700">
            <a:solidFill>
              <a:srgbClr val="000000"/>
            </a:solidFill>
            <a:miter lim="800000"/>
            <a:headEnd/>
            <a:tailEnd/>
          </a:ln>
        </p:spPr>
        <p:txBody>
          <a:bodyPr/>
          <a:lstStyle/>
          <a:p>
            <a:endParaRPr lang="en-US" dirty="0"/>
          </a:p>
        </p:txBody>
      </p:sp>
      <p:sp>
        <p:nvSpPr>
          <p:cNvPr id="614608" name="Freeform 208"/>
          <p:cNvSpPr>
            <a:spLocks/>
          </p:cNvSpPr>
          <p:nvPr/>
        </p:nvSpPr>
        <p:spPr bwMode="auto">
          <a:xfrm>
            <a:off x="5376715" y="3763575"/>
            <a:ext cx="1578123" cy="800100"/>
          </a:xfrm>
          <a:custGeom>
            <a:avLst/>
            <a:gdLst/>
            <a:ahLst/>
            <a:cxnLst>
              <a:cxn ang="0">
                <a:pos x="174" y="117"/>
              </a:cxn>
              <a:cxn ang="0">
                <a:pos x="158" y="133"/>
              </a:cxn>
              <a:cxn ang="0">
                <a:pos x="16" y="133"/>
              </a:cxn>
              <a:cxn ang="0">
                <a:pos x="0" y="117"/>
              </a:cxn>
              <a:cxn ang="0">
                <a:pos x="0" y="16"/>
              </a:cxn>
              <a:cxn ang="0">
                <a:pos x="16" y="0"/>
              </a:cxn>
              <a:cxn ang="0">
                <a:pos x="158" y="0"/>
              </a:cxn>
              <a:cxn ang="0">
                <a:pos x="174" y="16"/>
              </a:cxn>
              <a:cxn ang="0">
                <a:pos x="174" y="117"/>
              </a:cxn>
            </a:cxnLst>
            <a:rect l="0" t="0" r="r" b="b"/>
            <a:pathLst>
              <a:path w="174" h="133">
                <a:moveTo>
                  <a:pt x="174" y="117"/>
                </a:moveTo>
                <a:cubicBezTo>
                  <a:pt x="174" y="126"/>
                  <a:pt x="167" y="133"/>
                  <a:pt x="158" y="133"/>
                </a:cubicBezTo>
                <a:cubicBezTo>
                  <a:pt x="16" y="133"/>
                  <a:pt x="16" y="133"/>
                  <a:pt x="16" y="133"/>
                </a:cubicBezTo>
                <a:cubicBezTo>
                  <a:pt x="7" y="133"/>
                  <a:pt x="0" y="126"/>
                  <a:pt x="0" y="117"/>
                </a:cubicBezTo>
                <a:cubicBezTo>
                  <a:pt x="0" y="16"/>
                  <a:pt x="0" y="16"/>
                  <a:pt x="0" y="16"/>
                </a:cubicBezTo>
                <a:cubicBezTo>
                  <a:pt x="0" y="7"/>
                  <a:pt x="7" y="0"/>
                  <a:pt x="16" y="0"/>
                </a:cubicBezTo>
                <a:cubicBezTo>
                  <a:pt x="158" y="0"/>
                  <a:pt x="158" y="0"/>
                  <a:pt x="158" y="0"/>
                </a:cubicBezTo>
                <a:cubicBezTo>
                  <a:pt x="167" y="0"/>
                  <a:pt x="174" y="7"/>
                  <a:pt x="174" y="16"/>
                </a:cubicBezTo>
                <a:lnTo>
                  <a:pt x="174" y="117"/>
                </a:lnTo>
                <a:close/>
              </a:path>
            </a:pathLst>
          </a:custGeom>
          <a:solidFill>
            <a:srgbClr val="D6E2E0"/>
          </a:solidFill>
          <a:ln w="9525">
            <a:noFill/>
            <a:round/>
            <a:headEnd/>
            <a:tailEnd/>
          </a:ln>
        </p:spPr>
        <p:txBody>
          <a:bodyPr/>
          <a:lstStyle/>
          <a:p>
            <a:endParaRPr lang="en-US" dirty="0"/>
          </a:p>
        </p:txBody>
      </p:sp>
      <p:sp>
        <p:nvSpPr>
          <p:cNvPr id="548930" name="TextBox 29"/>
          <p:cNvSpPr txBox="1">
            <a:spLocks noChangeArrowheads="1"/>
          </p:cNvSpPr>
          <p:nvPr/>
        </p:nvSpPr>
        <p:spPr bwMode="auto">
          <a:xfrm>
            <a:off x="838200" y="1066800"/>
            <a:ext cx="1676400" cy="307777"/>
          </a:xfrm>
          <a:prstGeom prst="rect">
            <a:avLst/>
          </a:prstGeom>
          <a:noFill/>
          <a:ln w="9525">
            <a:noFill/>
            <a:miter lim="800000"/>
            <a:headEnd/>
            <a:tailEnd/>
          </a:ln>
        </p:spPr>
        <p:txBody>
          <a:bodyPr>
            <a:spAutoFit/>
          </a:bodyPr>
          <a:lstStyle/>
          <a:p>
            <a:pPr algn="ctr"/>
            <a:r>
              <a:rPr lang="en-US" sz="1400" b="1" dirty="0" smtClean="0">
                <a:ea typeface="MS PGothic" pitchFamily="34" charset="-128"/>
              </a:rPr>
              <a:t>Price </a:t>
            </a:r>
            <a:r>
              <a:rPr lang="en-US" sz="1400" b="1" dirty="0">
                <a:ea typeface="MS PGothic" pitchFamily="34" charset="-128"/>
              </a:rPr>
              <a:t>of </a:t>
            </a:r>
            <a:r>
              <a:rPr lang="en-US" sz="1400" b="1" dirty="0" smtClean="0">
                <a:ea typeface="MS PGothic" pitchFamily="34" charset="-128"/>
              </a:rPr>
              <a:t>cotton</a:t>
            </a:r>
            <a:endParaRPr lang="en-US" sz="1400" b="1" dirty="0">
              <a:ea typeface="MS PGothic" pitchFamily="34" charset="-128"/>
            </a:endParaRPr>
          </a:p>
        </p:txBody>
      </p:sp>
      <p:sp>
        <p:nvSpPr>
          <p:cNvPr id="548931" name="TextBox 30"/>
          <p:cNvSpPr txBox="1">
            <a:spLocks noChangeArrowheads="1"/>
          </p:cNvSpPr>
          <p:nvPr/>
        </p:nvSpPr>
        <p:spPr bwMode="auto">
          <a:xfrm>
            <a:off x="4876800" y="6096000"/>
            <a:ext cx="2078038" cy="307777"/>
          </a:xfrm>
          <a:prstGeom prst="rect">
            <a:avLst/>
          </a:prstGeom>
          <a:noFill/>
          <a:ln w="9525">
            <a:noFill/>
            <a:miter lim="800000"/>
            <a:headEnd/>
            <a:tailEnd/>
          </a:ln>
        </p:spPr>
        <p:txBody>
          <a:bodyPr>
            <a:spAutoFit/>
          </a:bodyPr>
          <a:lstStyle/>
          <a:p>
            <a:pPr algn="ctr"/>
            <a:r>
              <a:rPr lang="en-US" sz="1400" b="1" dirty="0">
                <a:ea typeface="MS PGothic" pitchFamily="34" charset="-128"/>
              </a:rPr>
              <a:t>Quantity of </a:t>
            </a:r>
            <a:r>
              <a:rPr lang="en-US" sz="1400" b="1" dirty="0" smtClean="0">
                <a:ea typeface="MS PGothic" pitchFamily="34" charset="-128"/>
              </a:rPr>
              <a:t>cotton</a:t>
            </a:r>
            <a:endParaRPr lang="en-US" sz="1400" b="1" dirty="0">
              <a:ea typeface="MS PGothic" pitchFamily="34" charset="-128"/>
            </a:endParaRPr>
          </a:p>
        </p:txBody>
      </p:sp>
      <p:sp>
        <p:nvSpPr>
          <p:cNvPr id="614611" name="Freeform 211"/>
          <p:cNvSpPr>
            <a:spLocks/>
          </p:cNvSpPr>
          <p:nvPr/>
        </p:nvSpPr>
        <p:spPr bwMode="auto">
          <a:xfrm>
            <a:off x="3181350" y="1254895"/>
            <a:ext cx="1275279" cy="902517"/>
          </a:xfrm>
          <a:custGeom>
            <a:avLst/>
            <a:gdLst/>
            <a:ahLst/>
            <a:cxnLst>
              <a:cxn ang="0">
                <a:pos x="227" y="80"/>
              </a:cxn>
              <a:cxn ang="0">
                <a:pos x="211" y="96"/>
              </a:cxn>
              <a:cxn ang="0">
                <a:pos x="16" y="96"/>
              </a:cxn>
              <a:cxn ang="0">
                <a:pos x="0" y="80"/>
              </a:cxn>
              <a:cxn ang="0">
                <a:pos x="0" y="16"/>
              </a:cxn>
              <a:cxn ang="0">
                <a:pos x="16" y="0"/>
              </a:cxn>
              <a:cxn ang="0">
                <a:pos x="211" y="0"/>
              </a:cxn>
              <a:cxn ang="0">
                <a:pos x="227" y="16"/>
              </a:cxn>
              <a:cxn ang="0">
                <a:pos x="227" y="80"/>
              </a:cxn>
            </a:cxnLst>
            <a:rect l="0" t="0" r="r" b="b"/>
            <a:pathLst>
              <a:path w="227" h="96">
                <a:moveTo>
                  <a:pt x="227" y="80"/>
                </a:moveTo>
                <a:cubicBezTo>
                  <a:pt x="227" y="89"/>
                  <a:pt x="219" y="96"/>
                  <a:pt x="211" y="96"/>
                </a:cubicBezTo>
                <a:cubicBezTo>
                  <a:pt x="16" y="96"/>
                  <a:pt x="16" y="96"/>
                  <a:pt x="16" y="96"/>
                </a:cubicBezTo>
                <a:cubicBezTo>
                  <a:pt x="7" y="96"/>
                  <a:pt x="0" y="89"/>
                  <a:pt x="0" y="80"/>
                </a:cubicBezTo>
                <a:cubicBezTo>
                  <a:pt x="0" y="16"/>
                  <a:pt x="0" y="16"/>
                  <a:pt x="0" y="16"/>
                </a:cubicBezTo>
                <a:cubicBezTo>
                  <a:pt x="0" y="8"/>
                  <a:pt x="7" y="0"/>
                  <a:pt x="16" y="0"/>
                </a:cubicBezTo>
                <a:cubicBezTo>
                  <a:pt x="211" y="0"/>
                  <a:pt x="211" y="0"/>
                  <a:pt x="211" y="0"/>
                </a:cubicBezTo>
                <a:cubicBezTo>
                  <a:pt x="219" y="0"/>
                  <a:pt x="227" y="8"/>
                  <a:pt x="227" y="16"/>
                </a:cubicBezTo>
                <a:lnTo>
                  <a:pt x="227" y="80"/>
                </a:lnTo>
                <a:close/>
              </a:path>
            </a:pathLst>
          </a:custGeom>
          <a:solidFill>
            <a:srgbClr val="D6E2E0"/>
          </a:solidFill>
          <a:ln w="9525">
            <a:noFill/>
            <a:round/>
            <a:headEnd/>
            <a:tailEnd/>
          </a:ln>
        </p:spPr>
        <p:txBody>
          <a:bodyPr/>
          <a:lstStyle/>
          <a:p>
            <a:endParaRPr lang="en-US" dirty="0"/>
          </a:p>
        </p:txBody>
      </p:sp>
      <p:sp>
        <p:nvSpPr>
          <p:cNvPr id="2" name="TextBox 29"/>
          <p:cNvSpPr txBox="1">
            <a:spLocks noChangeArrowheads="1"/>
          </p:cNvSpPr>
          <p:nvPr/>
        </p:nvSpPr>
        <p:spPr bwMode="auto">
          <a:xfrm>
            <a:off x="3159658" y="1234083"/>
            <a:ext cx="1300683" cy="923330"/>
          </a:xfrm>
          <a:prstGeom prst="rect">
            <a:avLst/>
          </a:prstGeom>
          <a:noFill/>
          <a:ln w="9525">
            <a:noFill/>
            <a:miter lim="800000"/>
            <a:headEnd/>
            <a:tailEnd/>
          </a:ln>
        </p:spPr>
        <p:txBody>
          <a:bodyPr wrap="square">
            <a:spAutoFit/>
          </a:bodyPr>
          <a:lstStyle/>
          <a:p>
            <a:pPr algn="ctr"/>
            <a:r>
              <a:rPr lang="en-US" i="1" dirty="0">
                <a:ea typeface="MS PGothic" pitchFamily="34" charset="-128"/>
              </a:rPr>
              <a:t>Large decrease in supply</a:t>
            </a:r>
          </a:p>
        </p:txBody>
      </p:sp>
      <p:sp>
        <p:nvSpPr>
          <p:cNvPr id="3" name="TextBox 29"/>
          <p:cNvSpPr txBox="1">
            <a:spLocks noChangeArrowheads="1"/>
          </p:cNvSpPr>
          <p:nvPr/>
        </p:nvSpPr>
        <p:spPr bwMode="auto">
          <a:xfrm>
            <a:off x="5359400" y="3840460"/>
            <a:ext cx="1669865" cy="646331"/>
          </a:xfrm>
          <a:prstGeom prst="rect">
            <a:avLst/>
          </a:prstGeom>
          <a:noFill/>
          <a:ln w="9525">
            <a:noFill/>
            <a:miter lim="800000"/>
            <a:headEnd/>
            <a:tailEnd/>
          </a:ln>
        </p:spPr>
        <p:txBody>
          <a:bodyPr wrap="square">
            <a:spAutoFit/>
          </a:bodyPr>
          <a:lstStyle/>
          <a:p>
            <a:pPr algn="ctr"/>
            <a:r>
              <a:rPr lang="en-US" i="1" dirty="0">
                <a:ea typeface="MS PGothic" pitchFamily="34" charset="-128"/>
              </a:rPr>
              <a:t>Small increase in demand</a:t>
            </a:r>
          </a:p>
        </p:txBody>
      </p:sp>
      <p:sp>
        <p:nvSpPr>
          <p:cNvPr id="53" name="Text Box 115"/>
          <p:cNvSpPr txBox="1">
            <a:spLocks noChangeArrowheads="1"/>
          </p:cNvSpPr>
          <p:nvPr/>
        </p:nvSpPr>
        <p:spPr bwMode="auto">
          <a:xfrm>
            <a:off x="6300192" y="2492896"/>
            <a:ext cx="2667000" cy="923330"/>
          </a:xfrm>
          <a:prstGeom prst="rect">
            <a:avLst/>
          </a:prstGeom>
          <a:solidFill>
            <a:schemeClr val="accent5">
              <a:lumMod val="20000"/>
              <a:lumOff val="80000"/>
            </a:schemeClr>
          </a:solidFill>
          <a:ln w="25400" algn="ctr">
            <a:noFill/>
            <a:prstDash val="sysDot"/>
            <a:miter lim="800000"/>
            <a:headEnd/>
            <a:tailEnd type="none" w="med" len="lg"/>
          </a:ln>
          <a:effectLst/>
        </p:spPr>
        <p:txBody>
          <a:bodyPr>
            <a:spAutoFit/>
          </a:bodyPr>
          <a:lstStyle/>
          <a:p>
            <a:pPr marL="1588" indent="-1588" algn="ctr">
              <a:lnSpc>
                <a:spcPct val="100000"/>
              </a:lnSpc>
              <a:spcBef>
                <a:spcPct val="20000"/>
              </a:spcBef>
            </a:pPr>
            <a:r>
              <a:rPr lang="en-US" dirty="0" smtClean="0"/>
              <a:t>The decrease in supply dominates the increase in demand.</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515"/>
                                        </p:tgtEl>
                                        <p:attrNameLst>
                                          <p:attrName>style.visibility</p:attrName>
                                        </p:attrNameLst>
                                      </p:cBhvr>
                                      <p:to>
                                        <p:strVal val="visible"/>
                                      </p:to>
                                    </p:set>
                                    <p:animEffect transition="in" filter="wipe(left)">
                                      <p:cBhvr>
                                        <p:cTn id="7" dur="500"/>
                                        <p:tgtEl>
                                          <p:spTgt spid="61451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14599"/>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4893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61457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61457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61458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61458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1460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61459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61458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1458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61457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1459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1457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48931"/>
                                        </p:tgtEl>
                                        <p:attrNameLst>
                                          <p:attrName>style.visibility</p:attrName>
                                        </p:attrNameLst>
                                      </p:cBhvr>
                                      <p:to>
                                        <p:strVal val="visible"/>
                                      </p:to>
                                    </p:set>
                                  </p:childTnLst>
                                </p:cTn>
                              </p:par>
                              <p:par>
                                <p:cTn id="36" presetID="22" presetClass="entr" presetSubtype="4" fill="hold" nodeType="withEffect">
                                  <p:stCondLst>
                                    <p:cond delay="0"/>
                                  </p:stCondLst>
                                  <p:childTnLst>
                                    <p:set>
                                      <p:cBhvr>
                                        <p:cTn id="37" dur="1" fill="hold">
                                          <p:stCondLst>
                                            <p:cond delay="0"/>
                                          </p:stCondLst>
                                        </p:cTn>
                                        <p:tgtEl>
                                          <p:spTgt spid="614568"/>
                                        </p:tgtEl>
                                        <p:attrNameLst>
                                          <p:attrName>style.visibility</p:attrName>
                                        </p:attrNameLst>
                                      </p:cBhvr>
                                      <p:to>
                                        <p:strVal val="visible"/>
                                      </p:to>
                                    </p:set>
                                    <p:animEffect transition="in" filter="wipe(down)">
                                      <p:cBhvr>
                                        <p:cTn id="38" dur="500"/>
                                        <p:tgtEl>
                                          <p:spTgt spid="614568"/>
                                        </p:tgtEl>
                                      </p:cBhvr>
                                    </p:animEffect>
                                  </p:childTnLst>
                                </p:cTn>
                              </p:par>
                              <p:par>
                                <p:cTn id="39" presetID="1" presetClass="entr" presetSubtype="0" fill="hold" nodeType="withEffect">
                                  <p:stCondLst>
                                    <p:cond delay="0"/>
                                  </p:stCondLst>
                                  <p:childTnLst>
                                    <p:set>
                                      <p:cBhvr>
                                        <p:cTn id="40" dur="1" fill="hold">
                                          <p:stCondLst>
                                            <p:cond delay="0"/>
                                          </p:stCondLst>
                                        </p:cTn>
                                        <p:tgtEl>
                                          <p:spTgt spid="6145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45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458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459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1459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1459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childTnLst>
                                </p:cTn>
                              </p:par>
                              <p:par>
                                <p:cTn id="55" presetID="22" presetClass="entr" presetSubtype="8" fill="hold" grpId="0" nodeType="withEffect">
                                  <p:stCondLst>
                                    <p:cond delay="0"/>
                                  </p:stCondLst>
                                  <p:childTnLst>
                                    <p:set>
                                      <p:cBhvr>
                                        <p:cTn id="56" dur="1" fill="hold">
                                          <p:stCondLst>
                                            <p:cond delay="0"/>
                                          </p:stCondLst>
                                        </p:cTn>
                                        <p:tgtEl>
                                          <p:spTgt spid="614594"/>
                                        </p:tgtEl>
                                        <p:attrNameLst>
                                          <p:attrName>style.visibility</p:attrName>
                                        </p:attrNameLst>
                                      </p:cBhvr>
                                      <p:to>
                                        <p:strVal val="visible"/>
                                      </p:to>
                                    </p:set>
                                    <p:animEffect transition="in" filter="wipe(left)">
                                      <p:cBhvr>
                                        <p:cTn id="57" dur="500"/>
                                        <p:tgtEl>
                                          <p:spTgt spid="614594"/>
                                        </p:tgtEl>
                                      </p:cBhvr>
                                    </p:animEffect>
                                  </p:childTnLst>
                                </p:cTn>
                              </p:par>
                              <p:par>
                                <p:cTn id="58" presetID="1" presetClass="entr" presetSubtype="0" fill="hold" grpId="0" nodeType="withEffect">
                                  <p:stCondLst>
                                    <p:cond delay="0"/>
                                  </p:stCondLst>
                                  <p:childTnLst>
                                    <p:set>
                                      <p:cBhvr>
                                        <p:cTn id="59" dur="1" fill="hold">
                                          <p:stCondLst>
                                            <p:cond delay="0"/>
                                          </p:stCondLst>
                                        </p:cTn>
                                        <p:tgtEl>
                                          <p:spTgt spid="61461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61457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61457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614598"/>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614608"/>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614590"/>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614591"/>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61460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14601"/>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14580"/>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14581"/>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61460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61458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61458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61460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614603"/>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614575"/>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614574"/>
                                        </p:tgtEl>
                                        <p:attrNameLst>
                                          <p:attrName>style.visibility</p:attrName>
                                        </p:attrNameLst>
                                      </p:cBhvr>
                                      <p:to>
                                        <p:strVal val="visible"/>
                                      </p:to>
                                    </p:set>
                                  </p:childTnLst>
                                </p:cTn>
                              </p:par>
                              <p:par>
                                <p:cTn id="100" presetID="1" presetClass="entr" presetSubtype="0" fill="hold" grpId="1" nodeType="withEffect">
                                  <p:stCondLst>
                                    <p:cond delay="0"/>
                                  </p:stCondLst>
                                  <p:childTnLst>
                                    <p:set>
                                      <p:cBhvr>
                                        <p:cTn id="101" dur="1" fill="hold">
                                          <p:stCondLst>
                                            <p:cond delay="0"/>
                                          </p:stCondLst>
                                        </p:cTn>
                                        <p:tgtEl>
                                          <p:spTgt spid="614571"/>
                                        </p:tgtEl>
                                        <p:attrNameLst>
                                          <p:attrName>style.visibility</p:attrName>
                                        </p:attrNameLst>
                                      </p:cBhvr>
                                      <p:to>
                                        <p:strVal val="visible"/>
                                      </p:to>
                                    </p:set>
                                  </p:childTnLst>
                                </p:cTn>
                              </p:par>
                              <p:par>
                                <p:cTn id="102" presetID="1" presetClass="entr" presetSubtype="0" fill="hold" grpId="1" nodeType="withEffect">
                                  <p:stCondLst>
                                    <p:cond delay="0"/>
                                  </p:stCondLst>
                                  <p:childTnLst>
                                    <p:set>
                                      <p:cBhvr>
                                        <p:cTn id="103" dur="1" fill="hold">
                                          <p:stCondLst>
                                            <p:cond delay="0"/>
                                          </p:stCondLst>
                                        </p:cTn>
                                        <p:tgtEl>
                                          <p:spTgt spid="614592"/>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614572"/>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614573"/>
                                        </p:tgtEl>
                                        <p:attrNameLst>
                                          <p:attrName>style.visibility</p:attrName>
                                        </p:attrNameLst>
                                      </p:cBhvr>
                                      <p:to>
                                        <p:strVal val="visible"/>
                                      </p:to>
                                    </p:set>
                                  </p:childTnLst>
                                </p:cTn>
                              </p:par>
                              <p:par>
                                <p:cTn id="108" presetID="22" presetClass="entr" presetSubtype="8" fill="hold" nodeType="withEffect">
                                  <p:stCondLst>
                                    <p:cond delay="0"/>
                                  </p:stCondLst>
                                  <p:childTnLst>
                                    <p:set>
                                      <p:cBhvr>
                                        <p:cTn id="109" dur="1" fill="hold">
                                          <p:stCondLst>
                                            <p:cond delay="0"/>
                                          </p:stCondLst>
                                        </p:cTn>
                                        <p:tgtEl>
                                          <p:spTgt spid="614567"/>
                                        </p:tgtEl>
                                        <p:attrNameLst>
                                          <p:attrName>style.visibility</p:attrName>
                                        </p:attrNameLst>
                                      </p:cBhvr>
                                      <p:to>
                                        <p:strVal val="visible"/>
                                      </p:to>
                                    </p:set>
                                    <p:animEffect transition="in" filter="wipe(left)">
                                      <p:cBhvr>
                                        <p:cTn id="110" dur="500"/>
                                        <p:tgtEl>
                                          <p:spTgt spid="614567"/>
                                        </p:tgtEl>
                                      </p:cBhvr>
                                    </p:animEffect>
                                  </p:childTnLst>
                                </p:cTn>
                              </p:par>
                              <p:par>
                                <p:cTn id="111" presetID="1" presetClass="entr" presetSubtype="0" fill="hold" nodeType="withEffect">
                                  <p:stCondLst>
                                    <p:cond delay="0"/>
                                  </p:stCondLst>
                                  <p:childTnLst>
                                    <p:set>
                                      <p:cBhvr>
                                        <p:cTn id="112" dur="1" fill="hold">
                                          <p:stCondLst>
                                            <p:cond delay="0"/>
                                          </p:stCondLst>
                                        </p:cTn>
                                        <p:tgtEl>
                                          <p:spTgt spid="61456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1460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14606"/>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53"/>
                                        </p:tgtEl>
                                        <p:attrNameLst>
                                          <p:attrName>style.visibility</p:attrName>
                                        </p:attrNameLst>
                                      </p:cBhvr>
                                      <p:to>
                                        <p:strVal val="visible"/>
                                      </p:to>
                                    </p:set>
                                    <p:animEffect transition="in" filter="wipe(left)">
                                      <p:cBhvr>
                                        <p:cTn id="12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15" grpId="0" animBg="1"/>
      <p:bldP spid="614570" grpId="0"/>
      <p:bldP spid="614571" grpId="0"/>
      <p:bldP spid="614571" grpId="1"/>
      <p:bldP spid="614572" grpId="0"/>
      <p:bldP spid="614573" grpId="0"/>
      <p:bldP spid="614574" grpId="0"/>
      <p:bldP spid="614575" grpId="0"/>
      <p:bldP spid="614576" grpId="0"/>
      <p:bldP spid="614577" grpId="0"/>
      <p:bldP spid="614578" grpId="0"/>
      <p:bldP spid="614579" grpId="0"/>
      <p:bldP spid="614580" grpId="0"/>
      <p:bldP spid="614581" grpId="0"/>
      <p:bldP spid="614582" grpId="0"/>
      <p:bldP spid="614583" grpId="0"/>
      <p:bldP spid="614584" grpId="0"/>
      <p:bldP spid="614585" grpId="0"/>
      <p:bldP spid="614586" grpId="0"/>
      <p:bldP spid="614587" grpId="0"/>
      <p:bldP spid="614588" grpId="0"/>
      <p:bldP spid="614589" grpId="0"/>
      <p:bldP spid="614590" grpId="0" animBg="1"/>
      <p:bldP spid="614591" grpId="0" animBg="1"/>
      <p:bldP spid="614592" grpId="0" animBg="1"/>
      <p:bldP spid="614592" grpId="1" animBg="1"/>
      <p:bldP spid="614593" grpId="0" animBg="1"/>
      <p:bldP spid="614594" grpId="0" animBg="1"/>
      <p:bldP spid="614595" grpId="0" animBg="1"/>
      <p:bldP spid="614596" grpId="0" animBg="1"/>
      <p:bldP spid="614597" grpId="0" animBg="1"/>
      <p:bldP spid="614598" grpId="0" animBg="1"/>
      <p:bldP spid="614599" grpId="0"/>
      <p:bldP spid="614600" grpId="0" animBg="1"/>
      <p:bldP spid="614601" grpId="0" animBg="1"/>
      <p:bldP spid="614602" grpId="0" animBg="1"/>
      <p:bldP spid="614603" grpId="0" animBg="1"/>
      <p:bldP spid="614604" grpId="0" animBg="1"/>
      <p:bldP spid="614605" grpId="0" animBg="1"/>
      <p:bldP spid="614606" grpId="0" animBg="1"/>
      <p:bldP spid="614607" grpId="0" animBg="1"/>
      <p:bldP spid="614608" grpId="0" animBg="1"/>
      <p:bldP spid="548930" grpId="0"/>
      <p:bldP spid="548931" grpId="0"/>
      <p:bldP spid="614611" grpId="0" animBg="1"/>
      <p:bldP spid="2" grpId="0"/>
      <p:bldP spid="3" grpId="0"/>
      <p:bldP spid="5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Rot="1" noChangeArrowheads="1"/>
          </p:cNvSpPr>
          <p:nvPr>
            <p:ph type="title"/>
          </p:nvPr>
        </p:nvSpPr>
        <p:spPr>
          <a:xfrm>
            <a:off x="971600" y="76200"/>
            <a:ext cx="7920880" cy="609600"/>
          </a:xfrm>
          <a:noFill/>
          <a:ln/>
        </p:spPr>
        <p:txBody>
          <a:bodyPr/>
          <a:lstStyle/>
          <a:p>
            <a:r>
              <a:rPr lang="en-US" sz="3200" dirty="0"/>
              <a:t>Simultaneous Shifts of Supply and Demand</a:t>
            </a:r>
          </a:p>
        </p:txBody>
      </p:sp>
      <p:sp>
        <p:nvSpPr>
          <p:cNvPr id="600067" name="Rectangle 3"/>
          <p:cNvSpPr>
            <a:spLocks noChangeArrowheads="1"/>
          </p:cNvSpPr>
          <p:nvPr/>
        </p:nvSpPr>
        <p:spPr bwMode="auto">
          <a:xfrm>
            <a:off x="381000" y="5638800"/>
            <a:ext cx="8229600" cy="762000"/>
          </a:xfrm>
          <a:prstGeom prst="rect">
            <a:avLst/>
          </a:prstGeom>
          <a:noFill/>
          <a:ln w="9525">
            <a:noFill/>
            <a:miter lim="800000"/>
            <a:headEnd/>
            <a:tailEnd/>
          </a:ln>
          <a:effectLst/>
        </p:spPr>
        <p:txBody>
          <a:bodyPr/>
          <a:lstStyle/>
          <a:p>
            <a:pPr marL="342900" indent="-342900">
              <a:lnSpc>
                <a:spcPct val="100000"/>
              </a:lnSpc>
              <a:spcBef>
                <a:spcPct val="20000"/>
              </a:spcBef>
              <a:buClr>
                <a:srgbClr val="000000"/>
              </a:buClr>
            </a:pPr>
            <a:endParaRPr lang="en-US" sz="2800" dirty="0"/>
          </a:p>
        </p:txBody>
      </p:sp>
      <p:sp>
        <p:nvSpPr>
          <p:cNvPr id="600068" name="Text Box 4"/>
          <p:cNvSpPr txBox="1">
            <a:spLocks noChangeArrowheads="1"/>
          </p:cNvSpPr>
          <p:nvPr/>
        </p:nvSpPr>
        <p:spPr bwMode="auto">
          <a:xfrm>
            <a:off x="831776" y="908720"/>
            <a:ext cx="8060704" cy="830997"/>
          </a:xfrm>
          <a:prstGeom prst="rect">
            <a:avLst/>
          </a:prstGeom>
          <a:noFill/>
          <a:ln w="19050" algn="ctr">
            <a:noFill/>
            <a:miter lim="800000"/>
            <a:headEnd/>
            <a:tailEnd type="none" w="med" len="lg"/>
          </a:ln>
          <a:effectLst/>
        </p:spPr>
        <p:txBody>
          <a:bodyPr wrap="square">
            <a:spAutoFit/>
          </a:bodyPr>
          <a:lstStyle/>
          <a:p>
            <a:pPr marL="1588" indent="-1588" algn="ctr"/>
            <a:r>
              <a:rPr lang="en-US" sz="2400" dirty="0"/>
              <a:t>We can make the following predictions about the outcome when the supply and demand curves shift simultaneously:</a:t>
            </a:r>
          </a:p>
        </p:txBody>
      </p:sp>
      <p:graphicFrame>
        <p:nvGraphicFramePr>
          <p:cNvPr id="600100" name="Group 36"/>
          <p:cNvGraphicFramePr>
            <a:graphicFrameLocks noGrp="1"/>
          </p:cNvGraphicFramePr>
          <p:nvPr>
            <p:extLst>
              <p:ext uri="{D42A27DB-BD31-4B8C-83A1-F6EECF244321}">
                <p14:modId xmlns:p14="http://schemas.microsoft.com/office/powerpoint/2010/main" val="1465591063"/>
              </p:ext>
            </p:extLst>
          </p:nvPr>
        </p:nvGraphicFramePr>
        <p:xfrm>
          <a:off x="827584" y="2060848"/>
          <a:ext cx="8164016" cy="4366256"/>
        </p:xfrm>
        <a:graphic>
          <a:graphicData uri="http://schemas.openxmlformats.org/drawingml/2006/table">
            <a:tbl>
              <a:tblPr/>
              <a:tblGrid>
                <a:gridCol w="2311933"/>
                <a:gridCol w="2889917"/>
                <a:gridCol w="2962166"/>
              </a:tblGrid>
              <a:tr h="1664268">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1" i="1" u="none" strike="noStrike" cap="none" normalizeH="0" baseline="0" dirty="0" smtClean="0">
                          <a:ln>
                            <a:noFill/>
                          </a:ln>
                          <a:solidFill>
                            <a:schemeClr val="tx1"/>
                          </a:solidFill>
                          <a:effectLst/>
                          <a:latin typeface="Arial" pitchFamily="34" charset="0"/>
                        </a:rPr>
                        <a:t>Simultaneous Shifts of Supply and Demand</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rPr>
                        <a:t>Supply Increases</a:t>
                      </a:r>
                    </a:p>
                  </a:txBody>
                  <a:tcPr anchor="ct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rPr>
                        <a:t>Supply Decreases</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rgbClr val="FFFF00"/>
                    </a:solidFill>
                  </a:tcPr>
                </a:tc>
              </a:tr>
              <a:tr h="1350994">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rPr>
                        <a:t>Demand Increases</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Price</a:t>
                      </a:r>
                      <a:r>
                        <a:rPr kumimoji="0" lang="en-US" sz="2400" b="0" i="0" u="none" strike="noStrike" cap="none" normalizeH="0" baseline="0" dirty="0" smtClean="0">
                          <a:ln>
                            <a:noFill/>
                          </a:ln>
                          <a:solidFill>
                            <a:schemeClr val="tx1"/>
                          </a:solidFill>
                          <a:effectLst/>
                          <a:latin typeface="Arial" pitchFamily="34" charset="0"/>
                        </a:rPr>
                        <a:t>: ambiguous</a:t>
                      </a:r>
                    </a:p>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Quantity</a:t>
                      </a:r>
                      <a:r>
                        <a:rPr kumimoji="0" lang="en-US" sz="2400" b="0" i="0" u="none" strike="noStrike" cap="none" normalizeH="0" baseline="0" dirty="0" smtClean="0">
                          <a:ln>
                            <a:noFill/>
                          </a:ln>
                          <a:solidFill>
                            <a:schemeClr val="tx1"/>
                          </a:solidFill>
                          <a:effectLst/>
                          <a:latin typeface="Arial" pitchFamily="34" charset="0"/>
                        </a:rPr>
                        <a:t>: up</a:t>
                      </a:r>
                    </a:p>
                  </a:txBody>
                  <a:tcPr anchor="ct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Price</a:t>
                      </a:r>
                      <a:r>
                        <a:rPr kumimoji="0" lang="en-US" sz="2400" b="0" i="0" u="none" strike="noStrike" cap="none" normalizeH="0" baseline="0" dirty="0" smtClean="0">
                          <a:ln>
                            <a:noFill/>
                          </a:ln>
                          <a:solidFill>
                            <a:schemeClr val="tx1"/>
                          </a:solidFill>
                          <a:effectLst/>
                          <a:latin typeface="Arial" pitchFamily="34" charset="0"/>
                        </a:rPr>
                        <a:t>: up</a:t>
                      </a:r>
                    </a:p>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Quantity</a:t>
                      </a:r>
                      <a:r>
                        <a:rPr kumimoji="0" lang="en-US" sz="2400" b="0" i="0" u="none" strike="noStrike" cap="none" normalizeH="0" baseline="0" dirty="0" smtClean="0">
                          <a:ln>
                            <a:noFill/>
                          </a:ln>
                          <a:solidFill>
                            <a:schemeClr val="tx1"/>
                          </a:solidFill>
                          <a:effectLst/>
                          <a:latin typeface="Arial" pitchFamily="34" charset="0"/>
                        </a:rPr>
                        <a:t>: ambiguous</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solidFill>
                      <a:schemeClr val="accent4">
                        <a:lumMod val="40000"/>
                        <a:lumOff val="60000"/>
                      </a:schemeClr>
                    </a:solidFill>
                  </a:tcPr>
                </a:tc>
              </a:tr>
              <a:tr h="1350994">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rPr>
                        <a:t>Demand Decreases</a:t>
                      </a:r>
                    </a:p>
                  </a:txBody>
                  <a:tcPr anchor="ctr"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Price</a:t>
                      </a:r>
                      <a:r>
                        <a:rPr kumimoji="0" lang="en-US" sz="2400" b="0" i="0" u="none" strike="noStrike" cap="none" normalizeH="0" baseline="0" dirty="0" smtClean="0">
                          <a:ln>
                            <a:noFill/>
                          </a:ln>
                          <a:solidFill>
                            <a:schemeClr val="tx1"/>
                          </a:solidFill>
                          <a:effectLst/>
                          <a:latin typeface="Arial" pitchFamily="34" charset="0"/>
                        </a:rPr>
                        <a:t>: down</a:t>
                      </a:r>
                    </a:p>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Quantity</a:t>
                      </a:r>
                      <a:r>
                        <a:rPr kumimoji="0" lang="en-US" sz="2400" b="0" i="0" u="none" strike="noStrike" cap="none" normalizeH="0" baseline="0" dirty="0" smtClean="0">
                          <a:ln>
                            <a:noFill/>
                          </a:ln>
                          <a:solidFill>
                            <a:schemeClr val="tx1"/>
                          </a:solidFill>
                          <a:effectLst/>
                          <a:latin typeface="Arial" pitchFamily="34" charset="0"/>
                        </a:rPr>
                        <a:t>: ambiguous</a:t>
                      </a:r>
                    </a:p>
                  </a:txBody>
                  <a:tcPr anchor="ctr" horzOverflow="overflow">
                    <a:lnL w="12700"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Price</a:t>
                      </a:r>
                      <a:r>
                        <a:rPr kumimoji="0" lang="en-US" sz="2400" b="0" i="0" u="none" strike="noStrike" cap="none" normalizeH="0" baseline="0" dirty="0" smtClean="0">
                          <a:ln>
                            <a:noFill/>
                          </a:ln>
                          <a:solidFill>
                            <a:schemeClr val="tx1"/>
                          </a:solidFill>
                          <a:effectLst/>
                          <a:latin typeface="Arial" pitchFamily="34" charset="0"/>
                        </a:rPr>
                        <a:t>: ambiguous</a:t>
                      </a:r>
                    </a:p>
                    <a:p>
                      <a:pPr marL="0" marR="0" lvl="0" indent="0" algn="ctr" defTabSz="914400" rtl="0" eaLnBrk="1" fontAlgn="base" latinLnBrk="0" hangingPunct="1">
                        <a:lnSpc>
                          <a:spcPct val="100000"/>
                        </a:lnSpc>
                        <a:spcBef>
                          <a:spcPct val="20000"/>
                        </a:spcBef>
                        <a:spcAft>
                          <a:spcPct val="0"/>
                        </a:spcAft>
                        <a:buClr>
                          <a:srgbClr val="000000"/>
                        </a:buClr>
                        <a:buSzPct val="70000"/>
                        <a:buFont typeface="Wingdings" pitchFamily="2" charset="2"/>
                        <a:buNone/>
                        <a:tabLst/>
                      </a:pPr>
                      <a:r>
                        <a:rPr kumimoji="0" lang="en-US" sz="2400" b="0" i="0" u="sng" strike="noStrike" cap="none" normalizeH="0" baseline="0" dirty="0" smtClean="0">
                          <a:ln>
                            <a:noFill/>
                          </a:ln>
                          <a:solidFill>
                            <a:schemeClr val="tx1"/>
                          </a:solidFill>
                          <a:effectLst/>
                          <a:latin typeface="Arial" pitchFamily="34" charset="0"/>
                        </a:rPr>
                        <a:t>Quantity</a:t>
                      </a:r>
                      <a:r>
                        <a:rPr kumimoji="0" lang="en-US" sz="2400" b="0" i="0" u="none" strike="noStrike" cap="none" normalizeH="0" baseline="0" dirty="0" smtClean="0">
                          <a:ln>
                            <a:noFill/>
                          </a:ln>
                          <a:solidFill>
                            <a:schemeClr val="tx1"/>
                          </a:solidFill>
                          <a:effectLst/>
                          <a:latin typeface="Arial" pitchFamily="34" charset="0"/>
                        </a:rPr>
                        <a:t>: down</a:t>
                      </a:r>
                    </a:p>
                  </a:txBody>
                  <a:tcPr anchor="ctr"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solidFill>
                      <a:schemeClr val="accent4">
                        <a:lumMod val="20000"/>
                        <a:lumOff val="80000"/>
                      </a:schemeClr>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00068">
                                            <p:txEl>
                                              <p:pRg st="0" end="0"/>
                                            </p:txEl>
                                          </p:spTgt>
                                        </p:tgtEl>
                                        <p:attrNameLst>
                                          <p:attrName>style.visibility</p:attrName>
                                        </p:attrNameLst>
                                      </p:cBhvr>
                                      <p:to>
                                        <p:strVal val="visible"/>
                                      </p:to>
                                    </p:set>
                                    <p:animEffect transition="in" filter="wipe(left)">
                                      <p:cBhvr>
                                        <p:cTn id="7" dur="500"/>
                                        <p:tgtEl>
                                          <p:spTgt spid="6000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00100"/>
                                        </p:tgtEl>
                                        <p:attrNameLst>
                                          <p:attrName>style.visibility</p:attrName>
                                        </p:attrNameLst>
                                      </p:cBhvr>
                                      <p:to>
                                        <p:strVal val="visible"/>
                                      </p:to>
                                    </p:set>
                                    <p:animEffect transition="in" filter="wipe(left)">
                                      <p:cBhvr>
                                        <p:cTn id="12" dur="500"/>
                                        <p:tgtEl>
                                          <p:spTgt spid="600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8258" name="Rectangle 2"/>
          <p:cNvSpPr>
            <a:spLocks noGrp="1" noChangeArrowheads="1"/>
          </p:cNvSpPr>
          <p:nvPr>
            <p:ph type="body" idx="1"/>
          </p:nvPr>
        </p:nvSpPr>
        <p:spPr>
          <a:xfrm>
            <a:off x="971600" y="980727"/>
            <a:ext cx="7992888" cy="5343873"/>
          </a:xfrm>
          <a:noFill/>
        </p:spPr>
        <p:txBody>
          <a:bodyPr/>
          <a:lstStyle/>
          <a:p>
            <a:pPr marL="341313" indent="-285750"/>
            <a:r>
              <a:rPr lang="en-US" sz="2400" dirty="0"/>
              <a:t>A recent </a:t>
            </a:r>
            <a:r>
              <a:rPr lang="en-US" sz="2400" b="1" dirty="0"/>
              <a:t>drought in Australia</a:t>
            </a:r>
            <a:r>
              <a:rPr lang="en-US" sz="2400" dirty="0"/>
              <a:t> reduced the amount of grass on which Australian dairy cows could feed, thus limiting the amount of milk these cows produced for export. </a:t>
            </a:r>
          </a:p>
          <a:p>
            <a:pPr marL="341313" indent="-285750"/>
            <a:endParaRPr lang="en-US" sz="2400" dirty="0"/>
          </a:p>
          <a:p>
            <a:pPr marL="341313" indent="-285750"/>
            <a:r>
              <a:rPr lang="en-US" sz="2400" dirty="0"/>
              <a:t>At the same time, a </a:t>
            </a:r>
            <a:r>
              <a:rPr lang="en-US" sz="2400" b="1" dirty="0"/>
              <a:t>new tax levied by the government of Argentina</a:t>
            </a:r>
            <a:r>
              <a:rPr lang="en-US" sz="2400" dirty="0"/>
              <a:t> raised the price of the milk the country exported, thereby decreasing Argentine milk sales worldwide. </a:t>
            </a:r>
          </a:p>
          <a:p>
            <a:pPr marL="341313" indent="-285750"/>
            <a:endParaRPr lang="en-US" sz="2400" dirty="0"/>
          </a:p>
          <a:p>
            <a:pPr marL="341313" indent="-285750"/>
            <a:r>
              <a:rPr lang="en-US" sz="2400" dirty="0"/>
              <a:t>These two developments produced a supply shortage in the world market, which dairy farmers in Europe couldn’t fill because of strict production </a:t>
            </a:r>
            <a:r>
              <a:rPr lang="en-US" sz="2400" b="1" dirty="0"/>
              <a:t>quotas set by the European Union</a:t>
            </a:r>
            <a:r>
              <a:rPr lang="en-US" sz="2400" dirty="0"/>
              <a:t>. </a:t>
            </a:r>
          </a:p>
        </p:txBody>
      </p:sp>
      <p:sp>
        <p:nvSpPr>
          <p:cNvPr id="608259" name="Rectangle 3"/>
          <p:cNvSpPr>
            <a:spLocks noGrp="1" noRot="1" noChangeArrowheads="1"/>
          </p:cNvSpPr>
          <p:nvPr>
            <p:ph type="title"/>
          </p:nvPr>
        </p:nvSpPr>
        <p:spPr>
          <a:xfrm>
            <a:off x="971600" y="0"/>
            <a:ext cx="7920880" cy="762000"/>
          </a:xfrm>
          <a:noFill/>
          <a:ln/>
        </p:spPr>
        <p:txBody>
          <a:bodyPr/>
          <a:lstStyle/>
          <a:p>
            <a:r>
              <a:rPr lang="en-US" sz="2400" dirty="0"/>
              <a:t>Demand and Supply Shifts at Work in the Global Economy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08258">
                                            <p:txEl>
                                              <p:pRg st="0" end="0"/>
                                            </p:txEl>
                                          </p:spTgt>
                                        </p:tgtEl>
                                        <p:attrNameLst>
                                          <p:attrName>style.visibility</p:attrName>
                                        </p:attrNameLst>
                                      </p:cBhvr>
                                      <p:to>
                                        <p:strVal val="visible"/>
                                      </p:to>
                                    </p:set>
                                    <p:animEffect transition="in" filter="wipe(left)">
                                      <p:cBhvr>
                                        <p:cTn id="7" dur="500"/>
                                        <p:tgtEl>
                                          <p:spTgt spid="6082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08258">
                                            <p:txEl>
                                              <p:pRg st="2" end="2"/>
                                            </p:txEl>
                                          </p:spTgt>
                                        </p:tgtEl>
                                        <p:attrNameLst>
                                          <p:attrName>style.visibility</p:attrName>
                                        </p:attrNameLst>
                                      </p:cBhvr>
                                      <p:to>
                                        <p:strVal val="visible"/>
                                      </p:to>
                                    </p:set>
                                    <p:animEffect transition="in" filter="wipe(left)">
                                      <p:cBhvr>
                                        <p:cTn id="12" dur="500"/>
                                        <p:tgtEl>
                                          <p:spTgt spid="60825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08258">
                                            <p:txEl>
                                              <p:pRg st="4" end="4"/>
                                            </p:txEl>
                                          </p:spTgt>
                                        </p:tgtEl>
                                        <p:attrNameLst>
                                          <p:attrName>style.visibility</p:attrName>
                                        </p:attrNameLst>
                                      </p:cBhvr>
                                      <p:to>
                                        <p:strVal val="visible"/>
                                      </p:to>
                                    </p:set>
                                    <p:animEffect transition="in" filter="wipe(left)">
                                      <p:cBhvr>
                                        <p:cTn id="17" dur="500"/>
                                        <p:tgtEl>
                                          <p:spTgt spid="6082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1" y="60325"/>
            <a:ext cx="7992887" cy="555625"/>
          </a:xfrm>
        </p:spPr>
        <p:txBody>
          <a:bodyPr/>
          <a:lstStyle/>
          <a:p>
            <a:r>
              <a:rPr lang="en-US" dirty="0" smtClean="0">
                <a:solidFill>
                  <a:schemeClr val="bg1">
                    <a:lumMod val="85000"/>
                  </a:schemeClr>
                </a:solidFill>
              </a:rPr>
              <a:t>VIDEO</a:t>
            </a:r>
            <a:endParaRPr lang="en-US" dirty="0">
              <a:solidFill>
                <a:schemeClr val="bg1">
                  <a:lumMod val="85000"/>
                </a:schemeClr>
              </a:solidFill>
            </a:endParaRPr>
          </a:p>
        </p:txBody>
      </p:sp>
      <p:sp>
        <p:nvSpPr>
          <p:cNvPr id="3" name="Content Placeholder 2"/>
          <p:cNvSpPr>
            <a:spLocks noGrp="1"/>
          </p:cNvSpPr>
          <p:nvPr>
            <p:ph idx="1"/>
          </p:nvPr>
        </p:nvSpPr>
        <p:spPr>
          <a:xfrm>
            <a:off x="971600" y="908719"/>
            <a:ext cx="7920880" cy="5217443"/>
          </a:xfrm>
        </p:spPr>
        <p:txBody>
          <a:bodyPr/>
          <a:lstStyle/>
          <a:p>
            <a:pPr lvl="1"/>
            <a:r>
              <a:rPr lang="en-US" dirty="0" smtClean="0"/>
              <a:t>TED TALK—Shaffi Mather: A new way to fight corruption: </a:t>
            </a:r>
            <a:r>
              <a:rPr lang="en-US" dirty="0" smtClean="0">
                <a:hlinkClick r:id="rId3"/>
              </a:rPr>
              <a:t>http://www.ted.com/talks/shaffi_mather_a_new_way_to_fight_corruption.html</a:t>
            </a:r>
            <a:endParaRPr lang="en-US" dirty="0" smtClean="0"/>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248" y="908720"/>
            <a:ext cx="721716" cy="648072"/>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1" y="40342"/>
            <a:ext cx="7992888" cy="578224"/>
          </a:xfrm>
        </p:spPr>
        <p:txBody>
          <a:bodyPr/>
          <a:lstStyle/>
          <a:p>
            <a:r>
              <a:rPr lang="en-US" dirty="0" smtClean="0"/>
              <a:t>SUMMARY</a:t>
            </a:r>
            <a:endParaRPr lang="en-US" dirty="0"/>
          </a:p>
        </p:txBody>
      </p:sp>
      <p:sp>
        <p:nvSpPr>
          <p:cNvPr id="488451" name="Rectangle 3"/>
          <p:cNvSpPr>
            <a:spLocks noGrp="1" noChangeArrowheads="1"/>
          </p:cNvSpPr>
          <p:nvPr>
            <p:ph idx="1"/>
          </p:nvPr>
        </p:nvSpPr>
        <p:spPr>
          <a:xfrm>
            <a:off x="971600" y="908720"/>
            <a:ext cx="7920880" cy="5544616"/>
          </a:xfrm>
        </p:spPr>
        <p:txBody>
          <a:bodyPr/>
          <a:lstStyle/>
          <a:p>
            <a:pPr marL="457200" indent="-457200">
              <a:buFont typeface="+mj-lt"/>
              <a:buAutoNum type="arabicPeriod"/>
            </a:pPr>
            <a:r>
              <a:rPr lang="en-US" dirty="0" smtClean="0"/>
              <a:t>The </a:t>
            </a:r>
            <a:r>
              <a:rPr lang="en-US" b="1" dirty="0" smtClean="0"/>
              <a:t>supply and demand model</a:t>
            </a:r>
            <a:r>
              <a:rPr lang="en-US" dirty="0" smtClean="0"/>
              <a:t> illustrates how a </a:t>
            </a:r>
            <a:r>
              <a:rPr lang="en-US" b="1" dirty="0" smtClean="0"/>
              <a:t>competitive market</a:t>
            </a:r>
            <a:r>
              <a:rPr lang="en-US" dirty="0" smtClean="0"/>
              <a:t>, one with many buyers and sellers, none of whom can influence the market price, works.</a:t>
            </a:r>
            <a:br>
              <a:rPr lang="en-US" dirty="0" smtClean="0"/>
            </a:br>
            <a:endParaRPr lang="en-US" dirty="0" smtClean="0"/>
          </a:p>
          <a:p>
            <a:pPr marL="457200" indent="-457200">
              <a:buFont typeface="+mj-lt"/>
              <a:buAutoNum type="arabicPeriod"/>
            </a:pPr>
            <a:r>
              <a:rPr lang="en-US" dirty="0" smtClean="0"/>
              <a:t>The </a:t>
            </a:r>
            <a:r>
              <a:rPr lang="en-US" b="1" dirty="0" smtClean="0"/>
              <a:t>demand schedule</a:t>
            </a:r>
            <a:r>
              <a:rPr lang="en-US" dirty="0" smtClean="0"/>
              <a:t> shows the </a:t>
            </a:r>
            <a:r>
              <a:rPr lang="en-US" b="1" dirty="0" smtClean="0"/>
              <a:t>quantity demanded</a:t>
            </a:r>
            <a:r>
              <a:rPr lang="en-US" dirty="0" smtClean="0"/>
              <a:t> at each price and is represented graphically by a </a:t>
            </a:r>
            <a:r>
              <a:rPr lang="en-US" b="1" dirty="0" smtClean="0"/>
              <a:t>demand curve</a:t>
            </a:r>
            <a:r>
              <a:rPr lang="en-US" dirty="0" smtClean="0"/>
              <a:t>. </a:t>
            </a:r>
            <a:br>
              <a:rPr lang="en-US" dirty="0" smtClean="0"/>
            </a:br>
            <a:r>
              <a:rPr lang="en-US" dirty="0" smtClean="0"/>
              <a:t/>
            </a:r>
            <a:br>
              <a:rPr lang="en-US" dirty="0" smtClean="0"/>
            </a:br>
            <a:r>
              <a:rPr lang="en-US" dirty="0" smtClean="0"/>
              <a:t>The </a:t>
            </a:r>
            <a:r>
              <a:rPr lang="en-US" b="1" dirty="0" smtClean="0"/>
              <a:t>law of demand</a:t>
            </a:r>
            <a:r>
              <a:rPr lang="en-US" dirty="0" smtClean="0"/>
              <a:t> says that demand curves slope downward; that is, a higher price for a good or service leads people to demand a smaller quantity, other things equal.</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8451">
                                            <p:txEl>
                                              <p:pRg st="0" end="0"/>
                                            </p:txEl>
                                          </p:spTgt>
                                        </p:tgtEl>
                                        <p:attrNameLst>
                                          <p:attrName>style.visibility</p:attrName>
                                        </p:attrNameLst>
                                      </p:cBhvr>
                                      <p:to>
                                        <p:strVal val="visible"/>
                                      </p:to>
                                    </p:set>
                                    <p:animEffect transition="in" filter="fade">
                                      <p:cBhvr>
                                        <p:cTn id="7" dur="500"/>
                                        <p:tgtEl>
                                          <p:spTgt spid="4884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8451">
                                            <p:txEl>
                                              <p:pRg st="1" end="1"/>
                                            </p:txEl>
                                          </p:spTgt>
                                        </p:tgtEl>
                                        <p:attrNameLst>
                                          <p:attrName>style.visibility</p:attrName>
                                        </p:attrNameLst>
                                      </p:cBhvr>
                                      <p:to>
                                        <p:strVal val="visible"/>
                                      </p:to>
                                    </p:set>
                                    <p:animEffect transition="in" filter="fade">
                                      <p:cBhvr>
                                        <p:cTn id="12" dur="500"/>
                                        <p:tgtEl>
                                          <p:spTgt spid="4884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1" y="40342"/>
            <a:ext cx="7992888" cy="578224"/>
          </a:xfrm>
        </p:spPr>
        <p:txBody>
          <a:bodyPr/>
          <a:lstStyle/>
          <a:p>
            <a:r>
              <a:rPr lang="en-US" dirty="0" smtClean="0"/>
              <a:t>SUMMARY</a:t>
            </a:r>
            <a:endParaRPr lang="en-US" dirty="0"/>
          </a:p>
        </p:txBody>
      </p:sp>
      <p:sp>
        <p:nvSpPr>
          <p:cNvPr id="488451" name="Rectangle 3"/>
          <p:cNvSpPr>
            <a:spLocks noGrp="1" noChangeArrowheads="1"/>
          </p:cNvSpPr>
          <p:nvPr>
            <p:ph idx="1"/>
          </p:nvPr>
        </p:nvSpPr>
        <p:spPr>
          <a:xfrm>
            <a:off x="971600" y="908720"/>
            <a:ext cx="7920880" cy="5544616"/>
          </a:xfrm>
        </p:spPr>
        <p:txBody>
          <a:bodyPr/>
          <a:lstStyle/>
          <a:p>
            <a:pPr marL="457200" indent="-457200">
              <a:buFont typeface="+mj-lt"/>
              <a:buAutoNum type="arabicPeriod" startAt="3"/>
            </a:pPr>
            <a:r>
              <a:rPr lang="en-US" dirty="0" smtClean="0"/>
              <a:t>A </a:t>
            </a:r>
            <a:r>
              <a:rPr lang="en-US" b="1" dirty="0" smtClean="0"/>
              <a:t>movement along the demand curve</a:t>
            </a:r>
            <a:r>
              <a:rPr lang="en-US" dirty="0" smtClean="0"/>
              <a:t> occurs when a price change leads to a change in the quantity demanded. </a:t>
            </a:r>
            <a:br>
              <a:rPr lang="en-US" dirty="0" smtClean="0"/>
            </a:br>
            <a:r>
              <a:rPr lang="en-US" dirty="0" smtClean="0"/>
              <a:t/>
            </a:r>
            <a:br>
              <a:rPr lang="en-US" dirty="0" smtClean="0"/>
            </a:br>
            <a:r>
              <a:rPr lang="en-US" dirty="0" smtClean="0"/>
              <a:t>When economists talk of increasing or decreasing demand, they mean </a:t>
            </a:r>
            <a:r>
              <a:rPr lang="en-US" b="1" dirty="0" smtClean="0"/>
              <a:t>shifts of the demand curve</a:t>
            </a:r>
            <a:r>
              <a:rPr lang="en-US" dirty="0" smtClean="0"/>
              <a:t>—a change in the quantity demanded at any given price. </a:t>
            </a:r>
            <a:br>
              <a:rPr lang="en-US" dirty="0" smtClean="0"/>
            </a:br>
            <a:r>
              <a:rPr lang="en-US" dirty="0" smtClean="0"/>
              <a:t/>
            </a:r>
            <a:br>
              <a:rPr lang="en-US" dirty="0" smtClean="0"/>
            </a:br>
            <a:r>
              <a:rPr lang="en-US" dirty="0" smtClean="0"/>
              <a:t>An increase in demand causes a rightward shift of the demand curve. A decrease in demand causes a leftward shift.</a:t>
            </a:r>
            <a:endParaRPr lang="en-US" dirty="0"/>
          </a:p>
        </p:txBody>
      </p:sp>
    </p:spTree>
    <p:extLst>
      <p:ext uri="{BB962C8B-B14F-4D97-AF65-F5344CB8AC3E}">
        <p14:creationId xmlns:p14="http://schemas.microsoft.com/office/powerpoint/2010/main" val="18743074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8451">
                                            <p:txEl>
                                              <p:pRg st="0" end="0"/>
                                            </p:txEl>
                                          </p:spTgt>
                                        </p:tgtEl>
                                        <p:attrNameLst>
                                          <p:attrName>style.visibility</p:attrName>
                                        </p:attrNameLst>
                                      </p:cBhvr>
                                      <p:to>
                                        <p:strVal val="visible"/>
                                      </p:to>
                                    </p:set>
                                    <p:animEffect transition="in" filter="fade">
                                      <p:cBhvr>
                                        <p:cTn id="7" dur="500"/>
                                        <p:tgtEl>
                                          <p:spTgt spid="4884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1" y="40342"/>
            <a:ext cx="7992888" cy="578224"/>
          </a:xfrm>
        </p:spPr>
        <p:txBody>
          <a:bodyPr/>
          <a:lstStyle/>
          <a:p>
            <a:r>
              <a:rPr lang="en-US" dirty="0" smtClean="0"/>
              <a:t>SUMMARY</a:t>
            </a:r>
            <a:endParaRPr lang="en-US" dirty="0"/>
          </a:p>
        </p:txBody>
      </p:sp>
      <p:sp>
        <p:nvSpPr>
          <p:cNvPr id="504835" name="Rectangle 3"/>
          <p:cNvSpPr>
            <a:spLocks noGrp="1" noChangeArrowheads="1"/>
          </p:cNvSpPr>
          <p:nvPr>
            <p:ph idx="1"/>
          </p:nvPr>
        </p:nvSpPr>
        <p:spPr>
          <a:xfrm>
            <a:off x="971600" y="908720"/>
            <a:ext cx="7920880" cy="5472608"/>
          </a:xfrm>
        </p:spPr>
        <p:txBody>
          <a:bodyPr/>
          <a:lstStyle/>
          <a:p>
            <a:pPr marL="457200" indent="-457200">
              <a:buFont typeface="+mj-lt"/>
              <a:buAutoNum type="arabicPeriod" startAt="4"/>
            </a:pPr>
            <a:r>
              <a:rPr lang="en-US" dirty="0" smtClean="0"/>
              <a:t>There are five main factors that shift the demand curve:</a:t>
            </a:r>
          </a:p>
          <a:p>
            <a:pPr>
              <a:buNone/>
            </a:pPr>
            <a:r>
              <a:rPr lang="en-US" dirty="0" smtClean="0"/>
              <a:t>	•</a:t>
            </a:r>
            <a:r>
              <a:rPr lang="en-US" i="1" dirty="0" smtClean="0"/>
              <a:t>	</a:t>
            </a:r>
            <a:r>
              <a:rPr lang="en-US" dirty="0" smtClean="0"/>
              <a:t>A change in the prices of related goods or services, such as </a:t>
            </a:r>
            <a:r>
              <a:rPr lang="en-US" b="1" dirty="0" smtClean="0"/>
              <a:t>substitutes</a:t>
            </a:r>
            <a:r>
              <a:rPr lang="en-US" dirty="0" smtClean="0"/>
              <a:t> or </a:t>
            </a:r>
            <a:r>
              <a:rPr lang="en-US" b="1" dirty="0" smtClean="0"/>
              <a:t>complements</a:t>
            </a:r>
            <a:endParaRPr lang="en-US" dirty="0" smtClean="0"/>
          </a:p>
          <a:p>
            <a:pPr>
              <a:buNone/>
            </a:pPr>
            <a:r>
              <a:rPr lang="en-US" dirty="0" smtClean="0"/>
              <a:t>	•</a:t>
            </a:r>
            <a:r>
              <a:rPr lang="en-US" i="1" dirty="0" smtClean="0"/>
              <a:t>	</a:t>
            </a:r>
            <a:r>
              <a:rPr lang="en-US" dirty="0" smtClean="0"/>
              <a:t>A change in income: when income rises, the demand for </a:t>
            </a:r>
            <a:r>
              <a:rPr lang="en-US" b="1" dirty="0" smtClean="0"/>
              <a:t>normal goods</a:t>
            </a:r>
            <a:r>
              <a:rPr lang="en-US" dirty="0" smtClean="0"/>
              <a:t> increases and the demand for </a:t>
            </a:r>
            <a:r>
              <a:rPr lang="en-US" b="1" dirty="0" smtClean="0"/>
              <a:t>inferior goods</a:t>
            </a:r>
            <a:r>
              <a:rPr lang="en-US" dirty="0" smtClean="0"/>
              <a:t> decreases.</a:t>
            </a:r>
          </a:p>
          <a:p>
            <a:pPr>
              <a:buNone/>
            </a:pPr>
            <a:r>
              <a:rPr lang="en-US" dirty="0" smtClean="0"/>
              <a:t>	•</a:t>
            </a:r>
            <a:r>
              <a:rPr lang="en-US" i="1" dirty="0" smtClean="0"/>
              <a:t>	</a:t>
            </a:r>
            <a:r>
              <a:rPr lang="en-US" dirty="0" smtClean="0"/>
              <a:t>A change in tastes</a:t>
            </a:r>
          </a:p>
          <a:p>
            <a:pPr>
              <a:buNone/>
            </a:pPr>
            <a:r>
              <a:rPr lang="en-US" dirty="0" smtClean="0"/>
              <a:t>	•</a:t>
            </a:r>
            <a:r>
              <a:rPr lang="en-US" i="1" dirty="0" smtClean="0"/>
              <a:t>	</a:t>
            </a:r>
            <a:r>
              <a:rPr lang="en-US" dirty="0" smtClean="0"/>
              <a:t>A change in expectations</a:t>
            </a:r>
          </a:p>
          <a:p>
            <a:pPr>
              <a:buNone/>
            </a:pPr>
            <a:r>
              <a:rPr lang="en-US" dirty="0" smtClean="0"/>
              <a:t>	•</a:t>
            </a:r>
            <a:r>
              <a:rPr lang="en-US" i="1" dirty="0" smtClean="0"/>
              <a:t>	</a:t>
            </a:r>
            <a:r>
              <a:rPr lang="en-US" dirty="0" smtClean="0"/>
              <a:t>A change in the number of consumers</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4835">
                                            <p:txEl>
                                              <p:pRg st="0" end="0"/>
                                            </p:txEl>
                                          </p:spTgt>
                                        </p:tgtEl>
                                        <p:attrNameLst>
                                          <p:attrName>style.visibility</p:attrName>
                                        </p:attrNameLst>
                                      </p:cBhvr>
                                      <p:to>
                                        <p:strVal val="visible"/>
                                      </p:to>
                                    </p:set>
                                    <p:animEffect transition="in" filter="fade">
                                      <p:cBhvr>
                                        <p:cTn id="7" dur="500"/>
                                        <p:tgtEl>
                                          <p:spTgt spid="504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4835">
                                            <p:txEl>
                                              <p:pRg st="1" end="1"/>
                                            </p:txEl>
                                          </p:spTgt>
                                        </p:tgtEl>
                                        <p:attrNameLst>
                                          <p:attrName>style.visibility</p:attrName>
                                        </p:attrNameLst>
                                      </p:cBhvr>
                                      <p:to>
                                        <p:strVal val="visible"/>
                                      </p:to>
                                    </p:set>
                                    <p:animEffect transition="in" filter="fade">
                                      <p:cBhvr>
                                        <p:cTn id="12" dur="500"/>
                                        <p:tgtEl>
                                          <p:spTgt spid="504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4835">
                                            <p:txEl>
                                              <p:pRg st="2" end="2"/>
                                            </p:txEl>
                                          </p:spTgt>
                                        </p:tgtEl>
                                        <p:attrNameLst>
                                          <p:attrName>style.visibility</p:attrName>
                                        </p:attrNameLst>
                                      </p:cBhvr>
                                      <p:to>
                                        <p:strVal val="visible"/>
                                      </p:to>
                                    </p:set>
                                    <p:animEffect transition="in" filter="fade">
                                      <p:cBhvr>
                                        <p:cTn id="17" dur="500"/>
                                        <p:tgtEl>
                                          <p:spTgt spid="5048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4835">
                                            <p:txEl>
                                              <p:pRg st="3" end="3"/>
                                            </p:txEl>
                                          </p:spTgt>
                                        </p:tgtEl>
                                        <p:attrNameLst>
                                          <p:attrName>style.visibility</p:attrName>
                                        </p:attrNameLst>
                                      </p:cBhvr>
                                      <p:to>
                                        <p:strVal val="visible"/>
                                      </p:to>
                                    </p:set>
                                    <p:animEffect transition="in" filter="fade">
                                      <p:cBhvr>
                                        <p:cTn id="22" dur="500"/>
                                        <p:tgtEl>
                                          <p:spTgt spid="5048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04835">
                                            <p:txEl>
                                              <p:pRg st="4" end="4"/>
                                            </p:txEl>
                                          </p:spTgt>
                                        </p:tgtEl>
                                        <p:attrNameLst>
                                          <p:attrName>style.visibility</p:attrName>
                                        </p:attrNameLst>
                                      </p:cBhvr>
                                      <p:to>
                                        <p:strVal val="visible"/>
                                      </p:to>
                                    </p:set>
                                    <p:animEffect transition="in" filter="fade">
                                      <p:cBhvr>
                                        <p:cTn id="27" dur="500"/>
                                        <p:tgtEl>
                                          <p:spTgt spid="5048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04835">
                                            <p:txEl>
                                              <p:pRg st="5" end="5"/>
                                            </p:txEl>
                                          </p:spTgt>
                                        </p:tgtEl>
                                        <p:attrNameLst>
                                          <p:attrName>style.visibility</p:attrName>
                                        </p:attrNameLst>
                                      </p:cBhvr>
                                      <p:to>
                                        <p:strVal val="visible"/>
                                      </p:to>
                                    </p:set>
                                    <p:animEffect transition="in" filter="fade">
                                      <p:cBhvr>
                                        <p:cTn id="32" dur="500"/>
                                        <p:tgtEl>
                                          <p:spTgt spid="5048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83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1" y="40342"/>
            <a:ext cx="7992888" cy="578224"/>
          </a:xfrm>
        </p:spPr>
        <p:txBody>
          <a:bodyPr/>
          <a:lstStyle/>
          <a:p>
            <a:r>
              <a:rPr lang="en-US" dirty="0" smtClean="0"/>
              <a:t>SUMMARY</a:t>
            </a:r>
            <a:endParaRPr lang="en-US" dirty="0"/>
          </a:p>
        </p:txBody>
      </p:sp>
      <p:sp>
        <p:nvSpPr>
          <p:cNvPr id="504835" name="Rectangle 3"/>
          <p:cNvSpPr>
            <a:spLocks noGrp="1" noChangeArrowheads="1"/>
          </p:cNvSpPr>
          <p:nvPr>
            <p:ph idx="1"/>
          </p:nvPr>
        </p:nvSpPr>
        <p:spPr>
          <a:xfrm>
            <a:off x="971600" y="908720"/>
            <a:ext cx="7920880" cy="5949280"/>
          </a:xfrm>
        </p:spPr>
        <p:txBody>
          <a:bodyPr/>
          <a:lstStyle/>
          <a:p>
            <a:pPr marL="457200" indent="-457200">
              <a:buFont typeface="+mj-lt"/>
              <a:buAutoNum type="arabicPeriod" startAt="5"/>
            </a:pPr>
            <a:r>
              <a:rPr lang="en-US" dirty="0" smtClean="0"/>
              <a:t>The market demand curve for a good or service is the horizontal sum of the </a:t>
            </a:r>
            <a:r>
              <a:rPr lang="en-US" b="1" dirty="0" smtClean="0"/>
              <a:t>individual demand curves</a:t>
            </a:r>
            <a:r>
              <a:rPr lang="en-US" dirty="0" smtClean="0"/>
              <a:t> of all consumers in the market.</a:t>
            </a:r>
          </a:p>
          <a:p>
            <a:pPr marL="457200" indent="-457200">
              <a:buFont typeface="+mj-lt"/>
              <a:buAutoNum type="arabicPeriod" startAt="5"/>
            </a:pPr>
            <a:endParaRPr lang="en-US" sz="2400" dirty="0"/>
          </a:p>
          <a:p>
            <a:pPr marL="457200" indent="-457200">
              <a:buFont typeface="+mj-lt"/>
              <a:buAutoNum type="arabicPeriod" startAt="5"/>
            </a:pPr>
            <a:r>
              <a:rPr lang="en-US" dirty="0"/>
              <a:t>The </a:t>
            </a:r>
            <a:r>
              <a:rPr lang="en-US" b="1" dirty="0"/>
              <a:t>supply schedule</a:t>
            </a:r>
            <a:r>
              <a:rPr lang="en-US" dirty="0"/>
              <a:t> shows the </a:t>
            </a:r>
            <a:r>
              <a:rPr lang="en-US" b="1" dirty="0"/>
              <a:t>quantity supplied</a:t>
            </a:r>
            <a:r>
              <a:rPr lang="en-US" dirty="0"/>
              <a:t> at each price and is represented graphically by a </a:t>
            </a:r>
            <a:r>
              <a:rPr lang="en-US" b="1" dirty="0"/>
              <a:t>supply curve</a:t>
            </a:r>
            <a:r>
              <a:rPr lang="en-US" dirty="0"/>
              <a:t>. Supply curves usually slope upward</a:t>
            </a:r>
            <a:r>
              <a:rPr lang="en-US" dirty="0" smtClean="0"/>
              <a:t>.</a:t>
            </a:r>
            <a:endParaRPr lang="en-US" dirty="0"/>
          </a:p>
        </p:txBody>
      </p:sp>
    </p:spTree>
    <p:extLst>
      <p:ext uri="{BB962C8B-B14F-4D97-AF65-F5344CB8AC3E}">
        <p14:creationId xmlns:p14="http://schemas.microsoft.com/office/powerpoint/2010/main" val="3119665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4835">
                                            <p:txEl>
                                              <p:pRg st="0" end="0"/>
                                            </p:txEl>
                                          </p:spTgt>
                                        </p:tgtEl>
                                        <p:attrNameLst>
                                          <p:attrName>style.visibility</p:attrName>
                                        </p:attrNameLst>
                                      </p:cBhvr>
                                      <p:to>
                                        <p:strVal val="visible"/>
                                      </p:to>
                                    </p:set>
                                    <p:animEffect transition="in" filter="fade">
                                      <p:cBhvr>
                                        <p:cTn id="7" dur="500"/>
                                        <p:tgtEl>
                                          <p:spTgt spid="504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4835">
                                            <p:txEl>
                                              <p:pRg st="2" end="2"/>
                                            </p:txEl>
                                          </p:spTgt>
                                        </p:tgtEl>
                                        <p:attrNameLst>
                                          <p:attrName>style.visibility</p:attrName>
                                        </p:attrNameLst>
                                      </p:cBhvr>
                                      <p:to>
                                        <p:strVal val="visible"/>
                                      </p:to>
                                    </p:set>
                                    <p:animEffect transition="in" filter="fade">
                                      <p:cBhvr>
                                        <p:cTn id="12" dur="500"/>
                                        <p:tgtEl>
                                          <p:spTgt spid="5048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83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1" y="40342"/>
            <a:ext cx="7920880" cy="578224"/>
          </a:xfrm>
        </p:spPr>
        <p:txBody>
          <a:bodyPr/>
          <a:lstStyle/>
          <a:p>
            <a:r>
              <a:rPr lang="en-US" dirty="0" smtClean="0"/>
              <a:t>SUMMARY</a:t>
            </a:r>
            <a:endParaRPr lang="en-US" dirty="0"/>
          </a:p>
        </p:txBody>
      </p:sp>
      <p:sp>
        <p:nvSpPr>
          <p:cNvPr id="505859" name="Rectangle 3"/>
          <p:cNvSpPr>
            <a:spLocks noGrp="1" noChangeArrowheads="1"/>
          </p:cNvSpPr>
          <p:nvPr>
            <p:ph idx="1"/>
          </p:nvPr>
        </p:nvSpPr>
        <p:spPr>
          <a:xfrm>
            <a:off x="971600" y="980728"/>
            <a:ext cx="7992888" cy="5328592"/>
          </a:xfrm>
        </p:spPr>
        <p:txBody>
          <a:bodyPr/>
          <a:lstStyle/>
          <a:p>
            <a:pPr marL="457200" indent="-457200">
              <a:buFont typeface="+mj-lt"/>
              <a:buAutoNum type="arabicPeriod" startAt="7"/>
            </a:pPr>
            <a:r>
              <a:rPr lang="en-US" dirty="0" smtClean="0"/>
              <a:t>A </a:t>
            </a:r>
            <a:r>
              <a:rPr lang="en-US" b="1" dirty="0" smtClean="0"/>
              <a:t>movement along the supply curve</a:t>
            </a:r>
            <a:r>
              <a:rPr lang="en-US" dirty="0" smtClean="0"/>
              <a:t> occurs when a price change leads to a change in the quantity supplied. </a:t>
            </a:r>
            <a:br>
              <a:rPr lang="en-US" dirty="0" smtClean="0"/>
            </a:br>
            <a:r>
              <a:rPr lang="en-US" dirty="0" smtClean="0"/>
              <a:t/>
            </a:r>
            <a:br>
              <a:rPr lang="en-US" dirty="0" smtClean="0"/>
            </a:br>
            <a:r>
              <a:rPr lang="en-US" dirty="0" smtClean="0"/>
              <a:t>When economists talk of increasing or decreasing supply, they mean </a:t>
            </a:r>
            <a:r>
              <a:rPr lang="en-US" b="1" dirty="0" smtClean="0"/>
              <a:t>shifts of the supply curve</a:t>
            </a:r>
            <a:r>
              <a:rPr lang="en-US" dirty="0" smtClean="0"/>
              <a:t>—a change in the quantity supplied at any given price. </a:t>
            </a:r>
            <a:br>
              <a:rPr lang="en-US" dirty="0" smtClean="0"/>
            </a:br>
            <a:r>
              <a:rPr lang="en-US" dirty="0" smtClean="0"/>
              <a:t/>
            </a:r>
            <a:br>
              <a:rPr lang="en-US" dirty="0" smtClean="0"/>
            </a:br>
            <a:r>
              <a:rPr lang="en-US" dirty="0" smtClean="0"/>
              <a:t>An increase in supply causes a rightward shift of the supply curve. A decrease in supply causes a leftward shift.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5859">
                                            <p:txEl>
                                              <p:pRg st="0" end="0"/>
                                            </p:txEl>
                                          </p:spTgt>
                                        </p:tgtEl>
                                        <p:attrNameLst>
                                          <p:attrName>style.visibility</p:attrName>
                                        </p:attrNameLst>
                                      </p:cBhvr>
                                      <p:to>
                                        <p:strVal val="visible"/>
                                      </p:to>
                                    </p:set>
                                    <p:animEffect transition="in" filter="fade">
                                      <p:cBhvr>
                                        <p:cTn id="7" dur="500"/>
                                        <p:tgtEl>
                                          <p:spTgt spid="5058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1" y="40342"/>
            <a:ext cx="7920880" cy="578224"/>
          </a:xfrm>
        </p:spPr>
        <p:txBody>
          <a:bodyPr/>
          <a:lstStyle/>
          <a:p>
            <a:r>
              <a:rPr lang="en-US" dirty="0" smtClean="0"/>
              <a:t>SUMMARY</a:t>
            </a:r>
            <a:endParaRPr lang="en-US" dirty="0"/>
          </a:p>
        </p:txBody>
      </p:sp>
      <p:sp>
        <p:nvSpPr>
          <p:cNvPr id="505859" name="Rectangle 3"/>
          <p:cNvSpPr>
            <a:spLocks noGrp="1" noChangeArrowheads="1"/>
          </p:cNvSpPr>
          <p:nvPr>
            <p:ph idx="1"/>
          </p:nvPr>
        </p:nvSpPr>
        <p:spPr>
          <a:xfrm>
            <a:off x="971600" y="980728"/>
            <a:ext cx="7992888" cy="5328592"/>
          </a:xfrm>
        </p:spPr>
        <p:txBody>
          <a:bodyPr/>
          <a:lstStyle/>
          <a:p>
            <a:pPr marL="457200" indent="-457200">
              <a:buFont typeface="+mj-lt"/>
              <a:buAutoNum type="arabicPeriod" startAt="8"/>
            </a:pPr>
            <a:r>
              <a:rPr lang="en-US" dirty="0" smtClean="0"/>
              <a:t>There are five main factors that shift the supply curve:</a:t>
            </a:r>
          </a:p>
          <a:p>
            <a:pPr>
              <a:buNone/>
            </a:pPr>
            <a:r>
              <a:rPr lang="en-US" dirty="0" smtClean="0"/>
              <a:t>	•</a:t>
            </a:r>
            <a:r>
              <a:rPr lang="en-US" i="1" dirty="0" smtClean="0"/>
              <a:t>	</a:t>
            </a:r>
            <a:r>
              <a:rPr lang="en-US" dirty="0" smtClean="0"/>
              <a:t>A change in </a:t>
            </a:r>
            <a:r>
              <a:rPr lang="en-US" b="1" dirty="0" smtClean="0"/>
              <a:t>input</a:t>
            </a:r>
            <a:r>
              <a:rPr lang="en-US" dirty="0" smtClean="0"/>
              <a:t> prices</a:t>
            </a:r>
          </a:p>
          <a:p>
            <a:pPr>
              <a:buNone/>
            </a:pPr>
            <a:r>
              <a:rPr lang="en-US" dirty="0" smtClean="0"/>
              <a:t>	•</a:t>
            </a:r>
            <a:r>
              <a:rPr lang="en-US" i="1" dirty="0" smtClean="0"/>
              <a:t>	</a:t>
            </a:r>
            <a:r>
              <a:rPr lang="en-US" dirty="0" smtClean="0"/>
              <a:t>A change in the prices of related goods and services</a:t>
            </a:r>
          </a:p>
          <a:p>
            <a:pPr>
              <a:buNone/>
            </a:pPr>
            <a:r>
              <a:rPr lang="en-US" dirty="0" smtClean="0"/>
              <a:t>	•</a:t>
            </a:r>
            <a:r>
              <a:rPr lang="en-US" i="1" dirty="0" smtClean="0"/>
              <a:t>	</a:t>
            </a:r>
            <a:r>
              <a:rPr lang="en-US" dirty="0" smtClean="0"/>
              <a:t>A change in technology</a:t>
            </a:r>
          </a:p>
          <a:p>
            <a:pPr>
              <a:buNone/>
            </a:pPr>
            <a:r>
              <a:rPr lang="en-US" dirty="0" smtClean="0"/>
              <a:t>	•</a:t>
            </a:r>
            <a:r>
              <a:rPr lang="en-US" i="1" dirty="0" smtClean="0"/>
              <a:t>	</a:t>
            </a:r>
            <a:r>
              <a:rPr lang="en-US" dirty="0" smtClean="0"/>
              <a:t>A change in expectations</a:t>
            </a:r>
          </a:p>
          <a:p>
            <a:pPr>
              <a:buNone/>
            </a:pPr>
            <a:r>
              <a:rPr lang="en-US" dirty="0" smtClean="0"/>
              <a:t>	•</a:t>
            </a:r>
            <a:r>
              <a:rPr lang="en-US" i="1" dirty="0" smtClean="0"/>
              <a:t>	</a:t>
            </a:r>
            <a:r>
              <a:rPr lang="en-US" dirty="0" smtClean="0"/>
              <a:t>A change in the number of producers</a:t>
            </a:r>
            <a:br>
              <a:rPr lang="en-US" dirty="0" smtClean="0"/>
            </a:br>
            <a:endParaRPr lang="en-US" dirty="0" smtClean="0"/>
          </a:p>
          <a:p>
            <a:pPr marL="457200" indent="-457200">
              <a:buFont typeface="+mj-lt"/>
              <a:buAutoNum type="arabicPeriod" startAt="9"/>
            </a:pPr>
            <a:r>
              <a:rPr lang="en-US" dirty="0" smtClean="0"/>
              <a:t>The </a:t>
            </a:r>
            <a:r>
              <a:rPr lang="en-US" dirty="0"/>
              <a:t>market supply curve for a good or service is the horizontal sum of the </a:t>
            </a:r>
            <a:r>
              <a:rPr lang="en-US" b="1" dirty="0"/>
              <a:t>individual supply curves</a:t>
            </a:r>
            <a:r>
              <a:rPr lang="en-US" dirty="0"/>
              <a:t> of all producers in the market.</a:t>
            </a:r>
            <a:endParaRPr lang="en-US" dirty="0" smtClean="0"/>
          </a:p>
        </p:txBody>
      </p:sp>
    </p:spTree>
    <p:extLst>
      <p:ext uri="{BB962C8B-B14F-4D97-AF65-F5344CB8AC3E}">
        <p14:creationId xmlns:p14="http://schemas.microsoft.com/office/powerpoint/2010/main" val="22084448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5859">
                                            <p:txEl>
                                              <p:pRg st="0" end="0"/>
                                            </p:txEl>
                                          </p:spTgt>
                                        </p:tgtEl>
                                        <p:attrNameLst>
                                          <p:attrName>style.visibility</p:attrName>
                                        </p:attrNameLst>
                                      </p:cBhvr>
                                      <p:to>
                                        <p:strVal val="visible"/>
                                      </p:to>
                                    </p:set>
                                    <p:animEffect transition="in" filter="fade">
                                      <p:cBhvr>
                                        <p:cTn id="7" dur="500"/>
                                        <p:tgtEl>
                                          <p:spTgt spid="505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5859">
                                            <p:txEl>
                                              <p:pRg st="1" end="1"/>
                                            </p:txEl>
                                          </p:spTgt>
                                        </p:tgtEl>
                                        <p:attrNameLst>
                                          <p:attrName>style.visibility</p:attrName>
                                        </p:attrNameLst>
                                      </p:cBhvr>
                                      <p:to>
                                        <p:strVal val="visible"/>
                                      </p:to>
                                    </p:set>
                                    <p:animEffect transition="in" filter="fade">
                                      <p:cBhvr>
                                        <p:cTn id="12" dur="500"/>
                                        <p:tgtEl>
                                          <p:spTgt spid="5058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5859">
                                            <p:txEl>
                                              <p:pRg st="2" end="2"/>
                                            </p:txEl>
                                          </p:spTgt>
                                        </p:tgtEl>
                                        <p:attrNameLst>
                                          <p:attrName>style.visibility</p:attrName>
                                        </p:attrNameLst>
                                      </p:cBhvr>
                                      <p:to>
                                        <p:strVal val="visible"/>
                                      </p:to>
                                    </p:set>
                                    <p:animEffect transition="in" filter="fade">
                                      <p:cBhvr>
                                        <p:cTn id="17" dur="500"/>
                                        <p:tgtEl>
                                          <p:spTgt spid="5058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5859">
                                            <p:txEl>
                                              <p:pRg st="3" end="3"/>
                                            </p:txEl>
                                          </p:spTgt>
                                        </p:tgtEl>
                                        <p:attrNameLst>
                                          <p:attrName>style.visibility</p:attrName>
                                        </p:attrNameLst>
                                      </p:cBhvr>
                                      <p:to>
                                        <p:strVal val="visible"/>
                                      </p:to>
                                    </p:set>
                                    <p:animEffect transition="in" filter="fade">
                                      <p:cBhvr>
                                        <p:cTn id="22" dur="500"/>
                                        <p:tgtEl>
                                          <p:spTgt spid="5058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05859">
                                            <p:txEl>
                                              <p:pRg st="4" end="4"/>
                                            </p:txEl>
                                          </p:spTgt>
                                        </p:tgtEl>
                                        <p:attrNameLst>
                                          <p:attrName>style.visibility</p:attrName>
                                        </p:attrNameLst>
                                      </p:cBhvr>
                                      <p:to>
                                        <p:strVal val="visible"/>
                                      </p:to>
                                    </p:set>
                                    <p:animEffect transition="in" filter="fade">
                                      <p:cBhvr>
                                        <p:cTn id="27" dur="500"/>
                                        <p:tgtEl>
                                          <p:spTgt spid="5058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05859">
                                            <p:txEl>
                                              <p:pRg st="5" end="5"/>
                                            </p:txEl>
                                          </p:spTgt>
                                        </p:tgtEl>
                                        <p:attrNameLst>
                                          <p:attrName>style.visibility</p:attrName>
                                        </p:attrNameLst>
                                      </p:cBhvr>
                                      <p:to>
                                        <p:strVal val="visible"/>
                                      </p:to>
                                    </p:set>
                                    <p:animEffect transition="in" filter="fade">
                                      <p:cBhvr>
                                        <p:cTn id="32" dur="500"/>
                                        <p:tgtEl>
                                          <p:spTgt spid="5058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5859">
                                            <p:txEl>
                                              <p:pRg st="6" end="6"/>
                                            </p:txEl>
                                          </p:spTgt>
                                        </p:tgtEl>
                                        <p:attrNameLst>
                                          <p:attrName>style.visibility</p:attrName>
                                        </p:attrNameLst>
                                      </p:cBhvr>
                                      <p:to>
                                        <p:strVal val="visible"/>
                                      </p:to>
                                    </p:set>
                                    <p:animEffect transition="in" filter="fade">
                                      <p:cBhvr>
                                        <p:cTn id="37" dur="500"/>
                                        <p:tgtEl>
                                          <p:spTgt spid="5058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1" y="40342"/>
            <a:ext cx="7992888" cy="578224"/>
          </a:xfrm>
        </p:spPr>
        <p:txBody>
          <a:bodyPr/>
          <a:lstStyle/>
          <a:p>
            <a:r>
              <a:rPr lang="en-US" dirty="0" smtClean="0"/>
              <a:t>SUMMARY</a:t>
            </a:r>
            <a:endParaRPr lang="en-US" dirty="0"/>
          </a:p>
        </p:txBody>
      </p:sp>
      <p:sp>
        <p:nvSpPr>
          <p:cNvPr id="3" name="Content Placeholder 2"/>
          <p:cNvSpPr>
            <a:spLocks noGrp="1"/>
          </p:cNvSpPr>
          <p:nvPr>
            <p:ph idx="1"/>
          </p:nvPr>
        </p:nvSpPr>
        <p:spPr>
          <a:xfrm>
            <a:off x="971600" y="908720"/>
            <a:ext cx="7992888" cy="5949280"/>
          </a:xfrm>
        </p:spPr>
        <p:txBody>
          <a:bodyPr/>
          <a:lstStyle/>
          <a:p>
            <a:pPr marL="457200" indent="-457200">
              <a:buFont typeface="+mj-lt"/>
              <a:buAutoNum type="arabicPeriod" startAt="10"/>
            </a:pPr>
            <a:r>
              <a:rPr lang="en-US" dirty="0" smtClean="0"/>
              <a:t>The supply and demand model is based on the principle that the price in a market moves to its </a:t>
            </a:r>
            <a:r>
              <a:rPr lang="en-US" b="1" dirty="0" smtClean="0"/>
              <a:t>equilibrium price</a:t>
            </a:r>
            <a:r>
              <a:rPr lang="en-US" dirty="0" smtClean="0"/>
              <a:t>, or </a:t>
            </a:r>
            <a:r>
              <a:rPr lang="en-US" b="1" dirty="0" smtClean="0"/>
              <a:t>market-clearing price</a:t>
            </a:r>
            <a:r>
              <a:rPr lang="en-US" dirty="0" smtClean="0"/>
              <a:t>, the price at which the quantity demanded is equal to the quantity supplied. This quantity is the </a:t>
            </a:r>
            <a:r>
              <a:rPr lang="en-US" b="1" dirty="0" smtClean="0"/>
              <a:t>equilibrium quantity</a:t>
            </a:r>
            <a:r>
              <a:rPr lang="en-US" dirty="0" smtClean="0"/>
              <a:t>. </a:t>
            </a:r>
            <a:br>
              <a:rPr lang="en-US" dirty="0" smtClean="0"/>
            </a:br>
            <a:r>
              <a:rPr lang="en-US" dirty="0" smtClean="0"/>
              <a:t/>
            </a:r>
            <a:br>
              <a:rPr lang="en-US" dirty="0" smtClean="0"/>
            </a:br>
            <a:r>
              <a:rPr lang="en-US" dirty="0" smtClean="0"/>
              <a:t>When the price is above its market-clearing level, there is a </a:t>
            </a:r>
            <a:r>
              <a:rPr lang="en-US" b="1" dirty="0" smtClean="0"/>
              <a:t>surplus</a:t>
            </a:r>
            <a:r>
              <a:rPr lang="en-US" dirty="0" smtClean="0"/>
              <a:t> that pushes the price down.</a:t>
            </a:r>
            <a:br>
              <a:rPr lang="en-US" dirty="0" smtClean="0"/>
            </a:br>
            <a:r>
              <a:rPr lang="en-US" dirty="0" smtClean="0"/>
              <a:t> </a:t>
            </a:r>
            <a:br>
              <a:rPr lang="en-US" dirty="0" smtClean="0"/>
            </a:br>
            <a:r>
              <a:rPr lang="en-US" dirty="0" smtClean="0"/>
              <a:t>When the price is below its market-clearing level, there is a </a:t>
            </a:r>
            <a:r>
              <a:rPr lang="en-US" b="1" dirty="0" smtClean="0"/>
              <a:t>shortage</a:t>
            </a:r>
            <a:r>
              <a:rPr lang="en-US" dirty="0" smtClean="0"/>
              <a:t> that pushes the price up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1" y="40342"/>
            <a:ext cx="7992888" cy="578224"/>
          </a:xfrm>
        </p:spPr>
        <p:txBody>
          <a:bodyPr/>
          <a:lstStyle/>
          <a:p>
            <a:r>
              <a:rPr lang="en-US" dirty="0" smtClean="0"/>
              <a:t>SUMMARY</a:t>
            </a:r>
            <a:endParaRPr lang="en-US" dirty="0"/>
          </a:p>
        </p:txBody>
      </p:sp>
      <p:sp>
        <p:nvSpPr>
          <p:cNvPr id="3" name="Content Placeholder 2"/>
          <p:cNvSpPr>
            <a:spLocks noGrp="1"/>
          </p:cNvSpPr>
          <p:nvPr>
            <p:ph idx="1"/>
          </p:nvPr>
        </p:nvSpPr>
        <p:spPr>
          <a:xfrm>
            <a:off x="971600" y="908720"/>
            <a:ext cx="7992888" cy="5949280"/>
          </a:xfrm>
        </p:spPr>
        <p:txBody>
          <a:bodyPr/>
          <a:lstStyle/>
          <a:p>
            <a:pPr marL="457200" indent="-457200">
              <a:buFont typeface="+mj-lt"/>
              <a:buAutoNum type="arabicPeriod" startAt="11"/>
            </a:pPr>
            <a:r>
              <a:rPr lang="en-US" dirty="0" smtClean="0"/>
              <a:t>An increase in demand increases both the equilibrium price and the equilibrium quantity; a decrease in demand has the opposite effect. </a:t>
            </a:r>
            <a:br>
              <a:rPr lang="en-US" dirty="0" smtClean="0"/>
            </a:br>
            <a:r>
              <a:rPr lang="en-US" dirty="0" smtClean="0"/>
              <a:t/>
            </a:r>
            <a:br>
              <a:rPr lang="en-US" dirty="0" smtClean="0"/>
            </a:br>
            <a:r>
              <a:rPr lang="en-US" dirty="0" smtClean="0"/>
              <a:t>An increase in supply reduces the equilibrium price and increases the equilibrium quantity; a decrease in supply has the opposite effect.</a:t>
            </a:r>
          </a:p>
          <a:p>
            <a:endParaRPr lang="en-US" dirty="0"/>
          </a:p>
        </p:txBody>
      </p:sp>
    </p:spTree>
    <p:extLst>
      <p:ext uri="{BB962C8B-B14F-4D97-AF65-F5344CB8AC3E}">
        <p14:creationId xmlns:p14="http://schemas.microsoft.com/office/powerpoint/2010/main" val="61045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1" y="40342"/>
            <a:ext cx="7992888" cy="578224"/>
          </a:xfrm>
        </p:spPr>
        <p:txBody>
          <a:bodyPr/>
          <a:lstStyle/>
          <a:p>
            <a:r>
              <a:rPr lang="en-US" dirty="0" smtClean="0"/>
              <a:t>SUMMARY</a:t>
            </a:r>
            <a:endParaRPr lang="en-US" dirty="0"/>
          </a:p>
        </p:txBody>
      </p:sp>
      <p:sp>
        <p:nvSpPr>
          <p:cNvPr id="3" name="Content Placeholder 2"/>
          <p:cNvSpPr>
            <a:spLocks noGrp="1"/>
          </p:cNvSpPr>
          <p:nvPr>
            <p:ph idx="1"/>
          </p:nvPr>
        </p:nvSpPr>
        <p:spPr>
          <a:xfrm>
            <a:off x="899592" y="836712"/>
            <a:ext cx="8064896" cy="5289452"/>
          </a:xfrm>
        </p:spPr>
        <p:txBody>
          <a:bodyPr/>
          <a:lstStyle/>
          <a:p>
            <a:pPr marL="457200" indent="-457200">
              <a:buFont typeface="+mj-lt"/>
              <a:buAutoNum type="arabicPeriod" startAt="12"/>
            </a:pPr>
            <a:r>
              <a:rPr lang="en-US" dirty="0" smtClean="0"/>
              <a:t>Shifts of the demand curve and the supply curve can happen simultaneously. </a:t>
            </a:r>
            <a:br>
              <a:rPr lang="en-US" dirty="0" smtClean="0"/>
            </a:br>
            <a:r>
              <a:rPr lang="en-US" dirty="0" smtClean="0"/>
              <a:t/>
            </a:r>
            <a:br>
              <a:rPr lang="en-US" dirty="0" smtClean="0"/>
            </a:br>
            <a:r>
              <a:rPr lang="en-US" dirty="0" smtClean="0"/>
              <a:t>When they shift in opposite directions, the change in equilibrium price is predictable but the change in equilibrium quantity is not. </a:t>
            </a:r>
            <a:br>
              <a:rPr lang="en-US" dirty="0" smtClean="0"/>
            </a:br>
            <a:r>
              <a:rPr lang="en-US" dirty="0" smtClean="0"/>
              <a:t/>
            </a:r>
            <a:br>
              <a:rPr lang="en-US" dirty="0" smtClean="0"/>
            </a:br>
            <a:r>
              <a:rPr lang="en-US" dirty="0" smtClean="0"/>
              <a:t>When they shift in the same direction, the change in equilibrium quantity is predictable but the change in equilibrium price is not. </a:t>
            </a:r>
            <a:br>
              <a:rPr lang="en-US" dirty="0" smtClean="0"/>
            </a:br>
            <a:r>
              <a:rPr lang="en-US" dirty="0" smtClean="0"/>
              <a:t/>
            </a:r>
            <a:br>
              <a:rPr lang="en-US" dirty="0" smtClean="0"/>
            </a:br>
            <a:r>
              <a:rPr lang="en-US" dirty="0" smtClean="0"/>
              <a:t>In general, the curve that shifts the greater distance has a greater effect on the changes in equilibrium price and quantity.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4"/>
          <p:cNvSpPr>
            <a:spLocks noGrp="1"/>
          </p:cNvSpPr>
          <p:nvPr>
            <p:ph idx="1"/>
          </p:nvPr>
        </p:nvSpPr>
        <p:spPr>
          <a:xfrm>
            <a:off x="899592" y="620688"/>
            <a:ext cx="7992888" cy="6021288"/>
          </a:xfrm>
        </p:spPr>
        <p:txBody>
          <a:bodyPr numCol="2"/>
          <a:lstStyle/>
          <a:p>
            <a:r>
              <a:rPr lang="en-US" dirty="0" smtClean="0"/>
              <a:t>Competitive market</a:t>
            </a:r>
          </a:p>
          <a:p>
            <a:r>
              <a:rPr lang="en-US" dirty="0" smtClean="0"/>
              <a:t>Supply and demand model</a:t>
            </a:r>
          </a:p>
          <a:p>
            <a:r>
              <a:rPr lang="en-US" dirty="0" smtClean="0"/>
              <a:t>Demand schedule</a:t>
            </a:r>
          </a:p>
          <a:p>
            <a:r>
              <a:rPr lang="en-US" dirty="0" smtClean="0"/>
              <a:t>Quantity demanded</a:t>
            </a:r>
          </a:p>
          <a:p>
            <a:r>
              <a:rPr lang="en-US" dirty="0" smtClean="0"/>
              <a:t>Demand curve</a:t>
            </a:r>
          </a:p>
          <a:p>
            <a:r>
              <a:rPr lang="en-US" dirty="0" smtClean="0"/>
              <a:t>Law of demand</a:t>
            </a:r>
          </a:p>
          <a:p>
            <a:r>
              <a:rPr lang="en-US" dirty="0" smtClean="0"/>
              <a:t>Shift of the demand curve</a:t>
            </a:r>
          </a:p>
          <a:p>
            <a:r>
              <a:rPr lang="en-US" dirty="0" smtClean="0"/>
              <a:t>Movement along the demand curve</a:t>
            </a:r>
          </a:p>
          <a:p>
            <a:r>
              <a:rPr lang="en-US" dirty="0" smtClean="0"/>
              <a:t>Substitutes</a:t>
            </a:r>
          </a:p>
          <a:p>
            <a:r>
              <a:rPr lang="en-US" dirty="0" smtClean="0"/>
              <a:t>Complements</a:t>
            </a:r>
          </a:p>
          <a:p>
            <a:r>
              <a:rPr lang="en-US" dirty="0" smtClean="0"/>
              <a:t>Normal good</a:t>
            </a:r>
          </a:p>
          <a:p>
            <a:r>
              <a:rPr lang="en-US" dirty="0" smtClean="0"/>
              <a:t>Inferior good</a:t>
            </a:r>
          </a:p>
          <a:p>
            <a:r>
              <a:rPr lang="en-US" dirty="0" smtClean="0"/>
              <a:t>Individual demand curve</a:t>
            </a:r>
          </a:p>
          <a:p>
            <a:r>
              <a:rPr lang="en-US" dirty="0" smtClean="0"/>
              <a:t>Quantity supplied</a:t>
            </a:r>
          </a:p>
          <a:p>
            <a:r>
              <a:rPr lang="en-US" dirty="0" smtClean="0"/>
              <a:t>Supply schedule</a:t>
            </a:r>
          </a:p>
          <a:p>
            <a:r>
              <a:rPr lang="en-US" dirty="0" smtClean="0"/>
              <a:t>Supply curve</a:t>
            </a:r>
          </a:p>
          <a:p>
            <a:r>
              <a:rPr lang="en-US" dirty="0" smtClean="0"/>
              <a:t>Shift of the supply curve</a:t>
            </a:r>
          </a:p>
          <a:p>
            <a:r>
              <a:rPr lang="en-US" dirty="0" smtClean="0"/>
              <a:t>Movement along the supply curve</a:t>
            </a:r>
          </a:p>
          <a:p>
            <a:r>
              <a:rPr lang="en-US" dirty="0" smtClean="0"/>
              <a:t>Input</a:t>
            </a:r>
          </a:p>
          <a:p>
            <a:r>
              <a:rPr lang="en-US" dirty="0" smtClean="0"/>
              <a:t>Individual supply curve</a:t>
            </a:r>
          </a:p>
          <a:p>
            <a:r>
              <a:rPr lang="en-US" dirty="0" smtClean="0"/>
              <a:t>Equilibrium price</a:t>
            </a:r>
          </a:p>
          <a:p>
            <a:r>
              <a:rPr lang="en-US" dirty="0" smtClean="0"/>
              <a:t>Equilibrium quantity</a:t>
            </a:r>
          </a:p>
          <a:p>
            <a:r>
              <a:rPr lang="en-US" dirty="0" smtClean="0"/>
              <a:t>Market-clearing price</a:t>
            </a:r>
          </a:p>
          <a:p>
            <a:r>
              <a:rPr lang="en-US" dirty="0" smtClean="0"/>
              <a:t>Surplus</a:t>
            </a:r>
          </a:p>
          <a:p>
            <a:r>
              <a:rPr lang="en-US" dirty="0" smtClean="0"/>
              <a:t>Shortage</a:t>
            </a:r>
            <a:endParaRPr lang="en-US" dirty="0"/>
          </a:p>
        </p:txBody>
      </p:sp>
      <p:sp>
        <p:nvSpPr>
          <p:cNvPr id="4" name="Title 3"/>
          <p:cNvSpPr>
            <a:spLocks noGrp="1"/>
          </p:cNvSpPr>
          <p:nvPr>
            <p:ph type="title"/>
          </p:nvPr>
        </p:nvSpPr>
        <p:spPr>
          <a:xfrm>
            <a:off x="899593" y="39688"/>
            <a:ext cx="8064895" cy="579437"/>
          </a:xfrm>
        </p:spPr>
        <p:txBody>
          <a:bodyPr/>
          <a:lstStyle/>
          <a:p>
            <a:pPr eaLnBrk="1" hangingPunct="1"/>
            <a:r>
              <a:rPr lang="id-ID" dirty="0" smtClean="0">
                <a:effectLst>
                  <a:outerShdw blurRad="38100" dist="38100" dir="2700000" algn="tl">
                    <a:srgbClr val="C0C0C0"/>
                  </a:outerShdw>
                </a:effectLst>
              </a:rPr>
              <a:t>KEY TERMS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Effect transition="in" filter="fade">
                                      <p:cBhvr>
                                        <p:cTn id="7" dur="500"/>
                                        <p:tgtEl>
                                          <p:spTgt spid="1024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2">
                                            <p:txEl>
                                              <p:pRg st="1" end="1"/>
                                            </p:txEl>
                                          </p:spTgt>
                                        </p:tgtEl>
                                        <p:attrNameLst>
                                          <p:attrName>style.visibility</p:attrName>
                                        </p:attrNameLst>
                                      </p:cBhvr>
                                      <p:to>
                                        <p:strVal val="visible"/>
                                      </p:to>
                                    </p:set>
                                    <p:animEffect transition="in" filter="fade">
                                      <p:cBhvr>
                                        <p:cTn id="10" dur="500"/>
                                        <p:tgtEl>
                                          <p:spTgt spid="1024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Effect transition="in" filter="fade">
                                      <p:cBhvr>
                                        <p:cTn id="13" dur="500"/>
                                        <p:tgtEl>
                                          <p:spTgt spid="1024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242">
                                            <p:txEl>
                                              <p:pRg st="3" end="3"/>
                                            </p:txEl>
                                          </p:spTgt>
                                        </p:tgtEl>
                                        <p:attrNameLst>
                                          <p:attrName>style.visibility</p:attrName>
                                        </p:attrNameLst>
                                      </p:cBhvr>
                                      <p:to>
                                        <p:strVal val="visible"/>
                                      </p:to>
                                    </p:set>
                                    <p:animEffect transition="in" filter="fade">
                                      <p:cBhvr>
                                        <p:cTn id="16" dur="500"/>
                                        <p:tgtEl>
                                          <p:spTgt spid="10242">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242">
                                            <p:txEl>
                                              <p:pRg st="4" end="4"/>
                                            </p:txEl>
                                          </p:spTgt>
                                        </p:tgtEl>
                                        <p:attrNameLst>
                                          <p:attrName>style.visibility</p:attrName>
                                        </p:attrNameLst>
                                      </p:cBhvr>
                                      <p:to>
                                        <p:strVal val="visible"/>
                                      </p:to>
                                    </p:set>
                                    <p:animEffect transition="in" filter="fade">
                                      <p:cBhvr>
                                        <p:cTn id="19" dur="500"/>
                                        <p:tgtEl>
                                          <p:spTgt spid="10242">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242">
                                            <p:txEl>
                                              <p:pRg st="5" end="5"/>
                                            </p:txEl>
                                          </p:spTgt>
                                        </p:tgtEl>
                                        <p:attrNameLst>
                                          <p:attrName>style.visibility</p:attrName>
                                        </p:attrNameLst>
                                      </p:cBhvr>
                                      <p:to>
                                        <p:strVal val="visible"/>
                                      </p:to>
                                    </p:set>
                                    <p:animEffect transition="in" filter="fade">
                                      <p:cBhvr>
                                        <p:cTn id="22" dur="500"/>
                                        <p:tgtEl>
                                          <p:spTgt spid="10242">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242">
                                            <p:txEl>
                                              <p:pRg st="6" end="6"/>
                                            </p:txEl>
                                          </p:spTgt>
                                        </p:tgtEl>
                                        <p:attrNameLst>
                                          <p:attrName>style.visibility</p:attrName>
                                        </p:attrNameLst>
                                      </p:cBhvr>
                                      <p:to>
                                        <p:strVal val="visible"/>
                                      </p:to>
                                    </p:set>
                                    <p:animEffect transition="in" filter="fade">
                                      <p:cBhvr>
                                        <p:cTn id="25" dur="500"/>
                                        <p:tgtEl>
                                          <p:spTgt spid="10242">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242">
                                            <p:txEl>
                                              <p:pRg st="7" end="7"/>
                                            </p:txEl>
                                          </p:spTgt>
                                        </p:tgtEl>
                                        <p:attrNameLst>
                                          <p:attrName>style.visibility</p:attrName>
                                        </p:attrNameLst>
                                      </p:cBhvr>
                                      <p:to>
                                        <p:strVal val="visible"/>
                                      </p:to>
                                    </p:set>
                                    <p:animEffect transition="in" filter="fade">
                                      <p:cBhvr>
                                        <p:cTn id="28" dur="500"/>
                                        <p:tgtEl>
                                          <p:spTgt spid="10242">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242">
                                            <p:txEl>
                                              <p:pRg st="8" end="8"/>
                                            </p:txEl>
                                          </p:spTgt>
                                        </p:tgtEl>
                                        <p:attrNameLst>
                                          <p:attrName>style.visibility</p:attrName>
                                        </p:attrNameLst>
                                      </p:cBhvr>
                                      <p:to>
                                        <p:strVal val="visible"/>
                                      </p:to>
                                    </p:set>
                                    <p:animEffect transition="in" filter="fade">
                                      <p:cBhvr>
                                        <p:cTn id="31" dur="500"/>
                                        <p:tgtEl>
                                          <p:spTgt spid="10242">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242">
                                            <p:txEl>
                                              <p:pRg st="9" end="9"/>
                                            </p:txEl>
                                          </p:spTgt>
                                        </p:tgtEl>
                                        <p:attrNameLst>
                                          <p:attrName>style.visibility</p:attrName>
                                        </p:attrNameLst>
                                      </p:cBhvr>
                                      <p:to>
                                        <p:strVal val="visible"/>
                                      </p:to>
                                    </p:set>
                                    <p:animEffect transition="in" filter="fade">
                                      <p:cBhvr>
                                        <p:cTn id="34" dur="500"/>
                                        <p:tgtEl>
                                          <p:spTgt spid="10242">
                                            <p:txEl>
                                              <p:pRg st="9" end="9"/>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242">
                                            <p:txEl>
                                              <p:pRg st="10" end="10"/>
                                            </p:txEl>
                                          </p:spTgt>
                                        </p:tgtEl>
                                        <p:attrNameLst>
                                          <p:attrName>style.visibility</p:attrName>
                                        </p:attrNameLst>
                                      </p:cBhvr>
                                      <p:to>
                                        <p:strVal val="visible"/>
                                      </p:to>
                                    </p:set>
                                    <p:animEffect transition="in" filter="fade">
                                      <p:cBhvr>
                                        <p:cTn id="37" dur="500"/>
                                        <p:tgtEl>
                                          <p:spTgt spid="10242">
                                            <p:txEl>
                                              <p:pRg st="10" end="1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242">
                                            <p:txEl>
                                              <p:pRg st="11" end="11"/>
                                            </p:txEl>
                                          </p:spTgt>
                                        </p:tgtEl>
                                        <p:attrNameLst>
                                          <p:attrName>style.visibility</p:attrName>
                                        </p:attrNameLst>
                                      </p:cBhvr>
                                      <p:to>
                                        <p:strVal val="visible"/>
                                      </p:to>
                                    </p:set>
                                    <p:animEffect transition="in" filter="fade">
                                      <p:cBhvr>
                                        <p:cTn id="40" dur="500"/>
                                        <p:tgtEl>
                                          <p:spTgt spid="10242">
                                            <p:txEl>
                                              <p:pRg st="11" end="1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242">
                                            <p:txEl>
                                              <p:pRg st="12" end="12"/>
                                            </p:txEl>
                                          </p:spTgt>
                                        </p:tgtEl>
                                        <p:attrNameLst>
                                          <p:attrName>style.visibility</p:attrName>
                                        </p:attrNameLst>
                                      </p:cBhvr>
                                      <p:to>
                                        <p:strVal val="visible"/>
                                      </p:to>
                                    </p:set>
                                    <p:animEffect transition="in" filter="fade">
                                      <p:cBhvr>
                                        <p:cTn id="43" dur="500"/>
                                        <p:tgtEl>
                                          <p:spTgt spid="10242">
                                            <p:txEl>
                                              <p:pRg st="12" end="12"/>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242">
                                            <p:txEl>
                                              <p:pRg st="13" end="13"/>
                                            </p:txEl>
                                          </p:spTgt>
                                        </p:tgtEl>
                                        <p:attrNameLst>
                                          <p:attrName>style.visibility</p:attrName>
                                        </p:attrNameLst>
                                      </p:cBhvr>
                                      <p:to>
                                        <p:strVal val="visible"/>
                                      </p:to>
                                    </p:set>
                                    <p:animEffect transition="in" filter="fade">
                                      <p:cBhvr>
                                        <p:cTn id="46" dur="500"/>
                                        <p:tgtEl>
                                          <p:spTgt spid="10242">
                                            <p:txEl>
                                              <p:pRg st="13" end="13"/>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242">
                                            <p:txEl>
                                              <p:pRg st="14" end="14"/>
                                            </p:txEl>
                                          </p:spTgt>
                                        </p:tgtEl>
                                        <p:attrNameLst>
                                          <p:attrName>style.visibility</p:attrName>
                                        </p:attrNameLst>
                                      </p:cBhvr>
                                      <p:to>
                                        <p:strVal val="visible"/>
                                      </p:to>
                                    </p:set>
                                    <p:animEffect transition="in" filter="fade">
                                      <p:cBhvr>
                                        <p:cTn id="49" dur="500"/>
                                        <p:tgtEl>
                                          <p:spTgt spid="10242">
                                            <p:txEl>
                                              <p:pRg st="14" end="14"/>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242">
                                            <p:txEl>
                                              <p:pRg st="15" end="15"/>
                                            </p:txEl>
                                          </p:spTgt>
                                        </p:tgtEl>
                                        <p:attrNameLst>
                                          <p:attrName>style.visibility</p:attrName>
                                        </p:attrNameLst>
                                      </p:cBhvr>
                                      <p:to>
                                        <p:strVal val="visible"/>
                                      </p:to>
                                    </p:set>
                                    <p:animEffect transition="in" filter="fade">
                                      <p:cBhvr>
                                        <p:cTn id="52" dur="500"/>
                                        <p:tgtEl>
                                          <p:spTgt spid="10242">
                                            <p:txEl>
                                              <p:pRg st="15" end="15"/>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242">
                                            <p:txEl>
                                              <p:pRg st="16" end="16"/>
                                            </p:txEl>
                                          </p:spTgt>
                                        </p:tgtEl>
                                        <p:attrNameLst>
                                          <p:attrName>style.visibility</p:attrName>
                                        </p:attrNameLst>
                                      </p:cBhvr>
                                      <p:to>
                                        <p:strVal val="visible"/>
                                      </p:to>
                                    </p:set>
                                    <p:animEffect transition="in" filter="fade">
                                      <p:cBhvr>
                                        <p:cTn id="55" dur="500"/>
                                        <p:tgtEl>
                                          <p:spTgt spid="10242">
                                            <p:txEl>
                                              <p:pRg st="16" end="16"/>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0242">
                                            <p:txEl>
                                              <p:pRg st="17" end="17"/>
                                            </p:txEl>
                                          </p:spTgt>
                                        </p:tgtEl>
                                        <p:attrNameLst>
                                          <p:attrName>style.visibility</p:attrName>
                                        </p:attrNameLst>
                                      </p:cBhvr>
                                      <p:to>
                                        <p:strVal val="visible"/>
                                      </p:to>
                                    </p:set>
                                    <p:animEffect transition="in" filter="fade">
                                      <p:cBhvr>
                                        <p:cTn id="58" dur="500"/>
                                        <p:tgtEl>
                                          <p:spTgt spid="10242">
                                            <p:txEl>
                                              <p:pRg st="17" end="17"/>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242">
                                            <p:txEl>
                                              <p:pRg st="18" end="18"/>
                                            </p:txEl>
                                          </p:spTgt>
                                        </p:tgtEl>
                                        <p:attrNameLst>
                                          <p:attrName>style.visibility</p:attrName>
                                        </p:attrNameLst>
                                      </p:cBhvr>
                                      <p:to>
                                        <p:strVal val="visible"/>
                                      </p:to>
                                    </p:set>
                                    <p:animEffect transition="in" filter="fade">
                                      <p:cBhvr>
                                        <p:cTn id="61" dur="500"/>
                                        <p:tgtEl>
                                          <p:spTgt spid="10242">
                                            <p:txEl>
                                              <p:pRg st="18" end="18"/>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242">
                                            <p:txEl>
                                              <p:pRg st="19" end="19"/>
                                            </p:txEl>
                                          </p:spTgt>
                                        </p:tgtEl>
                                        <p:attrNameLst>
                                          <p:attrName>style.visibility</p:attrName>
                                        </p:attrNameLst>
                                      </p:cBhvr>
                                      <p:to>
                                        <p:strVal val="visible"/>
                                      </p:to>
                                    </p:set>
                                    <p:animEffect transition="in" filter="fade">
                                      <p:cBhvr>
                                        <p:cTn id="64" dur="500"/>
                                        <p:tgtEl>
                                          <p:spTgt spid="10242">
                                            <p:txEl>
                                              <p:pRg st="19" end="19"/>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242">
                                            <p:txEl>
                                              <p:pRg st="20" end="20"/>
                                            </p:txEl>
                                          </p:spTgt>
                                        </p:tgtEl>
                                        <p:attrNameLst>
                                          <p:attrName>style.visibility</p:attrName>
                                        </p:attrNameLst>
                                      </p:cBhvr>
                                      <p:to>
                                        <p:strVal val="visible"/>
                                      </p:to>
                                    </p:set>
                                    <p:animEffect transition="in" filter="fade">
                                      <p:cBhvr>
                                        <p:cTn id="67" dur="500"/>
                                        <p:tgtEl>
                                          <p:spTgt spid="10242">
                                            <p:txEl>
                                              <p:pRg st="20" end="20"/>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0242">
                                            <p:txEl>
                                              <p:pRg st="21" end="21"/>
                                            </p:txEl>
                                          </p:spTgt>
                                        </p:tgtEl>
                                        <p:attrNameLst>
                                          <p:attrName>style.visibility</p:attrName>
                                        </p:attrNameLst>
                                      </p:cBhvr>
                                      <p:to>
                                        <p:strVal val="visible"/>
                                      </p:to>
                                    </p:set>
                                    <p:animEffect transition="in" filter="fade">
                                      <p:cBhvr>
                                        <p:cTn id="70" dur="500"/>
                                        <p:tgtEl>
                                          <p:spTgt spid="10242">
                                            <p:txEl>
                                              <p:pRg st="21" end="21"/>
                                            </p:tx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0242">
                                            <p:txEl>
                                              <p:pRg st="22" end="22"/>
                                            </p:txEl>
                                          </p:spTgt>
                                        </p:tgtEl>
                                        <p:attrNameLst>
                                          <p:attrName>style.visibility</p:attrName>
                                        </p:attrNameLst>
                                      </p:cBhvr>
                                      <p:to>
                                        <p:strVal val="visible"/>
                                      </p:to>
                                    </p:set>
                                    <p:animEffect transition="in" filter="fade">
                                      <p:cBhvr>
                                        <p:cTn id="73" dur="500"/>
                                        <p:tgtEl>
                                          <p:spTgt spid="10242">
                                            <p:txEl>
                                              <p:pRg st="22" end="22"/>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242">
                                            <p:txEl>
                                              <p:pRg st="23" end="23"/>
                                            </p:txEl>
                                          </p:spTgt>
                                        </p:tgtEl>
                                        <p:attrNameLst>
                                          <p:attrName>style.visibility</p:attrName>
                                        </p:attrNameLst>
                                      </p:cBhvr>
                                      <p:to>
                                        <p:strVal val="visible"/>
                                      </p:to>
                                    </p:set>
                                    <p:animEffect transition="in" filter="fade">
                                      <p:cBhvr>
                                        <p:cTn id="76" dur="500"/>
                                        <p:tgtEl>
                                          <p:spTgt spid="10242">
                                            <p:txEl>
                                              <p:pRg st="23" end="23"/>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0242">
                                            <p:txEl>
                                              <p:pRg st="24" end="24"/>
                                            </p:txEl>
                                          </p:spTgt>
                                        </p:tgtEl>
                                        <p:attrNameLst>
                                          <p:attrName>style.visibility</p:attrName>
                                        </p:attrNameLst>
                                      </p:cBhvr>
                                      <p:to>
                                        <p:strVal val="visible"/>
                                      </p:to>
                                    </p:set>
                                    <p:animEffect transition="in" filter="fade">
                                      <p:cBhvr>
                                        <p:cTn id="79" dur="500"/>
                                        <p:tgtEl>
                                          <p:spTgt spid="10242">
                                            <p:txEl>
                                              <p:pRg st="24" end="2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2238</TotalTime>
  <Words>4195</Words>
  <Application>Microsoft Office PowerPoint</Application>
  <PresentationFormat>On-screen Show (4:3)</PresentationFormat>
  <Paragraphs>793</Paragraphs>
  <Slides>42</Slides>
  <Notes>38</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Office Theme</vt:lpstr>
      <vt:lpstr>1_Office Theme</vt:lpstr>
      <vt:lpstr>Chapter 3</vt:lpstr>
      <vt:lpstr>PowerPoint Presentation</vt:lpstr>
      <vt:lpstr>Supply and Demand</vt:lpstr>
      <vt:lpstr>Demand Schedule</vt:lpstr>
      <vt:lpstr>Demand Curve</vt:lpstr>
      <vt:lpstr>An Increase in Demand</vt:lpstr>
      <vt:lpstr>An Increase in Demand</vt:lpstr>
      <vt:lpstr>Movement Along the Demand Curve</vt:lpstr>
      <vt:lpstr>Shifts of the Demand Curve</vt:lpstr>
      <vt:lpstr>What Causes a Demand Curve to Shift?</vt:lpstr>
      <vt:lpstr>What Causes a Demand Curve to Shift?</vt:lpstr>
      <vt:lpstr>Individual Demand Curve and the Market Demand Curve</vt:lpstr>
      <vt:lpstr>Supply Schedule</vt:lpstr>
      <vt:lpstr>Supply Curve</vt:lpstr>
      <vt:lpstr>An Increase in Supply</vt:lpstr>
      <vt:lpstr>An Increase in Supply</vt:lpstr>
      <vt:lpstr>Movement Along the Supply Curve</vt:lpstr>
      <vt:lpstr>Shifts of the Supply Curve</vt:lpstr>
      <vt:lpstr>PowerPoint Presentation</vt:lpstr>
      <vt:lpstr>Individual Supply Curve and the Market Supply Curve</vt:lpstr>
      <vt:lpstr>Supply, Demand and Equilibrium</vt:lpstr>
      <vt:lpstr>Market Equilibrium</vt:lpstr>
      <vt:lpstr>Surplus</vt:lpstr>
      <vt:lpstr>Shortage</vt:lpstr>
      <vt:lpstr>Equilibrium and Shifts of the Demand Curve</vt:lpstr>
      <vt:lpstr>Equilibrium and Shifts of the Supply Curve</vt:lpstr>
      <vt:lpstr>Technology Shifts of the Supply Curve</vt:lpstr>
      <vt:lpstr>Simultaneous Shifts of Supply and Demand</vt:lpstr>
      <vt:lpstr>Simultaneous Shifts of Supply and Demand</vt:lpstr>
      <vt:lpstr>Simultaneous Shifts of Supply and Demand</vt:lpstr>
      <vt:lpstr>Demand and Supply Shifts at Work in the Global Economy</vt:lpstr>
      <vt:lpstr>VIDEO</vt:lpstr>
      <vt:lpstr>SUMMARY</vt:lpstr>
      <vt:lpstr>SUMMARY</vt:lpstr>
      <vt:lpstr>SUMMARY</vt:lpstr>
      <vt:lpstr>SUMMARY</vt:lpstr>
      <vt:lpstr>SUMMARY</vt:lpstr>
      <vt:lpstr>SUMMARY</vt:lpstr>
      <vt:lpstr>SUMMARY</vt:lpstr>
      <vt:lpstr>SUMMARY</vt:lpstr>
      <vt:lpstr>SUMMARY</vt:lpstr>
      <vt:lpstr>KEY TERMS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Study of Economics</dc:title>
  <dc:creator>Gideon</dc:creator>
  <cp:lastModifiedBy>hbadmin</cp:lastModifiedBy>
  <cp:revision>160</cp:revision>
  <dcterms:created xsi:type="dcterms:W3CDTF">2011-08-04T07:26:48Z</dcterms:created>
  <dcterms:modified xsi:type="dcterms:W3CDTF">2012-07-30T17:48:59Z</dcterms:modified>
</cp:coreProperties>
</file>